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D5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9"/>
    <p:restoredTop sz="94682"/>
  </p:normalViewPr>
  <p:slideViewPr>
    <p:cSldViewPr snapToGrid="0" snapToObjects="1" showGuides="1">
      <p:cViewPr>
        <p:scale>
          <a:sx n="124" d="100"/>
          <a:sy n="124" d="100"/>
        </p:scale>
        <p:origin x="64" y="-56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97601-0539-EF4A-AD28-4258E2092D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299C34A-7C83-8042-B062-3615E166EE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B5A228-5A80-054B-B2B5-D6B1D1332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3F7313-970E-E240-8175-74324CD2C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1920E-F6BB-A24C-A214-76883BDC4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9151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33CE31-E2DB-E940-8C91-FF23476DCC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DC3EC37-1CD3-234D-AA74-AC706715E7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94CE9-8B6F-FD40-AED5-217A4EBC3B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B519E-BEBB-2642-AD5D-8F98A01C3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A8B32-8D7B-974D-B8A6-AA21C2258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615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E16423-0DE2-8949-A704-BADDA1FA0B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5960CA-8B7E-2F4F-87AB-960C7656FA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66C51-3479-4E44-93A1-A156E7A34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C89AB-3EF9-664F-925D-9F7F01175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B251BC-E439-9B41-95BF-393E8C77B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7455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C8270-CAD7-8244-B1D1-744CD8B1A7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FC9E8-4E3B-AE4C-910A-ACA8495FF8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20C972-E561-F641-A4C3-E9F5EF8528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983E4C-BF8F-F447-B4BE-8DCD53BA0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F42B05-65D6-034A-A864-5EDB7F16C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36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BE1E52-6C50-C644-AEFA-83089A1B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34CFC5-8543-E147-B7B4-34F4429B5E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B1ECE-5E92-734D-A2E4-4F8A85052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3E51E7-E74A-0B4E-8E3E-62CB1EA1C0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6DF38F-DCA6-1A4F-B3F5-E2CAE38F80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3066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5F08F-5BE7-1F40-A721-49E7FA3430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0B5DBE-434E-BC4C-ADC9-BE9291E063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93DF25-2C6C-B145-BBD1-6150DC1E81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DC96-43DD-CA46-80F2-C15FBE88A7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E12EFC4-EAA1-E440-811B-29D39CF1F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63F297-3110-2E49-A4B1-81C2F954F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020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61591-C55A-E64F-9F84-C9A9863B94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F4855F-CD8B-0941-B6BD-24440A6C15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F9DD890-9DA9-6A4B-B9F0-81A8714C49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6F2D4A-08C5-8949-A8E5-5FAB47F561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C23D611-61DE-8448-8352-491C38449D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61646E-5367-BC44-A97B-7BB4D4F30C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AE3E238-0212-FB4A-BAA3-36F11B43C5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72DEEF-7046-9E49-A5B4-CFD9B2258E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49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3F50C-4729-9C4A-8C4F-DBBDD4131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B889A5-4DAD-CC4A-B068-869BECA72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4B9B4C-A6E0-754B-82B3-1A02E81CE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C8A0F-F3A3-0C45-A0E2-386881174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2528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5DDAFB-8D7B-7548-A4FC-7F978715EA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07E7B1E-3EA8-2249-96AA-20B742165E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EE8511-7C68-4F47-870A-F21CDA693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613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46AE09-1BE2-784B-A21D-DD94FD757D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12A74C-3B6D-C941-B8C5-0B2E59DB1F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E73BC4-3B12-7F4C-8D36-F775B9EFF8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206CC5-0AAC-EC46-9724-49B9D1CFE1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9BFE9C-9FFB-1D44-98C3-3221F13AD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3457-EA66-3B4B-84F0-0AB51609C9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044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39525-CF52-9C4E-93C1-9CDEE8F1E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1D9AE1-CC29-1840-87AE-9D9B014F35D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9847106-8321-A940-B9A6-101739917B3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259956-A5D3-DC43-8889-0072BAC55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BCD258-B93E-B24C-845C-465F6E882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FCE0D6-35E2-1242-ADC2-146739C76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654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84179F-9DC8-5646-BB1D-8D68CCBFDA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878BEDC-7F8F-AE4F-A1AE-50CD915426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E0010-36F1-A246-B7EB-E3C1519F66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075D53-BD57-BE4E-B8F7-049209D4B1AE}" type="datetimeFigureOut">
              <a:rPr lang="en-US" smtClean="0"/>
              <a:t>12/12/20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AEB29-43FB-D34E-B763-97C83083E3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812A05-21BD-A043-BC37-6CDB6A7A8E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895B8-5B5F-3F45-89F5-8E00FEDC54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701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9482019-8CA4-2741-82C1-2B8FA97A26B7}"/>
              </a:ext>
            </a:extLst>
          </p:cNvPr>
          <p:cNvGrpSpPr/>
          <p:nvPr/>
        </p:nvGrpSpPr>
        <p:grpSpPr>
          <a:xfrm>
            <a:off x="138688" y="2149134"/>
            <a:ext cx="1259012" cy="2779294"/>
            <a:chOff x="4464" y="1828804"/>
            <a:chExt cx="1760597" cy="1794924"/>
          </a:xfrm>
        </p:grpSpPr>
        <p:sp>
          <p:nvSpPr>
            <p:cNvPr id="3" name="Rounded Rectangle 2">
              <a:extLst>
                <a:ext uri="{FF2B5EF4-FFF2-40B4-BE49-F238E27FC236}">
                  <a16:creationId xmlns:a16="http://schemas.microsoft.com/office/drawing/2014/main" id="{F4E4372F-FF14-4849-93A3-A21239C2C8C1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" name="Rounded Rectangle 4">
              <a:extLst>
                <a:ext uri="{FF2B5EF4-FFF2-40B4-BE49-F238E27FC236}">
                  <a16:creationId xmlns:a16="http://schemas.microsoft.com/office/drawing/2014/main" id="{F533BC4D-1A79-D24C-B10E-61F4B4C89B0F}"/>
                </a:ext>
              </a:extLst>
            </p:cNvPr>
            <p:cNvSpPr txBox="1"/>
            <p:nvPr/>
          </p:nvSpPr>
          <p:spPr>
            <a:xfrm>
              <a:off x="56030" y="1880370"/>
              <a:ext cx="1657465" cy="16917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kern="1200" dirty="0"/>
                <a:t>Women TPTL  control and intervention sites</a:t>
              </a:r>
            </a:p>
          </p:txBody>
        </p:sp>
      </p:grpSp>
      <p:sp>
        <p:nvSpPr>
          <p:cNvPr id="6" name="Right Arrow 5">
            <a:extLst>
              <a:ext uri="{FF2B5EF4-FFF2-40B4-BE49-F238E27FC236}">
                <a16:creationId xmlns:a16="http://schemas.microsoft.com/office/drawing/2014/main" id="{EC1FD9DB-7F87-4647-987D-2082B7E8A30B}"/>
              </a:ext>
            </a:extLst>
          </p:cNvPr>
          <p:cNvSpPr/>
          <p:nvPr/>
        </p:nvSpPr>
        <p:spPr>
          <a:xfrm rot="20323012">
            <a:off x="1469610" y="3188182"/>
            <a:ext cx="580233" cy="475146"/>
          </a:xfrm>
          <a:prstGeom prst="rightArrow">
            <a:avLst>
              <a:gd name="adj1" fmla="val 35627"/>
              <a:gd name="adj2" fmla="val 56232"/>
            </a:avLst>
          </a:prstGeom>
        </p:spPr>
        <p:style>
          <a:lnRef idx="0">
            <a:schemeClr val="accent1">
              <a:tint val="6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6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B51242A-BEA7-3B41-9C81-24B506D2E169}"/>
              </a:ext>
            </a:extLst>
          </p:cNvPr>
          <p:cNvGrpSpPr/>
          <p:nvPr/>
        </p:nvGrpSpPr>
        <p:grpSpPr>
          <a:xfrm>
            <a:off x="2084072" y="2270619"/>
            <a:ext cx="1259011" cy="1263316"/>
            <a:chOff x="4464" y="1828804"/>
            <a:chExt cx="1760597" cy="1794924"/>
          </a:xfrm>
        </p:grpSpPr>
        <p:sp>
          <p:nvSpPr>
            <p:cNvPr id="9" name="Rounded Rectangle 8">
              <a:extLst>
                <a:ext uri="{FF2B5EF4-FFF2-40B4-BE49-F238E27FC236}">
                  <a16:creationId xmlns:a16="http://schemas.microsoft.com/office/drawing/2014/main" id="{C0639316-B799-8544-A6A1-C3A539C147B2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ounded Rectangle 4">
              <a:extLst>
                <a:ext uri="{FF2B5EF4-FFF2-40B4-BE49-F238E27FC236}">
                  <a16:creationId xmlns:a16="http://schemas.microsoft.com/office/drawing/2014/main" id="{275CC8E6-D4BE-5D4E-810E-AB8B3830E306}"/>
                </a:ext>
              </a:extLst>
            </p:cNvPr>
            <p:cNvSpPr txBox="1"/>
            <p:nvPr/>
          </p:nvSpPr>
          <p:spPr>
            <a:xfrm>
              <a:off x="56030" y="1880370"/>
              <a:ext cx="1657465" cy="16917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Women TPTL intervention sites</a:t>
              </a:r>
            </a:p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(n=724 women)</a:t>
              </a:r>
              <a:endParaRPr lang="en-GB" sz="1200" kern="12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B6B1D2A-9FAA-BB49-BB54-A7AE1F84EAE5}"/>
              </a:ext>
            </a:extLst>
          </p:cNvPr>
          <p:cNvGrpSpPr/>
          <p:nvPr/>
        </p:nvGrpSpPr>
        <p:grpSpPr>
          <a:xfrm>
            <a:off x="4022728" y="2337838"/>
            <a:ext cx="1342521" cy="1149016"/>
            <a:chOff x="4464" y="1828804"/>
            <a:chExt cx="1760597" cy="1794924"/>
          </a:xfrm>
        </p:grpSpPr>
        <p:sp>
          <p:nvSpPr>
            <p:cNvPr id="12" name="Rounded Rectangle 11">
              <a:extLst>
                <a:ext uri="{FF2B5EF4-FFF2-40B4-BE49-F238E27FC236}">
                  <a16:creationId xmlns:a16="http://schemas.microsoft.com/office/drawing/2014/main" id="{80683AD7-7791-9D42-8C05-F54FC477CAB9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Rounded Rectangle 4">
              <a:extLst>
                <a:ext uri="{FF2B5EF4-FFF2-40B4-BE49-F238E27FC236}">
                  <a16:creationId xmlns:a16="http://schemas.microsoft.com/office/drawing/2014/main" id="{5E7E622E-0620-264A-9235-397723F96539}"/>
                </a:ext>
              </a:extLst>
            </p:cNvPr>
            <p:cNvSpPr txBox="1"/>
            <p:nvPr/>
          </p:nvSpPr>
          <p:spPr>
            <a:xfrm>
              <a:off x="56030" y="1880370"/>
              <a:ext cx="1657465" cy="16917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Clinicians aware of </a:t>
              </a:r>
              <a:r>
                <a:rPr lang="en-GB" sz="1200" kern="1200" dirty="0" err="1"/>
                <a:t>QUiPP</a:t>
              </a:r>
              <a:r>
                <a:rPr lang="en-GB" sz="1200" kern="1200" dirty="0"/>
                <a:t> app</a:t>
              </a:r>
            </a:p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69%</a:t>
              </a:r>
              <a:endParaRPr lang="en-GB" sz="1200" kern="12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12BCFE4-FD08-E84A-AB49-2648E732C29A}"/>
              </a:ext>
            </a:extLst>
          </p:cNvPr>
          <p:cNvGrpSpPr/>
          <p:nvPr/>
        </p:nvGrpSpPr>
        <p:grpSpPr>
          <a:xfrm>
            <a:off x="6022390" y="2397559"/>
            <a:ext cx="1504786" cy="1100493"/>
            <a:chOff x="4464" y="1828804"/>
            <a:chExt cx="1760597" cy="1794924"/>
          </a:xfrm>
        </p:grpSpPr>
        <p:sp>
          <p:nvSpPr>
            <p:cNvPr id="15" name="Rounded Rectangle 14">
              <a:extLst>
                <a:ext uri="{FF2B5EF4-FFF2-40B4-BE49-F238E27FC236}">
                  <a16:creationId xmlns:a16="http://schemas.microsoft.com/office/drawing/2014/main" id="{D863E37F-EAB3-0042-9A8F-090C0319B905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6" name="Rounded Rectangle 4">
              <a:extLst>
                <a:ext uri="{FF2B5EF4-FFF2-40B4-BE49-F238E27FC236}">
                  <a16:creationId xmlns:a16="http://schemas.microsoft.com/office/drawing/2014/main" id="{CE31C2DC-12D6-E743-9497-3F2583C05700}"/>
                </a:ext>
              </a:extLst>
            </p:cNvPr>
            <p:cNvSpPr txBox="1"/>
            <p:nvPr/>
          </p:nvSpPr>
          <p:spPr>
            <a:xfrm>
              <a:off x="56030" y="1880370"/>
              <a:ext cx="1657465" cy="16917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 err="1"/>
                <a:t>QUiPP</a:t>
              </a:r>
              <a:r>
                <a:rPr lang="en-GB" sz="1200" kern="1200" dirty="0"/>
                <a:t> app used and score recorded </a:t>
              </a:r>
            </a:p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96%</a:t>
              </a:r>
              <a:endParaRPr lang="en-GB" sz="1200" kern="1200" dirty="0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0252D26-94DB-EB45-A63F-3A9542FBA4C0}"/>
              </a:ext>
            </a:extLst>
          </p:cNvPr>
          <p:cNvGrpSpPr/>
          <p:nvPr/>
        </p:nvGrpSpPr>
        <p:grpSpPr>
          <a:xfrm>
            <a:off x="8172714" y="2545043"/>
            <a:ext cx="1310254" cy="953009"/>
            <a:chOff x="4464" y="1828804"/>
            <a:chExt cx="1760597" cy="1794924"/>
          </a:xfrm>
        </p:grpSpPr>
        <p:sp>
          <p:nvSpPr>
            <p:cNvPr id="18" name="Rounded Rectangle 17">
              <a:extLst>
                <a:ext uri="{FF2B5EF4-FFF2-40B4-BE49-F238E27FC236}">
                  <a16:creationId xmlns:a16="http://schemas.microsoft.com/office/drawing/2014/main" id="{4C0BBF61-4F91-8849-9363-0486AA2F0D45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4">
              <a:extLst>
                <a:ext uri="{FF2B5EF4-FFF2-40B4-BE49-F238E27FC236}">
                  <a16:creationId xmlns:a16="http://schemas.microsoft.com/office/drawing/2014/main" id="{0D29AD08-D338-3542-A292-FE65A4B3537C}"/>
                </a:ext>
              </a:extLst>
            </p:cNvPr>
            <p:cNvSpPr txBox="1"/>
            <p:nvPr/>
          </p:nvSpPr>
          <p:spPr>
            <a:xfrm>
              <a:off x="56030" y="1880370"/>
              <a:ext cx="1657465" cy="16917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 err="1"/>
                <a:t>QUiPP</a:t>
              </a:r>
              <a:r>
                <a:rPr lang="en-GB" sz="1200" dirty="0"/>
                <a:t> risk correctly calculated</a:t>
              </a:r>
            </a:p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90% 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F439CA0-648E-5245-A394-8F93E713F7CE}"/>
              </a:ext>
            </a:extLst>
          </p:cNvPr>
          <p:cNvGrpSpPr/>
          <p:nvPr/>
        </p:nvGrpSpPr>
        <p:grpSpPr>
          <a:xfrm>
            <a:off x="10141715" y="2429175"/>
            <a:ext cx="1365662" cy="1283721"/>
            <a:chOff x="-131521" y="1828804"/>
            <a:chExt cx="2102329" cy="1794924"/>
          </a:xfrm>
        </p:grpSpPr>
        <p:sp>
          <p:nvSpPr>
            <p:cNvPr id="21" name="Rounded Rectangle 20">
              <a:extLst>
                <a:ext uri="{FF2B5EF4-FFF2-40B4-BE49-F238E27FC236}">
                  <a16:creationId xmlns:a16="http://schemas.microsoft.com/office/drawing/2014/main" id="{FD901A59-3299-2E42-92B1-322B0CA30BF2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2" name="Rounded Rectangle 4">
              <a:extLst>
                <a:ext uri="{FF2B5EF4-FFF2-40B4-BE49-F238E27FC236}">
                  <a16:creationId xmlns:a16="http://schemas.microsoft.com/office/drawing/2014/main" id="{8E763402-4AE5-1549-AAE0-437BDED4F61F}"/>
                </a:ext>
              </a:extLst>
            </p:cNvPr>
            <p:cNvSpPr txBox="1"/>
            <p:nvPr/>
          </p:nvSpPr>
          <p:spPr>
            <a:xfrm>
              <a:off x="-131521" y="2197087"/>
              <a:ext cx="2102329" cy="11370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Agreement with </a:t>
              </a:r>
              <a:r>
                <a:rPr lang="en-GB" sz="1200" kern="1200" dirty="0" err="1"/>
                <a:t>QUiPP</a:t>
              </a:r>
              <a:r>
                <a:rPr lang="en-GB" sz="1200" kern="1200" dirty="0"/>
                <a:t> </a:t>
              </a:r>
            </a:p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5% risk &lt; 7 days </a:t>
              </a:r>
            </a:p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treatment threshold </a:t>
              </a:r>
            </a:p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85%</a:t>
              </a:r>
              <a:endParaRPr lang="en-GB" sz="1200" kern="12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A694D16-6C37-C141-8CF2-55612531E5C0}"/>
              </a:ext>
            </a:extLst>
          </p:cNvPr>
          <p:cNvGrpSpPr/>
          <p:nvPr/>
        </p:nvGrpSpPr>
        <p:grpSpPr>
          <a:xfrm rot="2008313">
            <a:off x="1397055" y="3555209"/>
            <a:ext cx="926429" cy="535371"/>
            <a:chOff x="2400518" y="1955194"/>
            <a:chExt cx="1172488" cy="1243852"/>
          </a:xfrm>
        </p:grpSpPr>
        <p:sp>
          <p:nvSpPr>
            <p:cNvPr id="24" name="Right Arrow 23">
              <a:extLst>
                <a:ext uri="{FF2B5EF4-FFF2-40B4-BE49-F238E27FC236}">
                  <a16:creationId xmlns:a16="http://schemas.microsoft.com/office/drawing/2014/main" id="{F5ED1B7E-0C53-5842-8E7B-6445F29F4F8F}"/>
                </a:ext>
              </a:extLst>
            </p:cNvPr>
            <p:cNvSpPr/>
            <p:nvPr/>
          </p:nvSpPr>
          <p:spPr>
            <a:xfrm>
              <a:off x="2509422" y="1955194"/>
              <a:ext cx="1063584" cy="1119435"/>
            </a:xfrm>
            <a:prstGeom prst="rightArrow">
              <a:avLst>
                <a:gd name="adj1" fmla="val 34522"/>
                <a:gd name="adj2" fmla="val 43775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5" name="Right Arrow 4">
              <a:extLst>
                <a:ext uri="{FF2B5EF4-FFF2-40B4-BE49-F238E27FC236}">
                  <a16:creationId xmlns:a16="http://schemas.microsoft.com/office/drawing/2014/main" id="{5FAE3644-C392-8B49-8833-95957E91BA92}"/>
                </a:ext>
              </a:extLst>
            </p:cNvPr>
            <p:cNvSpPr txBox="1"/>
            <p:nvPr/>
          </p:nvSpPr>
          <p:spPr>
            <a:xfrm>
              <a:off x="2400518" y="2665630"/>
              <a:ext cx="943017" cy="53341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31DE69E-2106-2B45-A147-0997226E8ED7}"/>
              </a:ext>
            </a:extLst>
          </p:cNvPr>
          <p:cNvGrpSpPr/>
          <p:nvPr/>
        </p:nvGrpSpPr>
        <p:grpSpPr>
          <a:xfrm>
            <a:off x="5436690" y="2827665"/>
            <a:ext cx="580233" cy="475146"/>
            <a:chOff x="2400518" y="1938299"/>
            <a:chExt cx="1347168" cy="1575933"/>
          </a:xfrm>
        </p:grpSpPr>
        <p:sp>
          <p:nvSpPr>
            <p:cNvPr id="27" name="Right Arrow 26">
              <a:extLst>
                <a:ext uri="{FF2B5EF4-FFF2-40B4-BE49-F238E27FC236}">
                  <a16:creationId xmlns:a16="http://schemas.microsoft.com/office/drawing/2014/main" id="{2E0D26E9-A2F8-3A49-B951-FAD4FF77676A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Right Arrow 4">
              <a:extLst>
                <a:ext uri="{FF2B5EF4-FFF2-40B4-BE49-F238E27FC236}">
                  <a16:creationId xmlns:a16="http://schemas.microsoft.com/office/drawing/2014/main" id="{E846D7CC-1ACD-7243-B7A3-04CDBECC8876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086334C-C63C-B646-B321-F75BF8F8E351}"/>
              </a:ext>
            </a:extLst>
          </p:cNvPr>
          <p:cNvGrpSpPr/>
          <p:nvPr/>
        </p:nvGrpSpPr>
        <p:grpSpPr>
          <a:xfrm>
            <a:off x="7568389" y="2841354"/>
            <a:ext cx="580233" cy="475146"/>
            <a:chOff x="2400518" y="1938299"/>
            <a:chExt cx="1347168" cy="1575933"/>
          </a:xfrm>
        </p:grpSpPr>
        <p:sp>
          <p:nvSpPr>
            <p:cNvPr id="30" name="Right Arrow 29">
              <a:extLst>
                <a:ext uri="{FF2B5EF4-FFF2-40B4-BE49-F238E27FC236}">
                  <a16:creationId xmlns:a16="http://schemas.microsoft.com/office/drawing/2014/main" id="{FB9C49D7-1CDB-0E4C-8AE9-7A900AB256AA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1" name="Right Arrow 4">
              <a:extLst>
                <a:ext uri="{FF2B5EF4-FFF2-40B4-BE49-F238E27FC236}">
                  <a16:creationId xmlns:a16="http://schemas.microsoft.com/office/drawing/2014/main" id="{62FF83A3-26B5-B84D-81CA-D9EB4A3B9E22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 dirty="0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BD85CE0C-204C-F743-A0BA-290AA92AEFA2}"/>
              </a:ext>
            </a:extLst>
          </p:cNvPr>
          <p:cNvGrpSpPr/>
          <p:nvPr/>
        </p:nvGrpSpPr>
        <p:grpSpPr>
          <a:xfrm>
            <a:off x="9605010" y="2856928"/>
            <a:ext cx="573502" cy="537812"/>
            <a:chOff x="2400518" y="1938299"/>
            <a:chExt cx="1347168" cy="1575933"/>
          </a:xfrm>
        </p:grpSpPr>
        <p:sp>
          <p:nvSpPr>
            <p:cNvPr id="33" name="Right Arrow 32">
              <a:extLst>
                <a:ext uri="{FF2B5EF4-FFF2-40B4-BE49-F238E27FC236}">
                  <a16:creationId xmlns:a16="http://schemas.microsoft.com/office/drawing/2014/main" id="{62891423-EB5F-E048-A895-549945424748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ight Arrow 4">
              <a:extLst>
                <a:ext uri="{FF2B5EF4-FFF2-40B4-BE49-F238E27FC236}">
                  <a16:creationId xmlns:a16="http://schemas.microsoft.com/office/drawing/2014/main" id="{53B7A753-6A6B-D045-8C7D-E4C85B43CBA0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  <p:sp>
        <p:nvSpPr>
          <p:cNvPr id="44" name="Down Arrow Callout 43">
            <a:extLst>
              <a:ext uri="{FF2B5EF4-FFF2-40B4-BE49-F238E27FC236}">
                <a16:creationId xmlns:a16="http://schemas.microsoft.com/office/drawing/2014/main" id="{27D01238-34EB-4346-8525-C24BBAF4B91A}"/>
              </a:ext>
            </a:extLst>
          </p:cNvPr>
          <p:cNvSpPr/>
          <p:nvPr/>
        </p:nvSpPr>
        <p:spPr>
          <a:xfrm>
            <a:off x="1190163" y="654070"/>
            <a:ext cx="1123718" cy="2257438"/>
          </a:xfrm>
          <a:prstGeom prst="downArrowCallout">
            <a:avLst>
              <a:gd name="adj1" fmla="val 5952"/>
              <a:gd name="adj2" fmla="val 8950"/>
              <a:gd name="adj3" fmla="val 8207"/>
              <a:gd name="adj4" fmla="val 64031"/>
            </a:avLst>
          </a:prstGeom>
          <a:solidFill>
            <a:srgbClr val="E8D5F4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Research resources and incentives drive higher recruitment at control sites</a:t>
            </a:r>
          </a:p>
        </p:txBody>
      </p:sp>
      <p:sp>
        <p:nvSpPr>
          <p:cNvPr id="45" name="Down Arrow Callout 44">
            <a:extLst>
              <a:ext uri="{FF2B5EF4-FFF2-40B4-BE49-F238E27FC236}">
                <a16:creationId xmlns:a16="http://schemas.microsoft.com/office/drawing/2014/main" id="{10790EA1-E8B5-F74B-8DBA-82290D0CDFAA}"/>
              </a:ext>
            </a:extLst>
          </p:cNvPr>
          <p:cNvSpPr/>
          <p:nvPr/>
        </p:nvSpPr>
        <p:spPr>
          <a:xfrm>
            <a:off x="2973602" y="654070"/>
            <a:ext cx="1391233" cy="2076015"/>
          </a:xfrm>
          <a:prstGeom prst="downArrowCallout">
            <a:avLst>
              <a:gd name="adj1" fmla="val 5952"/>
              <a:gd name="adj2" fmla="val 8950"/>
              <a:gd name="adj3" fmla="val 8207"/>
              <a:gd name="adj4" fmla="val 64031"/>
            </a:avLst>
          </a:prstGeom>
          <a:solidFill>
            <a:srgbClr val="E8D5F4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Adoption challenges: workforce issues, </a:t>
            </a:r>
            <a:r>
              <a:rPr lang="en-US" sz="1200" dirty="0" err="1">
                <a:solidFill>
                  <a:schemeClr val="tx1"/>
                </a:solidFill>
              </a:rPr>
              <a:t>organisational</a:t>
            </a:r>
            <a:r>
              <a:rPr lang="en-US" sz="1200" dirty="0">
                <a:solidFill>
                  <a:schemeClr val="tx1"/>
                </a:solidFill>
              </a:rPr>
              <a:t>  readiness for change</a:t>
            </a:r>
          </a:p>
        </p:txBody>
      </p:sp>
      <p:sp>
        <p:nvSpPr>
          <p:cNvPr id="46" name="Down Arrow Callout 45">
            <a:extLst>
              <a:ext uri="{FF2B5EF4-FFF2-40B4-BE49-F238E27FC236}">
                <a16:creationId xmlns:a16="http://schemas.microsoft.com/office/drawing/2014/main" id="{AF0E89E8-B1DF-464D-8429-42E9CA2F2B29}"/>
              </a:ext>
            </a:extLst>
          </p:cNvPr>
          <p:cNvSpPr/>
          <p:nvPr/>
        </p:nvSpPr>
        <p:spPr>
          <a:xfrm>
            <a:off x="5107089" y="654070"/>
            <a:ext cx="1123718" cy="2122661"/>
          </a:xfrm>
          <a:prstGeom prst="downArrowCallout">
            <a:avLst>
              <a:gd name="adj1" fmla="val 5952"/>
              <a:gd name="adj2" fmla="val 8950"/>
              <a:gd name="adj3" fmla="val 8207"/>
              <a:gd name="adj4" fmla="val 64031"/>
            </a:avLst>
          </a:prstGeom>
          <a:solidFill>
            <a:srgbClr val="E8D5F4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>
                <a:solidFill>
                  <a:schemeClr val="tx1"/>
                </a:solidFill>
              </a:rPr>
              <a:t>QUiPP</a:t>
            </a:r>
            <a:r>
              <a:rPr lang="en-US" sz="1200" dirty="0">
                <a:solidFill>
                  <a:schemeClr val="tx1"/>
                </a:solidFill>
              </a:rPr>
              <a:t> highly acceptable, appropriate: (few equipment and training issues) </a:t>
            </a:r>
          </a:p>
        </p:txBody>
      </p:sp>
      <p:sp>
        <p:nvSpPr>
          <p:cNvPr id="47" name="Down Arrow Callout 46">
            <a:extLst>
              <a:ext uri="{FF2B5EF4-FFF2-40B4-BE49-F238E27FC236}">
                <a16:creationId xmlns:a16="http://schemas.microsoft.com/office/drawing/2014/main" id="{F38E6604-ABD4-6C47-A11B-7FD377626AAB}"/>
              </a:ext>
            </a:extLst>
          </p:cNvPr>
          <p:cNvSpPr/>
          <p:nvPr/>
        </p:nvSpPr>
        <p:spPr>
          <a:xfrm>
            <a:off x="9290769" y="654070"/>
            <a:ext cx="1123718" cy="2173595"/>
          </a:xfrm>
          <a:prstGeom prst="downArrowCallout">
            <a:avLst>
              <a:gd name="adj1" fmla="val 5952"/>
              <a:gd name="adj2" fmla="val 8950"/>
              <a:gd name="adj3" fmla="val 8207"/>
              <a:gd name="adj4" fmla="val 64031"/>
            </a:avLst>
          </a:prstGeom>
          <a:solidFill>
            <a:srgbClr val="E8D5F4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Fidelity:</a:t>
            </a:r>
          </a:p>
          <a:p>
            <a:pPr algn="ctr"/>
            <a:r>
              <a:rPr lang="en-US" sz="1200" dirty="0">
                <a:solidFill>
                  <a:schemeClr val="tx1"/>
                </a:solidFill>
              </a:rPr>
              <a:t>5% threshold felt “about right”</a:t>
            </a: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2F31B1C-7B3F-9047-B99D-C88CE6A71414}"/>
              </a:ext>
            </a:extLst>
          </p:cNvPr>
          <p:cNvGrpSpPr/>
          <p:nvPr/>
        </p:nvGrpSpPr>
        <p:grpSpPr>
          <a:xfrm>
            <a:off x="2369974" y="3753453"/>
            <a:ext cx="1222136" cy="821549"/>
            <a:chOff x="4464" y="1828804"/>
            <a:chExt cx="1760597" cy="1794924"/>
          </a:xfrm>
        </p:grpSpPr>
        <p:sp>
          <p:nvSpPr>
            <p:cNvPr id="56" name="Rounded Rectangle 55">
              <a:extLst>
                <a:ext uri="{FF2B5EF4-FFF2-40B4-BE49-F238E27FC236}">
                  <a16:creationId xmlns:a16="http://schemas.microsoft.com/office/drawing/2014/main" id="{36DA159D-3904-214C-AA7B-159FBB436D1C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Rounded Rectangle 4">
              <a:extLst>
                <a:ext uri="{FF2B5EF4-FFF2-40B4-BE49-F238E27FC236}">
                  <a16:creationId xmlns:a16="http://schemas.microsoft.com/office/drawing/2014/main" id="{1F32B06C-73F1-2B40-BFCF-6863A5B57131}"/>
                </a:ext>
              </a:extLst>
            </p:cNvPr>
            <p:cNvSpPr txBox="1"/>
            <p:nvPr/>
          </p:nvSpPr>
          <p:spPr>
            <a:xfrm>
              <a:off x="56030" y="1880370"/>
              <a:ext cx="1657465" cy="16917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Women TPTL control sites (n=1075)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6129322-09AF-AC4F-A572-9214299D57C7}"/>
              </a:ext>
            </a:extLst>
          </p:cNvPr>
          <p:cNvGrpSpPr/>
          <p:nvPr/>
        </p:nvGrpSpPr>
        <p:grpSpPr>
          <a:xfrm>
            <a:off x="3447962" y="2839271"/>
            <a:ext cx="580233" cy="475146"/>
            <a:chOff x="2400518" y="1938299"/>
            <a:chExt cx="1347168" cy="1575933"/>
          </a:xfrm>
        </p:grpSpPr>
        <p:sp>
          <p:nvSpPr>
            <p:cNvPr id="60" name="Right Arrow 59">
              <a:extLst>
                <a:ext uri="{FF2B5EF4-FFF2-40B4-BE49-F238E27FC236}">
                  <a16:creationId xmlns:a16="http://schemas.microsoft.com/office/drawing/2014/main" id="{C97C9723-7345-8E40-8A7C-A6A1340344A0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1" name="Right Arrow 4">
              <a:extLst>
                <a:ext uri="{FF2B5EF4-FFF2-40B4-BE49-F238E27FC236}">
                  <a16:creationId xmlns:a16="http://schemas.microsoft.com/office/drawing/2014/main" id="{37C950F7-8370-9941-8430-29C191F691E3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169D43F7-694C-2C46-A909-9982CC3579D9}"/>
              </a:ext>
            </a:extLst>
          </p:cNvPr>
          <p:cNvGrpSpPr/>
          <p:nvPr/>
        </p:nvGrpSpPr>
        <p:grpSpPr>
          <a:xfrm>
            <a:off x="3910152" y="4264199"/>
            <a:ext cx="2306225" cy="599045"/>
            <a:chOff x="3343433" y="4996174"/>
            <a:chExt cx="1412246" cy="1023452"/>
          </a:xfrm>
          <a:solidFill>
            <a:schemeClr val="accent4">
              <a:lumMod val="60000"/>
              <a:lumOff val="40000"/>
            </a:schemeClr>
          </a:solidFill>
        </p:grpSpPr>
        <p:sp>
          <p:nvSpPr>
            <p:cNvPr id="62" name="Down Arrow Callout 61">
              <a:extLst>
                <a:ext uri="{FF2B5EF4-FFF2-40B4-BE49-F238E27FC236}">
                  <a16:creationId xmlns:a16="http://schemas.microsoft.com/office/drawing/2014/main" id="{D2FEE831-B529-E049-AA45-41526FDA39F1}"/>
                </a:ext>
              </a:extLst>
            </p:cNvPr>
            <p:cNvSpPr/>
            <p:nvPr/>
          </p:nvSpPr>
          <p:spPr>
            <a:xfrm rot="10800000">
              <a:off x="3343434" y="4996174"/>
              <a:ext cx="1412245" cy="1023452"/>
            </a:xfrm>
            <a:prstGeom prst="downArrowCallout">
              <a:avLst>
                <a:gd name="adj1" fmla="val 5952"/>
                <a:gd name="adj2" fmla="val 8950"/>
                <a:gd name="adj3" fmla="val 8207"/>
                <a:gd name="adj4" fmla="val 58075"/>
              </a:avLst>
            </a:prstGeom>
            <a:grpFill/>
            <a:ln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100" dirty="0">
                <a:solidFill>
                  <a:schemeClr val="tx1"/>
                </a:solidFill>
              </a:endParaRP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4259D9B4-562F-324A-AD7F-6B3FD3BA2018}"/>
                </a:ext>
              </a:extLst>
            </p:cNvPr>
            <p:cNvSpPr txBox="1"/>
            <p:nvPr/>
          </p:nvSpPr>
          <p:spPr>
            <a:xfrm>
              <a:off x="3343433" y="5490937"/>
              <a:ext cx="1369456" cy="47324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Control sites not following NICE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BD78485-168D-8B48-A796-040E3EA94D80}"/>
              </a:ext>
            </a:extLst>
          </p:cNvPr>
          <p:cNvGrpSpPr/>
          <p:nvPr/>
        </p:nvGrpSpPr>
        <p:grpSpPr>
          <a:xfrm>
            <a:off x="3664927" y="3984712"/>
            <a:ext cx="3151517" cy="364088"/>
            <a:chOff x="2400518" y="1938299"/>
            <a:chExt cx="1347168" cy="1575933"/>
          </a:xfrm>
        </p:grpSpPr>
        <p:sp>
          <p:nvSpPr>
            <p:cNvPr id="66" name="Right Arrow 65">
              <a:extLst>
                <a:ext uri="{FF2B5EF4-FFF2-40B4-BE49-F238E27FC236}">
                  <a16:creationId xmlns:a16="http://schemas.microsoft.com/office/drawing/2014/main" id="{A2951DBF-76E8-8B47-8D1A-0C320FF0AF5E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32094"/>
                <a:gd name="adj2" fmla="val 52791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7" name="Right Arrow 4">
              <a:extLst>
                <a:ext uri="{FF2B5EF4-FFF2-40B4-BE49-F238E27FC236}">
                  <a16:creationId xmlns:a16="http://schemas.microsoft.com/office/drawing/2014/main" id="{DBB807F3-139A-064B-8C7F-62B4849A9389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DF7385A-187F-6941-86E0-2EF89C283B87}"/>
              </a:ext>
            </a:extLst>
          </p:cNvPr>
          <p:cNvGrpSpPr/>
          <p:nvPr/>
        </p:nvGrpSpPr>
        <p:grpSpPr>
          <a:xfrm>
            <a:off x="6929310" y="3791656"/>
            <a:ext cx="1754180" cy="953009"/>
            <a:chOff x="4464" y="1828804"/>
            <a:chExt cx="1760597" cy="1794924"/>
          </a:xfrm>
          <a:solidFill>
            <a:srgbClr val="00B050"/>
          </a:solidFill>
        </p:grpSpPr>
        <p:sp>
          <p:nvSpPr>
            <p:cNvPr id="69" name="Rounded Rectangle 68">
              <a:extLst>
                <a:ext uri="{FF2B5EF4-FFF2-40B4-BE49-F238E27FC236}">
                  <a16:creationId xmlns:a16="http://schemas.microsoft.com/office/drawing/2014/main" id="{39BB71D6-923C-4E43-B269-550C53DEF970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0" name="Rounded Rectangle 4">
              <a:extLst>
                <a:ext uri="{FF2B5EF4-FFF2-40B4-BE49-F238E27FC236}">
                  <a16:creationId xmlns:a16="http://schemas.microsoft.com/office/drawing/2014/main" id="{D30F7A01-EE3E-964C-9FB3-79ECF72E1C3B}"/>
                </a:ext>
              </a:extLst>
            </p:cNvPr>
            <p:cNvSpPr txBox="1"/>
            <p:nvPr/>
          </p:nvSpPr>
          <p:spPr>
            <a:xfrm>
              <a:off x="56030" y="1880370"/>
              <a:ext cx="1657465" cy="16917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No difference in primary outcome inappropriate admissions/transfers</a:t>
              </a:r>
              <a:endParaRPr lang="en-GB" sz="1200" kern="1200" dirty="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306E238-08E0-D14B-98C5-A9636566E1F1}"/>
              </a:ext>
            </a:extLst>
          </p:cNvPr>
          <p:cNvGrpSpPr/>
          <p:nvPr/>
        </p:nvGrpSpPr>
        <p:grpSpPr>
          <a:xfrm>
            <a:off x="9727765" y="4895895"/>
            <a:ext cx="2118983" cy="849174"/>
            <a:chOff x="4464" y="1828804"/>
            <a:chExt cx="1760597" cy="1794924"/>
          </a:xfrm>
          <a:solidFill>
            <a:srgbClr val="00B050"/>
          </a:solidFill>
        </p:grpSpPr>
        <p:sp>
          <p:nvSpPr>
            <p:cNvPr id="75" name="Rounded Rectangle 74">
              <a:extLst>
                <a:ext uri="{FF2B5EF4-FFF2-40B4-BE49-F238E27FC236}">
                  <a16:creationId xmlns:a16="http://schemas.microsoft.com/office/drawing/2014/main" id="{C9561CF9-059A-6B41-A7AF-3F1EA6AC945E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6" name="Rounded Rectangle 4">
              <a:extLst>
                <a:ext uri="{FF2B5EF4-FFF2-40B4-BE49-F238E27FC236}">
                  <a16:creationId xmlns:a16="http://schemas.microsoft.com/office/drawing/2014/main" id="{991DBAD7-EEF3-0045-809B-7228620FC971}"/>
                </a:ext>
              </a:extLst>
            </p:cNvPr>
            <p:cNvSpPr txBox="1"/>
            <p:nvPr/>
          </p:nvSpPr>
          <p:spPr>
            <a:xfrm>
              <a:off x="56030" y="1880371"/>
              <a:ext cx="1657465" cy="174335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400" dirty="0"/>
                <a:t>No adverse events, 0.4% “FNs”:  </a:t>
              </a:r>
              <a:r>
                <a:rPr lang="en-GB" sz="1400" dirty="0" err="1"/>
                <a:t>QUiPP</a:t>
              </a:r>
              <a:r>
                <a:rPr lang="en-GB" sz="1400" dirty="0"/>
                <a:t> and 5% threshold safe in practice</a:t>
              </a:r>
              <a:endParaRPr lang="en-GB" sz="1400" kern="1200" dirty="0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E604A756-628B-E044-9AC6-5611AEFCDA11}"/>
              </a:ext>
            </a:extLst>
          </p:cNvPr>
          <p:cNvGrpSpPr/>
          <p:nvPr/>
        </p:nvGrpSpPr>
        <p:grpSpPr>
          <a:xfrm rot="5400000">
            <a:off x="10230991" y="4162008"/>
            <a:ext cx="1009059" cy="364088"/>
            <a:chOff x="2400518" y="1938299"/>
            <a:chExt cx="1347168" cy="1575933"/>
          </a:xfrm>
        </p:grpSpPr>
        <p:sp>
          <p:nvSpPr>
            <p:cNvPr id="84" name="Right Arrow 83">
              <a:extLst>
                <a:ext uri="{FF2B5EF4-FFF2-40B4-BE49-F238E27FC236}">
                  <a16:creationId xmlns:a16="http://schemas.microsoft.com/office/drawing/2014/main" id="{6D99D0A9-A250-8E41-ABBA-84277590AF51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32094"/>
                <a:gd name="adj2" fmla="val 52791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5" name="Right Arrow 4">
              <a:extLst>
                <a:ext uri="{FF2B5EF4-FFF2-40B4-BE49-F238E27FC236}">
                  <a16:creationId xmlns:a16="http://schemas.microsoft.com/office/drawing/2014/main" id="{1472F1E0-9E00-B941-8284-6304038C1AAC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AAB95A8-77FF-1F49-A7AC-FA39E12209CA}"/>
              </a:ext>
            </a:extLst>
          </p:cNvPr>
          <p:cNvGrpSpPr/>
          <p:nvPr/>
        </p:nvGrpSpPr>
        <p:grpSpPr>
          <a:xfrm rot="835501">
            <a:off x="1457952" y="4768422"/>
            <a:ext cx="2645028" cy="364088"/>
            <a:chOff x="2400518" y="1938299"/>
            <a:chExt cx="1347168" cy="1575933"/>
          </a:xfrm>
        </p:grpSpPr>
        <p:sp>
          <p:nvSpPr>
            <p:cNvPr id="87" name="Right Arrow 86">
              <a:extLst>
                <a:ext uri="{FF2B5EF4-FFF2-40B4-BE49-F238E27FC236}">
                  <a16:creationId xmlns:a16="http://schemas.microsoft.com/office/drawing/2014/main" id="{0E2478DC-661A-1241-B8A5-AED38DF2B732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32094"/>
                <a:gd name="adj2" fmla="val 52791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8" name="Right Arrow 4">
              <a:extLst>
                <a:ext uri="{FF2B5EF4-FFF2-40B4-BE49-F238E27FC236}">
                  <a16:creationId xmlns:a16="http://schemas.microsoft.com/office/drawing/2014/main" id="{DA07A238-8751-F242-B668-E349F7ADDC2B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015A97E5-2014-EB43-B534-FA93616D60E5}"/>
              </a:ext>
            </a:extLst>
          </p:cNvPr>
          <p:cNvGrpSpPr/>
          <p:nvPr/>
        </p:nvGrpSpPr>
        <p:grpSpPr>
          <a:xfrm>
            <a:off x="4103792" y="5032743"/>
            <a:ext cx="1849678" cy="821549"/>
            <a:chOff x="4464" y="1828804"/>
            <a:chExt cx="1760597" cy="1794924"/>
          </a:xfrm>
        </p:grpSpPr>
        <p:sp>
          <p:nvSpPr>
            <p:cNvPr id="90" name="Rounded Rectangle 89">
              <a:extLst>
                <a:ext uri="{FF2B5EF4-FFF2-40B4-BE49-F238E27FC236}">
                  <a16:creationId xmlns:a16="http://schemas.microsoft.com/office/drawing/2014/main" id="{BDDA78C0-0285-CB46-A3A5-8E174E22F54C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1" name="Rounded Rectangle 4">
              <a:extLst>
                <a:ext uri="{FF2B5EF4-FFF2-40B4-BE49-F238E27FC236}">
                  <a16:creationId xmlns:a16="http://schemas.microsoft.com/office/drawing/2014/main" id="{02116E1A-98C8-5E49-8F4F-AAAE85633FAE}"/>
                </a:ext>
              </a:extLst>
            </p:cNvPr>
            <p:cNvSpPr txBox="1"/>
            <p:nvPr/>
          </p:nvSpPr>
          <p:spPr>
            <a:xfrm>
              <a:off x="56030" y="1880370"/>
              <a:ext cx="1657465" cy="169179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External validation set for </a:t>
              </a:r>
              <a:r>
                <a:rPr lang="en-GB" sz="1200" kern="1200" dirty="0" err="1"/>
                <a:t>QUiPP</a:t>
              </a:r>
              <a:r>
                <a:rPr lang="en-GB" sz="1200" kern="1200" dirty="0"/>
                <a:t> V2 </a:t>
              </a:r>
              <a:r>
                <a:rPr lang="en-GB" sz="1200" kern="1200" dirty="0" err="1"/>
                <a:t>ffn</a:t>
              </a:r>
              <a:r>
                <a:rPr lang="en-GB" sz="1200" kern="1200" dirty="0"/>
                <a:t> symptomatic 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3D65829C-C19B-944E-8A93-2A8D24822559}"/>
              </a:ext>
            </a:extLst>
          </p:cNvPr>
          <p:cNvGrpSpPr/>
          <p:nvPr/>
        </p:nvGrpSpPr>
        <p:grpSpPr>
          <a:xfrm>
            <a:off x="6725843" y="5116128"/>
            <a:ext cx="1754180" cy="953009"/>
            <a:chOff x="4464" y="1828804"/>
            <a:chExt cx="1760597" cy="1794924"/>
          </a:xfrm>
          <a:solidFill>
            <a:srgbClr val="00B050"/>
          </a:solidFill>
        </p:grpSpPr>
        <p:sp>
          <p:nvSpPr>
            <p:cNvPr id="93" name="Rounded Rectangle 92">
              <a:extLst>
                <a:ext uri="{FF2B5EF4-FFF2-40B4-BE49-F238E27FC236}">
                  <a16:creationId xmlns:a16="http://schemas.microsoft.com/office/drawing/2014/main" id="{DE30A219-06D0-A445-B9C7-7A9911D6BF78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4" name="Rounded Rectangle 4">
              <a:extLst>
                <a:ext uri="{FF2B5EF4-FFF2-40B4-BE49-F238E27FC236}">
                  <a16:creationId xmlns:a16="http://schemas.microsoft.com/office/drawing/2014/main" id="{2DB5AE22-8F5A-E149-991D-834BFF798A85}"/>
                </a:ext>
              </a:extLst>
            </p:cNvPr>
            <p:cNvSpPr txBox="1"/>
            <p:nvPr/>
          </p:nvSpPr>
          <p:spPr>
            <a:xfrm>
              <a:off x="56030" y="1880370"/>
              <a:ext cx="1657465" cy="169179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 err="1"/>
                <a:t>QUiPP</a:t>
              </a:r>
              <a:r>
                <a:rPr lang="en-GB" sz="1200" dirty="0"/>
                <a:t> highly accurate </a:t>
              </a:r>
            </a:p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kern="1200" dirty="0"/>
                <a:t>ROC for delivery within 7 days= 0.90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B22F90A-6B0F-7947-A84E-A37E8C30AE30}"/>
              </a:ext>
            </a:extLst>
          </p:cNvPr>
          <p:cNvGrpSpPr/>
          <p:nvPr/>
        </p:nvGrpSpPr>
        <p:grpSpPr>
          <a:xfrm>
            <a:off x="6030241" y="5212517"/>
            <a:ext cx="580233" cy="475146"/>
            <a:chOff x="2400518" y="1938299"/>
            <a:chExt cx="1347168" cy="1575933"/>
          </a:xfrm>
        </p:grpSpPr>
        <p:sp>
          <p:nvSpPr>
            <p:cNvPr id="96" name="Right Arrow 95">
              <a:extLst>
                <a:ext uri="{FF2B5EF4-FFF2-40B4-BE49-F238E27FC236}">
                  <a16:creationId xmlns:a16="http://schemas.microsoft.com/office/drawing/2014/main" id="{0DA9DFF5-9AA7-7D4D-97F0-B990EDA26FDD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7" name="Right Arrow 4">
              <a:extLst>
                <a:ext uri="{FF2B5EF4-FFF2-40B4-BE49-F238E27FC236}">
                  <a16:creationId xmlns:a16="http://schemas.microsoft.com/office/drawing/2014/main" id="{EA3E58A6-099D-E04A-ABFE-A4DF5EF15CB3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DF28675-7682-C749-B63F-2503AE5F5620}"/>
              </a:ext>
            </a:extLst>
          </p:cNvPr>
          <p:cNvGrpSpPr/>
          <p:nvPr/>
        </p:nvGrpSpPr>
        <p:grpSpPr>
          <a:xfrm rot="3667637">
            <a:off x="8937863" y="4020156"/>
            <a:ext cx="1369603" cy="364088"/>
            <a:chOff x="2400518" y="1938299"/>
            <a:chExt cx="1347168" cy="1575933"/>
          </a:xfrm>
        </p:grpSpPr>
        <p:sp>
          <p:nvSpPr>
            <p:cNvPr id="102" name="Right Arrow 101">
              <a:extLst>
                <a:ext uri="{FF2B5EF4-FFF2-40B4-BE49-F238E27FC236}">
                  <a16:creationId xmlns:a16="http://schemas.microsoft.com/office/drawing/2014/main" id="{E0512547-F3BC-774F-9544-07ADC8E62925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32094"/>
                <a:gd name="adj2" fmla="val 52791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3" name="Right Arrow 4">
              <a:extLst>
                <a:ext uri="{FF2B5EF4-FFF2-40B4-BE49-F238E27FC236}">
                  <a16:creationId xmlns:a16="http://schemas.microsoft.com/office/drawing/2014/main" id="{DE901232-E380-884C-A718-125F70EBF47D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27DDCB84-CBF6-F747-8DF1-329370077F5F}"/>
              </a:ext>
            </a:extLst>
          </p:cNvPr>
          <p:cNvGrpSpPr/>
          <p:nvPr/>
        </p:nvGrpSpPr>
        <p:grpSpPr>
          <a:xfrm rot="1068444">
            <a:off x="5423226" y="3467521"/>
            <a:ext cx="1405481" cy="364088"/>
            <a:chOff x="2400518" y="1938299"/>
            <a:chExt cx="1347168" cy="1575933"/>
          </a:xfrm>
        </p:grpSpPr>
        <p:sp>
          <p:nvSpPr>
            <p:cNvPr id="105" name="Right Arrow 104">
              <a:extLst>
                <a:ext uri="{FF2B5EF4-FFF2-40B4-BE49-F238E27FC236}">
                  <a16:creationId xmlns:a16="http://schemas.microsoft.com/office/drawing/2014/main" id="{95F5A379-D1DC-3F4E-9BB6-4D5916E1F660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32094"/>
                <a:gd name="adj2" fmla="val 52791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6" name="Right Arrow 4">
              <a:extLst>
                <a:ext uri="{FF2B5EF4-FFF2-40B4-BE49-F238E27FC236}">
                  <a16:creationId xmlns:a16="http://schemas.microsoft.com/office/drawing/2014/main" id="{989C3058-9258-574C-9B63-ACE96D987F7F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DDC7CF1-4E90-2C43-9095-79A742E6D88D}"/>
              </a:ext>
            </a:extLst>
          </p:cNvPr>
          <p:cNvGrpSpPr/>
          <p:nvPr/>
        </p:nvGrpSpPr>
        <p:grpSpPr>
          <a:xfrm>
            <a:off x="9858431" y="5836213"/>
            <a:ext cx="1754180" cy="446158"/>
            <a:chOff x="4464" y="1828804"/>
            <a:chExt cx="1760597" cy="1794924"/>
          </a:xfrm>
          <a:solidFill>
            <a:srgbClr val="00B050"/>
          </a:solidFill>
        </p:grpSpPr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F1A6CEEF-5045-B841-B4CD-C2DA3F16E0A8}"/>
                </a:ext>
              </a:extLst>
            </p:cNvPr>
            <p:cNvSpPr/>
            <p:nvPr/>
          </p:nvSpPr>
          <p:spPr>
            <a:xfrm>
              <a:off x="4464" y="1828804"/>
              <a:ext cx="1760597" cy="1794924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9" name="Rounded Rectangle 4">
              <a:extLst>
                <a:ext uri="{FF2B5EF4-FFF2-40B4-BE49-F238E27FC236}">
                  <a16:creationId xmlns:a16="http://schemas.microsoft.com/office/drawing/2014/main" id="{78069619-3805-8149-801E-04A30CB44658}"/>
                </a:ext>
              </a:extLst>
            </p:cNvPr>
            <p:cNvSpPr txBox="1"/>
            <p:nvPr/>
          </p:nvSpPr>
          <p:spPr>
            <a:xfrm>
              <a:off x="56030" y="1880371"/>
              <a:ext cx="1657465" cy="174335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71450" tIns="171450" rIns="171450" bIns="171450" numCol="1" spcCol="1270" anchor="ctr" anchorCtr="0">
              <a:noAutofit/>
            </a:bodyPr>
            <a:lstStyle/>
            <a:p>
              <a:pPr marL="0" lvl="0" indent="0" algn="ctr" defTabSz="20002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200" dirty="0"/>
                <a:t>? better ACS admin with </a:t>
              </a:r>
              <a:r>
                <a:rPr lang="en-GB" sz="1200" dirty="0" err="1"/>
                <a:t>QUiPP</a:t>
              </a:r>
              <a:endParaRPr lang="en-GB" sz="1200" kern="1200" dirty="0"/>
            </a:p>
          </p:txBody>
        </p:sp>
      </p:grpSp>
      <p:sp>
        <p:nvSpPr>
          <p:cNvPr id="110" name="Down Arrow Callout 109">
            <a:extLst>
              <a:ext uri="{FF2B5EF4-FFF2-40B4-BE49-F238E27FC236}">
                <a16:creationId xmlns:a16="http://schemas.microsoft.com/office/drawing/2014/main" id="{482A004E-167A-E84A-B710-AB11AD1D2E3C}"/>
              </a:ext>
            </a:extLst>
          </p:cNvPr>
          <p:cNvSpPr/>
          <p:nvPr/>
        </p:nvSpPr>
        <p:spPr>
          <a:xfrm>
            <a:off x="7262172" y="654070"/>
            <a:ext cx="1123718" cy="2091057"/>
          </a:xfrm>
          <a:prstGeom prst="downArrowCallout">
            <a:avLst>
              <a:gd name="adj1" fmla="val 5952"/>
              <a:gd name="adj2" fmla="val 8950"/>
              <a:gd name="adj3" fmla="val 8207"/>
              <a:gd name="adj4" fmla="val 64031"/>
            </a:avLst>
          </a:prstGeom>
          <a:solidFill>
            <a:srgbClr val="E8D5F4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Quality check of clinician inputted values -</a:t>
            </a:r>
            <a:r>
              <a:rPr lang="en-US" sz="1200" dirty="0" err="1">
                <a:solidFill>
                  <a:schemeClr val="tx1"/>
                </a:solidFill>
              </a:rPr>
              <a:t>QUiPP</a:t>
            </a:r>
            <a:r>
              <a:rPr lang="en-US" sz="1200" dirty="0">
                <a:solidFill>
                  <a:schemeClr val="tx1"/>
                </a:solidFill>
              </a:rPr>
              <a:t> easy and safe to use in practice</a:t>
            </a:r>
          </a:p>
        </p:txBody>
      </p:sp>
      <p:sp>
        <p:nvSpPr>
          <p:cNvPr id="111" name="Down Arrow Callout 110">
            <a:extLst>
              <a:ext uri="{FF2B5EF4-FFF2-40B4-BE49-F238E27FC236}">
                <a16:creationId xmlns:a16="http://schemas.microsoft.com/office/drawing/2014/main" id="{EFF847AA-07D5-1949-A19B-67659F2A37BD}"/>
              </a:ext>
            </a:extLst>
          </p:cNvPr>
          <p:cNvSpPr/>
          <p:nvPr/>
        </p:nvSpPr>
        <p:spPr>
          <a:xfrm>
            <a:off x="10937476" y="654070"/>
            <a:ext cx="1123718" cy="4063217"/>
          </a:xfrm>
          <a:prstGeom prst="downArrowCallout">
            <a:avLst>
              <a:gd name="adj1" fmla="val 5952"/>
              <a:gd name="adj2" fmla="val 8950"/>
              <a:gd name="adj3" fmla="val 8207"/>
              <a:gd name="adj4" fmla="val 38171"/>
            </a:avLst>
          </a:prstGeom>
          <a:solidFill>
            <a:srgbClr val="E8D5F4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</a:rPr>
              <a:t>Clinical acumen outweighed </a:t>
            </a:r>
            <a:r>
              <a:rPr lang="en-US" sz="1200" dirty="0" err="1">
                <a:solidFill>
                  <a:schemeClr val="tx1"/>
                </a:solidFill>
              </a:rPr>
              <a:t>QUiPP</a:t>
            </a:r>
            <a:r>
              <a:rPr lang="en-US" sz="1200" dirty="0">
                <a:solidFill>
                  <a:schemeClr val="tx1"/>
                </a:solidFill>
              </a:rPr>
              <a:t> when rare low % risks delivered soon</a:t>
            </a:r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A9A0EA0-E58B-C541-AB39-DA9B727548B8}"/>
              </a:ext>
            </a:extLst>
          </p:cNvPr>
          <p:cNvGrpSpPr/>
          <p:nvPr/>
        </p:nvGrpSpPr>
        <p:grpSpPr>
          <a:xfrm>
            <a:off x="8604039" y="5229375"/>
            <a:ext cx="1000971" cy="475146"/>
            <a:chOff x="2400518" y="1938299"/>
            <a:chExt cx="1347168" cy="1575933"/>
          </a:xfrm>
        </p:grpSpPr>
        <p:sp>
          <p:nvSpPr>
            <p:cNvPr id="113" name="Right Arrow 112">
              <a:extLst>
                <a:ext uri="{FF2B5EF4-FFF2-40B4-BE49-F238E27FC236}">
                  <a16:creationId xmlns:a16="http://schemas.microsoft.com/office/drawing/2014/main" id="{87296698-D444-2745-B3FE-3FF4920EB3FA}"/>
                </a:ext>
              </a:extLst>
            </p:cNvPr>
            <p:cNvSpPr/>
            <p:nvPr/>
          </p:nvSpPr>
          <p:spPr>
            <a:xfrm>
              <a:off x="2400518" y="1938299"/>
              <a:ext cx="1347168" cy="1575933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4" name="Right Arrow 4">
              <a:extLst>
                <a:ext uri="{FF2B5EF4-FFF2-40B4-BE49-F238E27FC236}">
                  <a16:creationId xmlns:a16="http://schemas.microsoft.com/office/drawing/2014/main" id="{6A60B107-84F5-514B-B6AD-36B3052A6C37}"/>
                </a:ext>
              </a:extLst>
            </p:cNvPr>
            <p:cNvSpPr txBox="1"/>
            <p:nvPr/>
          </p:nvSpPr>
          <p:spPr>
            <a:xfrm>
              <a:off x="2400518" y="2253486"/>
              <a:ext cx="943018" cy="94555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24447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55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93506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3222</TotalTime>
  <Words>184</Words>
  <Application>Microsoft Macintosh PowerPoint</Application>
  <PresentationFormat>Widescreen</PresentationFormat>
  <Paragraphs>28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clark</dc:creator>
  <cp:lastModifiedBy>Helena Watson</cp:lastModifiedBy>
  <cp:revision>22</cp:revision>
  <dcterms:created xsi:type="dcterms:W3CDTF">2019-09-23T07:14:18Z</dcterms:created>
  <dcterms:modified xsi:type="dcterms:W3CDTF">2020-12-12T19:01:03Z</dcterms:modified>
</cp:coreProperties>
</file>