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Zymo%20Vs%20Qiagen%20Folia\diversity%20analys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Zymo%20Vs%20Qiagen%20Folia\diversity%20analys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ia700\Downloads\diversity%20analyses%20(1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Richness index</a:t>
            </a:r>
          </a:p>
        </c:rich>
      </c:tx>
      <c:layout>
        <c:manualLayout>
          <c:xMode val="edge"/>
          <c:yMode val="edge"/>
          <c:x val="0.29284520202020203"/>
          <c:y val="3.5233333333333323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607174103237096E-2"/>
          <c:y val="0.15325240594925635"/>
          <c:w val="0.73966535433070868"/>
          <c:h val="0.73076771653543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'alpha diversity'!$A$17</c:f>
              <c:strCache>
                <c:ptCount val="1"/>
                <c:pt idx="0">
                  <c:v>Qiagen</c:v>
                </c:pt>
              </c:strCache>
            </c:strRef>
          </c:tx>
          <c:spPr>
            <a:solidFill>
              <a:srgbClr val="C00000">
                <a:alpha val="38000"/>
              </a:srgb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'alpha diversity'!$H$17</c:f>
                <c:numCache>
                  <c:formatCode>General</c:formatCode>
                  <c:ptCount val="1"/>
                  <c:pt idx="0">
                    <c:v>15.697770542341388</c:v>
                  </c:pt>
                </c:numCache>
              </c:numRef>
            </c:plus>
            <c:minus>
              <c:numRef>
                <c:f>'alpha diversity'!$H$17</c:f>
                <c:numCache>
                  <c:formatCode>General</c:formatCode>
                  <c:ptCount val="1"/>
                  <c:pt idx="0">
                    <c:v>15.697770542341388</c:v>
                  </c:pt>
                </c:numCache>
              </c:numRef>
            </c:minus>
          </c:errBars>
          <c:cat>
            <c:strRef>
              <c:f>'alpha diversity'!$G$16</c:f>
              <c:strCache>
                <c:ptCount val="1"/>
                <c:pt idx="0">
                  <c:v>Richness</c:v>
                </c:pt>
              </c:strCache>
            </c:strRef>
          </c:cat>
          <c:val>
            <c:numRef>
              <c:f>'alpha diversity'!$G$17</c:f>
              <c:numCache>
                <c:formatCode>General</c:formatCode>
                <c:ptCount val="1"/>
                <c:pt idx="0">
                  <c:v>468</c:v>
                </c:pt>
              </c:numCache>
            </c:numRef>
          </c:val>
        </c:ser>
        <c:ser>
          <c:idx val="1"/>
          <c:order val="1"/>
          <c:tx>
            <c:strRef>
              <c:f>'alpha diversity'!$A$18</c:f>
              <c:strCache>
                <c:ptCount val="1"/>
              </c:strCache>
            </c:strRef>
          </c:tx>
          <c:invertIfNegative val="0"/>
          <c:cat>
            <c:strRef>
              <c:f>'alpha diversity'!$G$16</c:f>
              <c:strCache>
                <c:ptCount val="1"/>
                <c:pt idx="0">
                  <c:v>Richness</c:v>
                </c:pt>
              </c:strCache>
            </c:strRef>
          </c:cat>
          <c:val>
            <c:numRef>
              <c:f>'alpha diversity'!$G$18</c:f>
              <c:numCache>
                <c:formatCode>General</c:formatCode>
                <c:ptCount val="1"/>
              </c:numCache>
            </c:numRef>
          </c:val>
        </c:ser>
        <c:ser>
          <c:idx val="2"/>
          <c:order val="2"/>
          <c:tx>
            <c:strRef>
              <c:f>'alpha diversity'!$A$19</c:f>
              <c:strCache>
                <c:ptCount val="1"/>
                <c:pt idx="0">
                  <c:v>Zymo</c:v>
                </c:pt>
              </c:strCache>
            </c:strRef>
          </c:tx>
          <c:spPr>
            <a:solidFill>
              <a:srgbClr val="FFFF00">
                <a:alpha val="40000"/>
              </a:srgb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'alpha diversity'!$H$19</c:f>
                <c:numCache>
                  <c:formatCode>General</c:formatCode>
                  <c:ptCount val="1"/>
                  <c:pt idx="0">
                    <c:v>10.818733752154184</c:v>
                  </c:pt>
                </c:numCache>
              </c:numRef>
            </c:plus>
            <c:minus>
              <c:numRef>
                <c:f>'alpha diversity'!$H$19</c:f>
                <c:numCache>
                  <c:formatCode>General</c:formatCode>
                  <c:ptCount val="1"/>
                  <c:pt idx="0">
                    <c:v>10.818733752154184</c:v>
                  </c:pt>
                </c:numCache>
              </c:numRef>
            </c:minus>
          </c:errBars>
          <c:cat>
            <c:strRef>
              <c:f>'alpha diversity'!$G$16</c:f>
              <c:strCache>
                <c:ptCount val="1"/>
                <c:pt idx="0">
                  <c:v>Richness</c:v>
                </c:pt>
              </c:strCache>
            </c:strRef>
          </c:cat>
          <c:val>
            <c:numRef>
              <c:f>'alpha diversity'!$G$19</c:f>
              <c:numCache>
                <c:formatCode>General</c:formatCode>
                <c:ptCount val="1"/>
                <c:pt idx="0">
                  <c:v>466.35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146176"/>
        <c:axId val="93148800"/>
      </c:barChart>
      <c:catAx>
        <c:axId val="12414617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solidFill>
            <a:sysClr val="window" lastClr="FFFFFF"/>
          </a:solidFill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93148800"/>
        <c:crosses val="autoZero"/>
        <c:auto val="1"/>
        <c:lblAlgn val="ctr"/>
        <c:lblOffset val="100"/>
        <c:noMultiLvlLbl val="0"/>
      </c:catAx>
      <c:valAx>
        <c:axId val="93148800"/>
        <c:scaling>
          <c:orientation val="minMax"/>
          <c:min val="400"/>
        </c:scaling>
        <c:delete val="0"/>
        <c:axPos val="l"/>
        <c:numFmt formatCode="General" sourceLinked="1"/>
        <c:majorTickMark val="out"/>
        <c:minorTickMark val="none"/>
        <c:tickLblPos val="nextTo"/>
        <c:crossAx val="124146176"/>
        <c:crosses val="autoZero"/>
        <c:crossBetween val="between"/>
        <c:minorUnit val="30"/>
      </c:valAx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76521500437445311"/>
          <c:y val="9.6222510365604044E-2"/>
          <c:w val="0.21624155767139985"/>
          <c:h val="0.3445438888888888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Shannon index</a:t>
            </a:r>
          </a:p>
        </c:rich>
      </c:tx>
      <c:layout>
        <c:manualLayout>
          <c:xMode val="edge"/>
          <c:yMode val="edge"/>
          <c:x val="0.31274300087489065"/>
          <c:y val="4.029720974830099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607174103237096E-2"/>
          <c:y val="0.15325240594925635"/>
          <c:w val="0.73966535433070868"/>
          <c:h val="0.73076771653543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'alpha diversity'!$A$17</c:f>
              <c:strCache>
                <c:ptCount val="1"/>
                <c:pt idx="0">
                  <c:v>Qiagen</c:v>
                </c:pt>
              </c:strCache>
            </c:strRef>
          </c:tx>
          <c:spPr>
            <a:solidFill>
              <a:srgbClr val="C00000">
                <a:alpha val="38000"/>
              </a:srgb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'alpha diversity'!$J$17</c:f>
                <c:numCache>
                  <c:formatCode>General</c:formatCode>
                  <c:ptCount val="1"/>
                  <c:pt idx="0">
                    <c:v>6.2932503525602396E-2</c:v>
                  </c:pt>
                </c:numCache>
              </c:numRef>
            </c:plus>
            <c:minus>
              <c:numRef>
                <c:f>'alpha diversity'!$J$17</c:f>
                <c:numCache>
                  <c:formatCode>General</c:formatCode>
                  <c:ptCount val="1"/>
                  <c:pt idx="0">
                    <c:v>6.2932503525602396E-2</c:v>
                  </c:pt>
                </c:numCache>
              </c:numRef>
            </c:minus>
          </c:errBars>
          <c:cat>
            <c:strRef>
              <c:f>'alpha diversity'!$I$16</c:f>
              <c:strCache>
                <c:ptCount val="1"/>
                <c:pt idx="0">
                  <c:v>shannon Ave.</c:v>
                </c:pt>
              </c:strCache>
            </c:strRef>
          </c:cat>
          <c:val>
            <c:numRef>
              <c:f>'alpha diversity'!$I$17</c:f>
              <c:numCache>
                <c:formatCode>General</c:formatCode>
                <c:ptCount val="1"/>
                <c:pt idx="0">
                  <c:v>5.4834999999999994</c:v>
                </c:pt>
              </c:numCache>
            </c:numRef>
          </c:val>
        </c:ser>
        <c:ser>
          <c:idx val="1"/>
          <c:order val="1"/>
          <c:tx>
            <c:strRef>
              <c:f>'alpha diversity'!$A$18</c:f>
              <c:strCache>
                <c:ptCount val="1"/>
              </c:strCache>
            </c:strRef>
          </c:tx>
          <c:invertIfNegative val="0"/>
          <c:cat>
            <c:strRef>
              <c:f>'alpha diversity'!$I$16</c:f>
              <c:strCache>
                <c:ptCount val="1"/>
                <c:pt idx="0">
                  <c:v>shannon Ave.</c:v>
                </c:pt>
              </c:strCache>
            </c:strRef>
          </c:cat>
          <c:val>
            <c:numRef>
              <c:f>'alpha diversity'!$I$18</c:f>
              <c:numCache>
                <c:formatCode>General</c:formatCode>
                <c:ptCount val="1"/>
              </c:numCache>
            </c:numRef>
          </c:val>
        </c:ser>
        <c:ser>
          <c:idx val="2"/>
          <c:order val="2"/>
          <c:tx>
            <c:strRef>
              <c:f>'alpha diversity'!$A$19</c:f>
              <c:strCache>
                <c:ptCount val="1"/>
                <c:pt idx="0">
                  <c:v>Zymo</c:v>
                </c:pt>
              </c:strCache>
            </c:strRef>
          </c:tx>
          <c:spPr>
            <a:solidFill>
              <a:srgbClr val="FFFF00">
                <a:alpha val="40000"/>
              </a:srgb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'alpha diversity'!$J$19</c:f>
                <c:numCache>
                  <c:formatCode>General</c:formatCode>
                  <c:ptCount val="1"/>
                  <c:pt idx="0">
                    <c:v>0.1393000358937499</c:v>
                  </c:pt>
                </c:numCache>
              </c:numRef>
            </c:plus>
            <c:minus>
              <c:numRef>
                <c:f>'alpha diversity'!$J$19</c:f>
                <c:numCache>
                  <c:formatCode>General</c:formatCode>
                  <c:ptCount val="1"/>
                  <c:pt idx="0">
                    <c:v>0.1393000358937499</c:v>
                  </c:pt>
                </c:numCache>
              </c:numRef>
            </c:minus>
          </c:errBars>
          <c:cat>
            <c:strRef>
              <c:f>'alpha diversity'!$I$16</c:f>
              <c:strCache>
                <c:ptCount val="1"/>
                <c:pt idx="0">
                  <c:v>shannon Ave.</c:v>
                </c:pt>
              </c:strCache>
            </c:strRef>
          </c:cat>
          <c:val>
            <c:numRef>
              <c:f>'alpha diversity'!$I$19</c:f>
              <c:numCache>
                <c:formatCode>General</c:formatCode>
                <c:ptCount val="1"/>
                <c:pt idx="0">
                  <c:v>6.2255000000000003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146688"/>
        <c:axId val="93150528"/>
      </c:barChart>
      <c:catAx>
        <c:axId val="1241466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93150528"/>
        <c:crosses val="autoZero"/>
        <c:auto val="1"/>
        <c:lblAlgn val="ctr"/>
        <c:lblOffset val="100"/>
        <c:noMultiLvlLbl val="0"/>
      </c:catAx>
      <c:valAx>
        <c:axId val="93150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4146688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Evenness index</a:t>
            </a:r>
          </a:p>
        </c:rich>
      </c:tx>
      <c:layout>
        <c:manualLayout>
          <c:xMode val="edge"/>
          <c:yMode val="edge"/>
          <c:x val="0.31274300087489065"/>
          <c:y val="4.029720974830099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607174103237096E-2"/>
          <c:y val="0.15325240594925635"/>
          <c:w val="0.73966535433070868"/>
          <c:h val="0.73076771653543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'[diversity analyses (1).xlsx]alpha diversity'!$A$17</c:f>
              <c:strCache>
                <c:ptCount val="1"/>
                <c:pt idx="0">
                  <c:v>Qiagen</c:v>
                </c:pt>
              </c:strCache>
            </c:strRef>
          </c:tx>
          <c:spPr>
            <a:solidFill>
              <a:srgbClr val="C00000">
                <a:alpha val="38000"/>
              </a:srgb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'[diversity analyses (1).xlsx]alpha diversity'!$L$17</c:f>
                <c:numCache>
                  <c:formatCode>General</c:formatCode>
                  <c:ptCount val="1"/>
                  <c:pt idx="0">
                    <c:v>1.0468532810447646E-2</c:v>
                  </c:pt>
                </c:numCache>
              </c:numRef>
            </c:plus>
            <c:minus>
              <c:numRef>
                <c:f>'[diversity analyses (1).xlsx]alpha diversity'!$L$17</c:f>
                <c:numCache>
                  <c:formatCode>General</c:formatCode>
                  <c:ptCount val="1"/>
                  <c:pt idx="0">
                    <c:v>1.0468532810447646E-2</c:v>
                  </c:pt>
                </c:numCache>
              </c:numRef>
            </c:minus>
          </c:errBars>
          <c:cat>
            <c:strRef>
              <c:f>'[diversity analyses (1).xlsx]alpha diversity'!$K$16</c:f>
              <c:strCache>
                <c:ptCount val="1"/>
                <c:pt idx="0">
                  <c:v>Evenness</c:v>
                </c:pt>
              </c:strCache>
            </c:strRef>
          </c:cat>
          <c:val>
            <c:numRef>
              <c:f>'[diversity analyses (1).xlsx]alpha diversity'!$K$17</c:f>
              <c:numCache>
                <c:formatCode>General</c:formatCode>
                <c:ptCount val="1"/>
                <c:pt idx="0">
                  <c:v>0.61823887266624267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0A5-4AD0-9003-008D05734CB6}"/>
            </c:ext>
          </c:extLst>
        </c:ser>
        <c:ser>
          <c:idx val="1"/>
          <c:order val="1"/>
          <c:tx>
            <c:strRef>
              <c:f>'[diversity analyses (1).xlsx]alpha diversity'!$A$18</c:f>
              <c:strCache>
                <c:ptCount val="1"/>
              </c:strCache>
            </c:strRef>
          </c:tx>
          <c:invertIfNegative val="0"/>
          <c:cat>
            <c:strRef>
              <c:f>'[diversity analyses (1).xlsx]alpha diversity'!$K$16</c:f>
              <c:strCache>
                <c:ptCount val="1"/>
                <c:pt idx="0">
                  <c:v>Evenness</c:v>
                </c:pt>
              </c:strCache>
            </c:strRef>
          </c:cat>
          <c:val>
            <c:numRef>
              <c:f>'[diversity analyses (1).xlsx]alpha diversity'!$K$18</c:f>
              <c:numCache>
                <c:formatCode>General</c:formatCode>
                <c:ptCount val="1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0A5-4AD0-9003-008D05734CB6}"/>
            </c:ext>
          </c:extLst>
        </c:ser>
        <c:ser>
          <c:idx val="2"/>
          <c:order val="2"/>
          <c:tx>
            <c:strRef>
              <c:f>'[diversity analyses (1).xlsx]alpha diversity'!$A$19</c:f>
              <c:strCache>
                <c:ptCount val="1"/>
                <c:pt idx="0">
                  <c:v>Zymo</c:v>
                </c:pt>
              </c:strCache>
            </c:strRef>
          </c:tx>
          <c:spPr>
            <a:solidFill>
              <a:srgbClr val="FFFF00">
                <a:alpha val="40000"/>
              </a:srgb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'[diversity analyses (1).xlsx]alpha diversity'!$L$19</c:f>
                <c:numCache>
                  <c:formatCode>General</c:formatCode>
                  <c:ptCount val="1"/>
                  <c:pt idx="0">
                    <c:v>1.8364955498916341E-2</c:v>
                  </c:pt>
                </c:numCache>
              </c:numRef>
            </c:plus>
            <c:minus>
              <c:numRef>
                <c:f>'[diversity analyses (1).xlsx]alpha diversity'!$L$19</c:f>
                <c:numCache>
                  <c:formatCode>General</c:formatCode>
                  <c:ptCount val="1"/>
                  <c:pt idx="0">
                    <c:v>1.8364955498916341E-2</c:v>
                  </c:pt>
                </c:numCache>
              </c:numRef>
            </c:minus>
          </c:errBars>
          <c:cat>
            <c:strRef>
              <c:f>'[diversity analyses (1).xlsx]alpha diversity'!$K$16</c:f>
              <c:strCache>
                <c:ptCount val="1"/>
                <c:pt idx="0">
                  <c:v>Evenness</c:v>
                </c:pt>
              </c:strCache>
            </c:strRef>
          </c:cat>
          <c:val>
            <c:numRef>
              <c:f>'[diversity analyses (1).xlsx]alpha diversity'!$K$19</c:f>
              <c:numCache>
                <c:formatCode>General</c:formatCode>
                <c:ptCount val="1"/>
                <c:pt idx="0">
                  <c:v>0.70228477838483339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0A5-4AD0-9003-008D05734C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293312"/>
        <c:axId val="78133440"/>
      </c:barChart>
      <c:catAx>
        <c:axId val="33293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8133440"/>
        <c:crosses val="autoZero"/>
        <c:auto val="1"/>
        <c:lblAlgn val="ctr"/>
        <c:lblOffset val="100"/>
        <c:noMultiLvlLbl val="0"/>
      </c:catAx>
      <c:valAx>
        <c:axId val="78133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3293312"/>
        <c:crosses val="autoZero"/>
        <c:crossBetween val="between"/>
        <c:majorUnit val="0.2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5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3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8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5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30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1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25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05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70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3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69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C10F1-0318-43CE-8914-69B5D6C9FB1A}" type="datetimeFigureOut">
              <a:rPr lang="en-US" smtClean="0"/>
              <a:t>3/16/2021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7E18D-AE1B-46CC-B4D5-64F156A0B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94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5235283"/>
              </p:ext>
            </p:extLst>
          </p:nvPr>
        </p:nvGraphicFramePr>
        <p:xfrm>
          <a:off x="2627784" y="620688"/>
          <a:ext cx="396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9302366"/>
              </p:ext>
            </p:extLst>
          </p:nvPr>
        </p:nvGraphicFramePr>
        <p:xfrm>
          <a:off x="2699792" y="2492896"/>
          <a:ext cx="396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2051720" y="1340768"/>
            <a:ext cx="320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51720" y="3140968"/>
            <a:ext cx="320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51720" y="5085184"/>
            <a:ext cx="312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1489849"/>
              </p:ext>
            </p:extLst>
          </p:nvPr>
        </p:nvGraphicFramePr>
        <p:xfrm>
          <a:off x="2699792" y="4581128"/>
          <a:ext cx="3960001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37869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Vrije Universiteit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Iturbe Espinoza</dc:creator>
  <cp:lastModifiedBy>Paul Iturbe Espinoza</cp:lastModifiedBy>
  <cp:revision>6</cp:revision>
  <dcterms:created xsi:type="dcterms:W3CDTF">2020-11-16T01:50:45Z</dcterms:created>
  <dcterms:modified xsi:type="dcterms:W3CDTF">2021-03-16T17:18:35Z</dcterms:modified>
</cp:coreProperties>
</file>