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4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61" r:id="rId2"/>
    <p:sldId id="362" r:id="rId3"/>
    <p:sldId id="364" r:id="rId4"/>
    <p:sldId id="365" r:id="rId5"/>
  </p:sldIdLst>
  <p:sldSz cx="9144000" cy="6858000" type="screen4x3"/>
  <p:notesSz cx="674211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56" autoAdjust="0"/>
    <p:restoredTop sz="89692" autoAdjust="0"/>
  </p:normalViewPr>
  <p:slideViewPr>
    <p:cSldViewPr snapToGrid="0">
      <p:cViewPr varScale="1">
        <p:scale>
          <a:sx n="99" d="100"/>
          <a:sy n="99" d="100"/>
        </p:scale>
        <p:origin x="23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20190425_&#12510;&#12454;&#12473;&#20307;&#37325;&#25512;&#31227;&#22793;&#21270;%20Tight%20junction%20qPCR,%20IL-17A%20protei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+Succinate%20study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Fidaxo%20vs%20Combination%20with%20monocyte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Fidaxo%20vs%20Combination%20with%20monocyte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20190731%20Fidaxomycin%20vs%20CBM%20in%20vivo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20190425_&#12510;&#12454;&#12473;&#20307;&#37325;&#25512;&#31227;&#22793;&#21270;%20Tight%20junction%20qPCR,%20IL-17A%20protein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20190425_&#12510;&#12454;&#12473;&#20307;&#37325;&#25512;&#31227;&#22793;&#21270;%20Tight%20junction%20qPCR,%20IL-17A%20protein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20190425_&#12510;&#12454;&#12473;&#20307;&#37325;&#25512;&#31227;&#22793;&#21270;%20Tight%20junction%20qPCR,%20IL-17A%20protein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20190425_&#12510;&#12454;&#12473;&#20307;&#37325;&#25512;&#31227;&#22793;&#21270;%20Tight%20junction%20qPCR,%20IL-17A%20protein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20190425_&#12510;&#12454;&#12473;&#20307;&#37325;&#25512;&#31227;&#22793;&#21270;%20Tight%20junction%20qPCR,%20IL-17A%20protei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20190425_&#12510;&#12454;&#12473;&#20307;&#37325;&#25512;&#31227;&#22793;&#21270;%20Tight%20junction%20qPCR,%20IL-17A%20protei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20190425_&#12510;&#12454;&#12473;&#20307;&#37325;&#25512;&#31227;&#22793;&#21270;%20Tight%20junction%20qPCR,%20IL-17A%20protei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Intestinal%20permiability%20test%20(2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+Succinate%20stud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+Succinate%20stud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+Succinate%20study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824\2019%20Fidaxomicin%20CBM%20588\+Succinate%20study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 dirty="0">
                <a:solidFill>
                  <a:schemeClr val="tx1"/>
                </a:solidFill>
              </a:rPr>
              <a:t>IL-4</a:t>
            </a:r>
            <a:endParaRPr lang="en-US" altLang="ja-JP" sz="8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8D9-4E35-9081-BC3F2C9D03CA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8D9-4E35-9081-BC3F2C9D03CA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8D9-4E35-9081-BC3F2C9D03CA}"/>
              </c:ext>
            </c:extLst>
          </c:dPt>
          <c:errBars>
            <c:errBarType val="plus"/>
            <c:errValType val="cust"/>
            <c:noEndCap val="0"/>
            <c:plus>
              <c:numRef>
                <c:f>'ELISA IL-4'!$G$20:$G$23</c:f>
                <c:numCache>
                  <c:formatCode>General</c:formatCode>
                  <c:ptCount val="4"/>
                  <c:pt idx="0">
                    <c:v>2.1283295516768783</c:v>
                  </c:pt>
                  <c:pt idx="1">
                    <c:v>8.788657729290712</c:v>
                  </c:pt>
                  <c:pt idx="2">
                    <c:v>1.6945081765686023</c:v>
                  </c:pt>
                  <c:pt idx="3">
                    <c:v>18.340082083296689</c:v>
                  </c:pt>
                </c:numCache>
              </c:numRef>
            </c:plus>
            <c:minus>
              <c:numRef>
                <c:f>'ELISA IL-4'!$G$20:$G$23</c:f>
                <c:numCache>
                  <c:formatCode>General</c:formatCode>
                  <c:ptCount val="4"/>
                  <c:pt idx="0">
                    <c:v>2.1283295516768783</c:v>
                  </c:pt>
                  <c:pt idx="1">
                    <c:v>8.788657729290712</c:v>
                  </c:pt>
                  <c:pt idx="2">
                    <c:v>1.6945081765686023</c:v>
                  </c:pt>
                  <c:pt idx="3">
                    <c:v>18.340082083296689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'ELISA IL-4'!$E$20:$E$23</c:f>
              <c:strCache>
                <c:ptCount val="4"/>
                <c:pt idx="0">
                  <c:v>Control</c:v>
                </c:pt>
                <c:pt idx="1">
                  <c:v>CBM 588</c:v>
                </c:pt>
                <c:pt idx="2">
                  <c:v>Fidaxo</c:v>
                </c:pt>
                <c:pt idx="3">
                  <c:v>Combination</c:v>
                </c:pt>
              </c:strCache>
            </c:strRef>
          </c:cat>
          <c:val>
            <c:numRef>
              <c:f>'ELISA IL-4'!$F$20:$F$23</c:f>
              <c:numCache>
                <c:formatCode>0.00_ </c:formatCode>
                <c:ptCount val="4"/>
                <c:pt idx="0">
                  <c:v>64.596774193548384</c:v>
                </c:pt>
                <c:pt idx="1">
                  <c:v>115.88709677419357</c:v>
                </c:pt>
                <c:pt idx="2">
                  <c:v>58.225806451612904</c:v>
                </c:pt>
                <c:pt idx="3">
                  <c:v>110.3225806451613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8D9-4E35-9081-BC3F2C9D03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dirty="0">
                <a:solidFill>
                  <a:schemeClr val="tx1"/>
                </a:solidFill>
              </a:rPr>
              <a:t>TGF-β</a:t>
            </a:r>
            <a:r>
              <a:rPr lang="en-US" altLang="ja-JP" sz="800" baseline="-25000" dirty="0">
                <a:solidFill>
                  <a:schemeClr val="tx1"/>
                </a:solidFill>
              </a:rPr>
              <a:t>1</a:t>
            </a:r>
            <a:endParaRPr lang="ja-JP" altLang="en-US" sz="800" baseline="-2500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F6-4534-A07D-567FEF2F2101}"/>
              </c:ext>
            </c:extLst>
          </c:dPt>
          <c:errBars>
            <c:errBarType val="plus"/>
            <c:errValType val="cust"/>
            <c:noEndCap val="0"/>
            <c:plus>
              <c:numRef>
                <c:f>'TGF-b'!$G$20:$G$21</c:f>
                <c:numCache>
                  <c:formatCode>General</c:formatCode>
                  <c:ptCount val="2"/>
                  <c:pt idx="0">
                    <c:v>301.50225722390741</c:v>
                  </c:pt>
                  <c:pt idx="1">
                    <c:v>53.276010861675289</c:v>
                  </c:pt>
                </c:numCache>
              </c:numRef>
            </c:plus>
            <c:minus>
              <c:numRef>
                <c:f>'TGF-b'!$G$20:$G$21</c:f>
                <c:numCache>
                  <c:formatCode>General</c:formatCode>
                  <c:ptCount val="2"/>
                  <c:pt idx="0">
                    <c:v>301.50225722390741</c:v>
                  </c:pt>
                  <c:pt idx="1">
                    <c:v>53.276010861675289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'TGF-b'!$E$20:$E$21</c:f>
              <c:strCache>
                <c:ptCount val="2"/>
                <c:pt idx="0">
                  <c:v>Control</c:v>
                </c:pt>
                <c:pt idx="1">
                  <c:v>add succinate</c:v>
                </c:pt>
              </c:strCache>
            </c:strRef>
          </c:cat>
          <c:val>
            <c:numRef>
              <c:f>'TGF-b'!$F$20:$F$21</c:f>
              <c:numCache>
                <c:formatCode>General</c:formatCode>
                <c:ptCount val="2"/>
                <c:pt idx="0">
                  <c:v>962.5</c:v>
                </c:pt>
                <c:pt idx="1">
                  <c:v>193.83333333333334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F6-4534-A07D-567FEF2F2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5744864"/>
        <c:axId val="345744536"/>
      </c:barChart>
      <c:catAx>
        <c:axId val="34574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5744536"/>
        <c:crosses val="autoZero"/>
        <c:auto val="1"/>
        <c:lblAlgn val="ctr"/>
        <c:lblOffset val="100"/>
        <c:noMultiLvlLbl val="0"/>
      </c:catAx>
      <c:valAx>
        <c:axId val="345744536"/>
        <c:scaling>
          <c:orientation val="minMax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574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>
                <a:solidFill>
                  <a:sysClr val="windowText" lastClr="000000"/>
                </a:solidFill>
              </a:rPr>
              <a:t>IL-4</a:t>
            </a:r>
            <a:endParaRPr lang="ja-JP" altLang="en-US" sz="800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E7F-4B4C-8115-287F1B1A8830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E7F-4B4C-8115-287F1B1A8830}"/>
              </c:ext>
            </c:extLst>
          </c:dPt>
          <c:errBars>
            <c:errBarType val="plus"/>
            <c:errValType val="cust"/>
            <c:noEndCap val="0"/>
            <c:plus>
              <c:numRef>
                <c:f>'IL-4'!$G$20:$G$21</c:f>
                <c:numCache>
                  <c:formatCode>General</c:formatCode>
                  <c:ptCount val="2"/>
                  <c:pt idx="0">
                    <c:v>2.1479108621635632</c:v>
                  </c:pt>
                  <c:pt idx="1">
                    <c:v>16.25371832375291</c:v>
                  </c:pt>
                </c:numCache>
              </c:numRef>
            </c:plus>
            <c:minus>
              <c:numRef>
                <c:f>'IL-4'!$G$20:$G$21</c:f>
                <c:numCache>
                  <c:formatCode>General</c:formatCode>
                  <c:ptCount val="2"/>
                  <c:pt idx="0">
                    <c:v>2.1479108621635632</c:v>
                  </c:pt>
                  <c:pt idx="1">
                    <c:v>16.25371832375291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'IL-4'!$E$20:$E$21</c:f>
              <c:strCache>
                <c:ptCount val="2"/>
                <c:pt idx="0">
                  <c:v>Fidaxo</c:v>
                </c:pt>
                <c:pt idx="1">
                  <c:v>Combination</c:v>
                </c:pt>
              </c:strCache>
            </c:strRef>
          </c:cat>
          <c:val>
            <c:numRef>
              <c:f>'IL-4'!$F$20:$F$21</c:f>
              <c:numCache>
                <c:formatCode>General</c:formatCode>
                <c:ptCount val="2"/>
                <c:pt idx="0">
                  <c:v>18.70967741935484</c:v>
                </c:pt>
                <c:pt idx="1">
                  <c:v>54.395161290322584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E7F-4B4C-8115-287F1B1A88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8434368"/>
        <c:axId val="378434696"/>
      </c:barChart>
      <c:catAx>
        <c:axId val="37843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434696"/>
        <c:crosses val="autoZero"/>
        <c:auto val="1"/>
        <c:lblAlgn val="ctr"/>
        <c:lblOffset val="100"/>
        <c:noMultiLvlLbl val="0"/>
      </c:catAx>
      <c:valAx>
        <c:axId val="378434696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434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>
                <a:solidFill>
                  <a:sysClr val="windowText" lastClr="000000"/>
                </a:solidFill>
              </a:rPr>
              <a:t>IL-10</a:t>
            </a:r>
            <a:endParaRPr lang="ja-JP" altLang="en-US" sz="800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C4-47F0-A961-19B12E51867E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3C4-47F0-A961-19B12E51867E}"/>
              </c:ext>
            </c:extLst>
          </c:dPt>
          <c:errBars>
            <c:errBarType val="plus"/>
            <c:errValType val="cust"/>
            <c:noEndCap val="0"/>
            <c:plus>
              <c:numRef>
                <c:f>'IL-10'!$G$20:$G$21</c:f>
                <c:numCache>
                  <c:formatCode>General</c:formatCode>
                  <c:ptCount val="2"/>
                  <c:pt idx="0">
                    <c:v>146.54237157445843</c:v>
                  </c:pt>
                  <c:pt idx="1">
                    <c:v>1617.9495665811096</c:v>
                  </c:pt>
                </c:numCache>
              </c:numRef>
            </c:plus>
            <c:minus>
              <c:numRef>
                <c:f>'IL-10'!$G$20:$G$21</c:f>
                <c:numCache>
                  <c:formatCode>General</c:formatCode>
                  <c:ptCount val="2"/>
                  <c:pt idx="0">
                    <c:v>146.54237157445843</c:v>
                  </c:pt>
                  <c:pt idx="1">
                    <c:v>1617.9495665811096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'IL-10'!$E$20:$E$21</c:f>
              <c:strCache>
                <c:ptCount val="2"/>
                <c:pt idx="0">
                  <c:v>Fidaxo</c:v>
                </c:pt>
                <c:pt idx="1">
                  <c:v>Combination</c:v>
                </c:pt>
              </c:strCache>
            </c:strRef>
          </c:cat>
          <c:val>
            <c:numRef>
              <c:f>'IL-10'!$F$20:$F$21</c:f>
              <c:numCache>
                <c:formatCode>General</c:formatCode>
                <c:ptCount val="2"/>
                <c:pt idx="0">
                  <c:v>1417</c:v>
                </c:pt>
                <c:pt idx="1">
                  <c:v>3784.6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C4-47F0-A961-19B12E5186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8434368"/>
        <c:axId val="378434696"/>
      </c:barChart>
      <c:catAx>
        <c:axId val="37843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434696"/>
        <c:crosses val="autoZero"/>
        <c:auto val="1"/>
        <c:lblAlgn val="ctr"/>
        <c:lblOffset val="100"/>
        <c:noMultiLvlLbl val="0"/>
      </c:catAx>
      <c:valAx>
        <c:axId val="378434696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434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="0" i="0" baseline="0" dirty="0">
                <a:solidFill>
                  <a:schemeClr val="tx1"/>
                </a:solidFill>
                <a:effectLst/>
              </a:rPr>
              <a:t>Body weight  (%)</a:t>
            </a:r>
            <a:endParaRPr lang="ja-JP" altLang="ja-JP" sz="800" dirty="0">
              <a:solidFill>
                <a:schemeClr val="tx1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Sheet1!$B$13</c:f>
              <c:strCache>
                <c:ptCount val="1"/>
                <c:pt idx="0">
                  <c:v>Fidaxo+CBM 588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Sheet1!$C$3:$K$3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Sheet1!$C$13:$K$13</c:f>
              <c:numCache>
                <c:formatCode>General</c:formatCode>
                <c:ptCount val="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97.33334843542346</c:v>
                </c:pt>
                <c:pt idx="6">
                  <c:v>97.889105352180735</c:v>
                </c:pt>
                <c:pt idx="7">
                  <c:v>97.301634046151975</c:v>
                </c:pt>
                <c:pt idx="8">
                  <c:v>98.390494744472647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2A-4EEC-AF69-1FA5676E1C5C}"/>
            </c:ext>
          </c:extLst>
        </c:ser>
        <c:ser>
          <c:idx val="1"/>
          <c:order val="1"/>
          <c:tx>
            <c:strRef>
              <c:f>Sheet1!$B$14</c:f>
              <c:strCache>
                <c:ptCount val="1"/>
                <c:pt idx="0">
                  <c:v> Fidaxo+CBM 588+Anti-IL-17 antibody</c:v>
                </c:pt>
              </c:strCache>
            </c:strRef>
          </c:tx>
          <c:spPr>
            <a:ln w="127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Sheet1!$C$3:$K$3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Sheet1!$C$14:$K$14</c:f>
              <c:numCache>
                <c:formatCode>General</c:formatCode>
                <c:ptCount val="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95.856741573033716</c:v>
                </c:pt>
                <c:pt idx="6">
                  <c:v>95.786516853932596</c:v>
                </c:pt>
                <c:pt idx="7">
                  <c:v>96.067415730337089</c:v>
                </c:pt>
                <c:pt idx="8">
                  <c:v>97.612359550561806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C2A-4EEC-AF69-1FA5676E1C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9921688"/>
        <c:axId val="349922016"/>
      </c:scatterChart>
      <c:valAx>
        <c:axId val="349921688"/>
        <c:scaling>
          <c:orientation val="minMax"/>
          <c:max val="9"/>
          <c:min val="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800" dirty="0">
                    <a:solidFill>
                      <a:schemeClr val="tx1"/>
                    </a:solidFill>
                  </a:rPr>
                  <a:t>Days</a:t>
                </a:r>
                <a:endParaRPr lang="ja-JP" altLang="en-US" sz="8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9922016"/>
        <c:crosses val="autoZero"/>
        <c:crossBetween val="midCat"/>
        <c:majorUnit val="1"/>
      </c:valAx>
      <c:valAx>
        <c:axId val="349922016"/>
        <c:scaling>
          <c:orientation val="minMax"/>
          <c:max val="101"/>
          <c:min val="9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99216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 dirty="0">
                <a:solidFill>
                  <a:schemeClr val="tx1"/>
                </a:solidFill>
              </a:rPr>
              <a:t>IL-10</a:t>
            </a:r>
            <a:endParaRPr lang="en-US" altLang="ja-JP" sz="8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642-4A3E-A708-97794C4CDC9D}"/>
              </c:ext>
            </c:extLst>
          </c:dPt>
          <c:dPt>
            <c:idx val="2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642-4A3E-A708-97794C4CDC9D}"/>
              </c:ext>
            </c:extLst>
          </c:dPt>
          <c:dPt>
            <c:idx val="3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642-4A3E-A708-97794C4CDC9D}"/>
              </c:ext>
            </c:extLst>
          </c:dPt>
          <c:errBars>
            <c:errBarType val="plus"/>
            <c:errValType val="cust"/>
            <c:noEndCap val="0"/>
            <c:plus>
              <c:numRef>
                <c:f>'IL-10 +Anti-IL-17'!$G$20:$G$21</c:f>
                <c:numCache>
                  <c:formatCode>General</c:formatCode>
                  <c:ptCount val="2"/>
                  <c:pt idx="0">
                    <c:v>487.58780405857874</c:v>
                  </c:pt>
                  <c:pt idx="1">
                    <c:v>264.87934360132192</c:v>
                  </c:pt>
                </c:numCache>
              </c:numRef>
            </c:plus>
            <c:minus>
              <c:numRef>
                <c:f>'IL-10 +Anti-IL-17'!$G$20:$G$21</c:f>
                <c:numCache>
                  <c:formatCode>General</c:formatCode>
                  <c:ptCount val="2"/>
                  <c:pt idx="0">
                    <c:v>487.58780405857874</c:v>
                  </c:pt>
                  <c:pt idx="1">
                    <c:v>264.87934360132192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'IL-10 +Anti-IL-17'!$E$20:$E$21</c:f>
              <c:strCache>
                <c:ptCount val="2"/>
                <c:pt idx="0">
                  <c:v>Combination</c:v>
                </c:pt>
                <c:pt idx="1">
                  <c:v>Anti-IL-17</c:v>
                </c:pt>
              </c:strCache>
            </c:strRef>
          </c:cat>
          <c:val>
            <c:numRef>
              <c:f>'IL-10 +Anti-IL-17'!$F$20:$F$21</c:f>
              <c:numCache>
                <c:formatCode>0.00_ </c:formatCode>
                <c:ptCount val="2"/>
                <c:pt idx="0">
                  <c:v>10203.333333333332</c:v>
                </c:pt>
                <c:pt idx="1">
                  <c:v>3547.3333333333335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642-4A3E-A708-97794C4CD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  <c:min val="0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 dirty="0">
                <a:solidFill>
                  <a:schemeClr val="tx1"/>
                </a:solidFill>
              </a:rPr>
              <a:t>IL-4</a:t>
            </a:r>
            <a:endParaRPr lang="en-US" altLang="ja-JP" sz="8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E1-4063-AB43-EBC030A67803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E1-4063-AB43-EBC030A67803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E1-4063-AB43-EBC030A67803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2E1-4063-AB43-EBC030A67803}"/>
              </c:ext>
            </c:extLst>
          </c:dPt>
          <c:errBars>
            <c:errBarType val="plus"/>
            <c:errValType val="cust"/>
            <c:noEndCap val="0"/>
            <c:plus>
              <c:numRef>
                <c:f>'IL-4 +Anti-IL-17'!$G$20:$G$21</c:f>
                <c:numCache>
                  <c:formatCode>General</c:formatCode>
                  <c:ptCount val="2"/>
                  <c:pt idx="0">
                    <c:v>7.1364512799649855</c:v>
                  </c:pt>
                  <c:pt idx="1">
                    <c:v>0.34135551341936088</c:v>
                  </c:pt>
                </c:numCache>
              </c:numRef>
            </c:plus>
            <c:minus>
              <c:numRef>
                <c:f>'IL-4 +Anti-IL-17'!$G$20:$G$21</c:f>
                <c:numCache>
                  <c:formatCode>General</c:formatCode>
                  <c:ptCount val="2"/>
                  <c:pt idx="0">
                    <c:v>7.1364512799649855</c:v>
                  </c:pt>
                  <c:pt idx="1">
                    <c:v>0.34135551341936088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'IL-4 +Anti-IL-17'!$E$20:$E$21</c:f>
              <c:strCache>
                <c:ptCount val="2"/>
                <c:pt idx="0">
                  <c:v>Combination</c:v>
                </c:pt>
                <c:pt idx="1">
                  <c:v>Combination + Anti-IL-17</c:v>
                </c:pt>
              </c:strCache>
            </c:strRef>
          </c:cat>
          <c:val>
            <c:numRef>
              <c:f>'IL-4 +Anti-IL-17'!$F$20:$F$21</c:f>
              <c:numCache>
                <c:formatCode>0.00_ </c:formatCode>
                <c:ptCount val="2"/>
                <c:pt idx="0">
                  <c:v>104.19354838709678</c:v>
                </c:pt>
                <c:pt idx="1">
                  <c:v>28.454301075268816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2E1-4063-AB43-EBC030A678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  <c:min val="0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 dirty="0">
                <a:solidFill>
                  <a:schemeClr val="tx1"/>
                </a:solidFill>
              </a:rPr>
              <a:t>IL-6</a:t>
            </a:r>
            <a:endParaRPr lang="en-US" altLang="ja-JP" sz="8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31A-46FC-9710-50BF6F9A81D5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31A-46FC-9710-50BF6F9A81D5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31A-46FC-9710-50BF6F9A81D5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31A-46FC-9710-50BF6F9A81D5}"/>
              </c:ext>
            </c:extLst>
          </c:dPt>
          <c:errBars>
            <c:errBarType val="plus"/>
            <c:errValType val="cust"/>
            <c:noEndCap val="0"/>
            <c:plus>
              <c:numRef>
                <c:f>'IL-6 +Anti-IL-17'!$G$20:$G$23</c:f>
                <c:numCache>
                  <c:formatCode>General</c:formatCode>
                  <c:ptCount val="4"/>
                  <c:pt idx="0">
                    <c:v>12.532010295690064</c:v>
                  </c:pt>
                  <c:pt idx="1">
                    <c:v>61.080023172631783</c:v>
                  </c:pt>
                </c:numCache>
              </c:numRef>
            </c:plus>
            <c:minus>
              <c:numRef>
                <c:f>'IL-6 +Anti-IL-17'!$G$20:$G$23</c:f>
                <c:numCache>
                  <c:formatCode>General</c:formatCode>
                  <c:ptCount val="4"/>
                  <c:pt idx="0">
                    <c:v>12.532010295690064</c:v>
                  </c:pt>
                  <c:pt idx="1">
                    <c:v>61.080023172631783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'IL-6 +Anti-IL-17'!$E$20:$E$21</c:f>
              <c:strCache>
                <c:ptCount val="2"/>
                <c:pt idx="0">
                  <c:v>Combination</c:v>
                </c:pt>
                <c:pt idx="1">
                  <c:v>Anti-IL-17</c:v>
                </c:pt>
              </c:strCache>
            </c:strRef>
          </c:cat>
          <c:val>
            <c:numRef>
              <c:f>'IL-6 +Anti-IL-17'!$F$20:$F$21</c:f>
              <c:numCache>
                <c:formatCode>0.00_ </c:formatCode>
                <c:ptCount val="2"/>
                <c:pt idx="0">
                  <c:v>624.29487179487194</c:v>
                </c:pt>
                <c:pt idx="1">
                  <c:v>590.96153846153857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31A-46FC-9710-50BF6F9A81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  <c:min val="0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 dirty="0">
                <a:solidFill>
                  <a:schemeClr val="tx1"/>
                </a:solidFill>
              </a:rPr>
              <a:t>TGF-β</a:t>
            </a:r>
            <a:r>
              <a:rPr lang="en-US" altLang="ja-JP" sz="800" baseline="-25000" dirty="0">
                <a:solidFill>
                  <a:schemeClr val="tx1"/>
                </a:solidFill>
              </a:rPr>
              <a:t>1</a:t>
            </a:r>
            <a:endParaRPr lang="en-US" altLang="ja-JP" sz="8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6F-4D6C-B27B-D9F6DCB55674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6F-4D6C-B27B-D9F6DCB55674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6F-4D6C-B27B-D9F6DCB55674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B6F-4D6C-B27B-D9F6DCB55674}"/>
              </c:ext>
            </c:extLst>
          </c:dPt>
          <c:errBars>
            <c:errBarType val="plus"/>
            <c:errValType val="cust"/>
            <c:noEndCap val="0"/>
            <c:plus>
              <c:numRef>
                <c:f>'TGF-b1 +Anti-IL-17'!$G$20:$G$21</c:f>
                <c:numCache>
                  <c:formatCode>General</c:formatCode>
                  <c:ptCount val="2"/>
                  <c:pt idx="0">
                    <c:v>32.887821397841172</c:v>
                  </c:pt>
                  <c:pt idx="1">
                    <c:v>8.1223286206741445</c:v>
                  </c:pt>
                </c:numCache>
              </c:numRef>
            </c:plus>
            <c:minus>
              <c:numRef>
                <c:f>'TGF-b1 +Anti-IL-17'!$G$20:$G$21</c:f>
                <c:numCache>
                  <c:formatCode>General</c:formatCode>
                  <c:ptCount val="2"/>
                  <c:pt idx="0">
                    <c:v>32.887821397841172</c:v>
                  </c:pt>
                  <c:pt idx="1">
                    <c:v>8.1223286206741445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'TGF-b1 +Anti-IL-17'!$E$20:$E$21</c:f>
              <c:strCache>
                <c:ptCount val="2"/>
                <c:pt idx="0">
                  <c:v>Combination</c:v>
                </c:pt>
                <c:pt idx="1">
                  <c:v>Combination + Anti-IL-17</c:v>
                </c:pt>
              </c:strCache>
            </c:strRef>
          </c:cat>
          <c:val>
            <c:numRef>
              <c:f>'TGF-b1 +Anti-IL-17'!$F$20:$F$21</c:f>
              <c:numCache>
                <c:formatCode>0.00_ </c:formatCode>
                <c:ptCount val="2"/>
                <c:pt idx="0">
                  <c:v>550.47222222222229</c:v>
                </c:pt>
                <c:pt idx="1">
                  <c:v>311.58333333333331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B6F-4D6C-B27B-D9F6DCB556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  <c:min val="0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 dirty="0">
                <a:solidFill>
                  <a:schemeClr val="tx1"/>
                </a:solidFill>
              </a:rPr>
              <a:t>IL-6</a:t>
            </a:r>
            <a:endParaRPr lang="en-US" altLang="ja-JP" sz="8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401-4D7C-AE1F-12FB01D87936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401-4D7C-AE1F-12FB01D87936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401-4D7C-AE1F-12FB01D87936}"/>
              </c:ext>
            </c:extLst>
          </c:dPt>
          <c:errBars>
            <c:errBarType val="plus"/>
            <c:errValType val="cust"/>
            <c:noEndCap val="0"/>
            <c:plus>
              <c:numRef>
                <c:f>'ELISA IL-6'!$G$20:$G$23</c:f>
                <c:numCache>
                  <c:formatCode>General</c:formatCode>
                  <c:ptCount val="4"/>
                  <c:pt idx="0">
                    <c:v>13.245519505940438</c:v>
                  </c:pt>
                  <c:pt idx="1">
                    <c:v>54.899046671538606</c:v>
                  </c:pt>
                  <c:pt idx="2">
                    <c:v>27.182813052437922</c:v>
                  </c:pt>
                  <c:pt idx="3">
                    <c:v>77.557480115676256</c:v>
                  </c:pt>
                </c:numCache>
              </c:numRef>
            </c:plus>
            <c:minus>
              <c:numRef>
                <c:f>'ELISA IL-6'!$G$20:$G$23</c:f>
                <c:numCache>
                  <c:formatCode>General</c:formatCode>
                  <c:ptCount val="4"/>
                  <c:pt idx="0">
                    <c:v>13.245519505940438</c:v>
                  </c:pt>
                  <c:pt idx="1">
                    <c:v>54.899046671538606</c:v>
                  </c:pt>
                  <c:pt idx="2">
                    <c:v>27.182813052437922</c:v>
                  </c:pt>
                  <c:pt idx="3">
                    <c:v>77.557480115676256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'ELISA IL-6'!$E$20:$E$23</c:f>
              <c:strCache>
                <c:ptCount val="4"/>
                <c:pt idx="0">
                  <c:v>Control</c:v>
                </c:pt>
                <c:pt idx="1">
                  <c:v>CBM 588</c:v>
                </c:pt>
                <c:pt idx="2">
                  <c:v>Fidaxo</c:v>
                </c:pt>
                <c:pt idx="3">
                  <c:v>Combination</c:v>
                </c:pt>
              </c:strCache>
            </c:strRef>
          </c:cat>
          <c:val>
            <c:numRef>
              <c:f>'ELISA IL-6'!$F$20:$F$23</c:f>
              <c:numCache>
                <c:formatCode>0.00_ </c:formatCode>
                <c:ptCount val="4"/>
                <c:pt idx="0">
                  <c:v>288.65384615384613</c:v>
                </c:pt>
                <c:pt idx="1">
                  <c:v>551.34615384615392</c:v>
                </c:pt>
                <c:pt idx="2">
                  <c:v>294.80769230769226</c:v>
                </c:pt>
                <c:pt idx="3">
                  <c:v>725.57692307692309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401-4D7C-AE1F-12FB01D87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  <c:min val="0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 dirty="0">
                <a:solidFill>
                  <a:schemeClr val="tx1"/>
                </a:solidFill>
              </a:rPr>
              <a:t>TGF-β</a:t>
            </a:r>
            <a:r>
              <a:rPr lang="en-US" altLang="ja-JP" sz="800" baseline="-25000" dirty="0">
                <a:solidFill>
                  <a:schemeClr val="tx1"/>
                </a:solidFill>
              </a:rPr>
              <a:t>1</a:t>
            </a:r>
            <a:endParaRPr lang="en-US" altLang="ja-JP" sz="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40282955028361322"/>
          <c:y val="2.98603521910125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'ELISA TGF-b1'!$AI$19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62A-4363-AE99-A48E5C49BBE9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62A-4363-AE99-A48E5C49BBE9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62A-4363-AE99-A48E5C49BBE9}"/>
              </c:ext>
            </c:extLst>
          </c:dPt>
          <c:errBars>
            <c:errBarType val="plus"/>
            <c:errValType val="cust"/>
            <c:noEndCap val="0"/>
            <c:plus>
              <c:numRef>
                <c:f>'ELISA TGF-b1'!$AJ$20:$AJ$23</c:f>
                <c:numCache>
                  <c:formatCode>General</c:formatCode>
                  <c:ptCount val="4"/>
                  <c:pt idx="0">
                    <c:v>13.815249223633572</c:v>
                  </c:pt>
                  <c:pt idx="1">
                    <c:v>5.2201532544552665</c:v>
                  </c:pt>
                  <c:pt idx="2">
                    <c:v>12.789427056926618</c:v>
                  </c:pt>
                  <c:pt idx="3">
                    <c:v>43.908838644527115</c:v>
                  </c:pt>
                </c:numCache>
              </c:numRef>
            </c:plus>
            <c:minus>
              <c:numRef>
                <c:f>'ELISA TGF-b1'!$AJ$20:$AJ$23</c:f>
                <c:numCache>
                  <c:formatCode>General</c:formatCode>
                  <c:ptCount val="4"/>
                  <c:pt idx="0">
                    <c:v>13.815249223633572</c:v>
                  </c:pt>
                  <c:pt idx="1">
                    <c:v>5.2201532544552665</c:v>
                  </c:pt>
                  <c:pt idx="2">
                    <c:v>12.789427056926618</c:v>
                  </c:pt>
                  <c:pt idx="3">
                    <c:v>43.908838644527115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'ELISA TGF-b1'!$W$20:$W$23</c:f>
              <c:strCache>
                <c:ptCount val="4"/>
                <c:pt idx="0">
                  <c:v>Control</c:v>
                </c:pt>
                <c:pt idx="1">
                  <c:v>CBM 588</c:v>
                </c:pt>
                <c:pt idx="2">
                  <c:v>Fidaxo</c:v>
                </c:pt>
                <c:pt idx="3">
                  <c:v>Combination</c:v>
                </c:pt>
              </c:strCache>
            </c:strRef>
          </c:cat>
          <c:val>
            <c:numRef>
              <c:f>'ELISA TGF-b1'!$AI$20:$AI$23</c:f>
              <c:numCache>
                <c:formatCode>0.00_ </c:formatCode>
                <c:ptCount val="4"/>
                <c:pt idx="0">
                  <c:v>197.25000000000006</c:v>
                </c:pt>
                <c:pt idx="1">
                  <c:v>341.75</c:v>
                </c:pt>
                <c:pt idx="2">
                  <c:v>248.41666666666666</c:v>
                </c:pt>
                <c:pt idx="3">
                  <c:v>401.58333333333331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62A-4363-AE99-A48E5C49BB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 dirty="0">
                <a:solidFill>
                  <a:schemeClr val="tx1"/>
                </a:solidFill>
              </a:rPr>
              <a:t>IL-10 </a:t>
            </a:r>
            <a:endParaRPr lang="en-US" altLang="ja-JP" sz="8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861-4E2F-BDA9-6ABF2C22BB5A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861-4E2F-BDA9-6ABF2C22BB5A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861-4E2F-BDA9-6ABF2C22BB5A}"/>
              </c:ext>
            </c:extLst>
          </c:dPt>
          <c:errBars>
            <c:errBarType val="plus"/>
            <c:errValType val="cust"/>
            <c:noEndCap val="0"/>
            <c:plus>
              <c:numRef>
                <c:f>'ELISA IL-10'!$G$20:$G$23</c:f>
                <c:numCache>
                  <c:formatCode>General</c:formatCode>
                  <c:ptCount val="4"/>
                  <c:pt idx="0">
                    <c:v>417.54788946898037</c:v>
                  </c:pt>
                  <c:pt idx="1">
                    <c:v>340.5726941491348</c:v>
                  </c:pt>
                  <c:pt idx="2">
                    <c:v>173.22817322825983</c:v>
                  </c:pt>
                  <c:pt idx="3">
                    <c:v>858.41957107232781</c:v>
                  </c:pt>
                </c:numCache>
              </c:numRef>
            </c:plus>
            <c:minus>
              <c:numRef>
                <c:f>'ELISA IL-10'!$G$20:$G$23</c:f>
                <c:numCache>
                  <c:formatCode>General</c:formatCode>
                  <c:ptCount val="4"/>
                  <c:pt idx="0">
                    <c:v>417.54788946898037</c:v>
                  </c:pt>
                  <c:pt idx="1">
                    <c:v>340.5726941491348</c:v>
                  </c:pt>
                  <c:pt idx="2">
                    <c:v>173.22817322825983</c:v>
                  </c:pt>
                  <c:pt idx="3">
                    <c:v>858.41957107232781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'ELISA IL-10'!$E$20:$E$23</c:f>
              <c:strCache>
                <c:ptCount val="4"/>
                <c:pt idx="0">
                  <c:v>Control</c:v>
                </c:pt>
                <c:pt idx="1">
                  <c:v>CBM 588</c:v>
                </c:pt>
                <c:pt idx="2">
                  <c:v>Fidaxo</c:v>
                </c:pt>
                <c:pt idx="3">
                  <c:v>Combination</c:v>
                </c:pt>
              </c:strCache>
            </c:strRef>
          </c:cat>
          <c:val>
            <c:numRef>
              <c:f>'ELISA IL-10'!$F$20:$F$23</c:f>
              <c:numCache>
                <c:formatCode>0.00_ </c:formatCode>
                <c:ptCount val="4"/>
                <c:pt idx="0">
                  <c:v>3820.8</c:v>
                </c:pt>
                <c:pt idx="1">
                  <c:v>5154.3999999999996</c:v>
                </c:pt>
                <c:pt idx="2">
                  <c:v>2884</c:v>
                </c:pt>
                <c:pt idx="3">
                  <c:v>6533.6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61-4E2F-BDA9-6ABF2C22BB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3EF-43C3-B61B-CCF82AA62B2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3EF-43C3-B61B-CCF82AA62B28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3EF-43C3-B61B-CCF82AA62B28}"/>
              </c:ext>
            </c:extLst>
          </c:dPt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'Histrogical score'!$I$3:$I$6</c:f>
                <c:numCache>
                  <c:formatCode>General</c:formatCode>
                  <c:ptCount val="4"/>
                  <c:pt idx="0">
                    <c:v>0.88191710368819676</c:v>
                  </c:pt>
                  <c:pt idx="1">
                    <c:v>0.33333333333333276</c:v>
                  </c:pt>
                  <c:pt idx="2">
                    <c:v>0.57735026918962584</c:v>
                  </c:pt>
                  <c:pt idx="3">
                    <c:v>0.57735026918962584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'Histrogical score'!$G$3:$G$6</c:f>
              <c:strCache>
                <c:ptCount val="4"/>
                <c:pt idx="0">
                  <c:v>Control</c:v>
                </c:pt>
                <c:pt idx="1">
                  <c:v>CBM 588</c:v>
                </c:pt>
                <c:pt idx="2">
                  <c:v>Fidaxo</c:v>
                </c:pt>
                <c:pt idx="3">
                  <c:v>Combination</c:v>
                </c:pt>
              </c:strCache>
            </c:strRef>
          </c:cat>
          <c:val>
            <c:numRef>
              <c:f>'Histrogical score'!$H$3:$H$6</c:f>
              <c:numCache>
                <c:formatCode>0.00_ </c:formatCode>
                <c:ptCount val="4"/>
                <c:pt idx="0">
                  <c:v>4.333333333333333</c:v>
                </c:pt>
                <c:pt idx="1">
                  <c:v>3.3333333333333335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3EF-43C3-B61B-CCF82AA62B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94624495"/>
        <c:axId val="1994626127"/>
      </c:barChart>
      <c:catAx>
        <c:axId val="19946244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94626127"/>
        <c:crosses val="autoZero"/>
        <c:auto val="1"/>
        <c:lblAlgn val="ctr"/>
        <c:lblOffset val="100"/>
        <c:noMultiLvlLbl val="0"/>
      </c:catAx>
      <c:valAx>
        <c:axId val="199462612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800">
                    <a:solidFill>
                      <a:sysClr val="windowText" lastClr="000000"/>
                    </a:solidFill>
                  </a:rPr>
                  <a:t>Colon pathology score Max = 6</a:t>
                </a:r>
                <a:endParaRPr lang="ja-JP" altLang="en-US" sz="80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94624495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dirty="0">
                <a:solidFill>
                  <a:schemeClr val="tx1"/>
                </a:solidFill>
              </a:rPr>
              <a:t>Body weight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'Body weight '!$B$20</c:f>
              <c:strCache>
                <c:ptCount val="1"/>
                <c:pt idx="0">
                  <c:v>Control</c:v>
                </c:pt>
              </c:strCache>
            </c:strRef>
          </c:tx>
          <c:spPr>
            <a:ln w="127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'Body weight '!$C$15:$G$15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'Body weight '!$C$20:$G$20</c:f>
              <c:numCache>
                <c:formatCode>General</c:formatCode>
                <c:ptCount val="5"/>
                <c:pt idx="0">
                  <c:v>100</c:v>
                </c:pt>
                <c:pt idx="1">
                  <c:v>100.81190798376186</c:v>
                </c:pt>
                <c:pt idx="2">
                  <c:v>101.08254397834915</c:v>
                </c:pt>
                <c:pt idx="3">
                  <c:v>102.09742895805144</c:v>
                </c:pt>
                <c:pt idx="4">
                  <c:v>103.38294993234102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CDD-42DE-AF81-2956BF6D4336}"/>
            </c:ext>
          </c:extLst>
        </c:ser>
        <c:ser>
          <c:idx val="1"/>
          <c:order val="1"/>
          <c:tx>
            <c:strRef>
              <c:f>'Body weight '!$B$21</c:f>
              <c:strCache>
                <c:ptCount val="1"/>
                <c:pt idx="0">
                  <c:v>add Succinate</c:v>
                </c:pt>
              </c:strCache>
            </c:strRef>
          </c:tx>
          <c:spPr>
            <a:ln w="952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'Body weight '!$C$15:$G$15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'Body weight '!$C$21:$G$21</c:f>
              <c:numCache>
                <c:formatCode>General</c:formatCode>
                <c:ptCount val="5"/>
                <c:pt idx="0">
                  <c:v>100</c:v>
                </c:pt>
                <c:pt idx="1">
                  <c:v>90.771259063942011</c:v>
                </c:pt>
                <c:pt idx="2">
                  <c:v>91.3645352669743</c:v>
                </c:pt>
                <c:pt idx="3">
                  <c:v>89.452867501647987</c:v>
                </c:pt>
                <c:pt idx="4">
                  <c:v>93.539881344759422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CDD-42DE-AF81-2956BF6D43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4565424"/>
        <c:axId val="394565752"/>
      </c:scatterChart>
      <c:valAx>
        <c:axId val="394565424"/>
        <c:scaling>
          <c:orientation val="minMax"/>
          <c:max val="5.0999999999999996"/>
          <c:min val="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800" dirty="0">
                    <a:solidFill>
                      <a:schemeClr val="tx1"/>
                    </a:solidFill>
                  </a:rPr>
                  <a:t>Days</a:t>
                </a:r>
                <a:endParaRPr lang="ja-JP" altLang="en-US" sz="8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4565752"/>
        <c:crosses val="autoZero"/>
        <c:crossBetween val="midCat"/>
        <c:majorUnit val="1"/>
      </c:valAx>
      <c:valAx>
        <c:axId val="394565752"/>
        <c:scaling>
          <c:orientation val="minMax"/>
          <c:min val="85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4565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>
                <a:solidFill>
                  <a:schemeClr val="tx1"/>
                </a:solidFill>
              </a:rPr>
              <a:t>IL-10</a:t>
            </a:r>
            <a:endParaRPr lang="ja-JP" altLang="en-US" sz="80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EED-4323-9C0F-447C79F5C9EC}"/>
              </c:ext>
            </c:extLst>
          </c:dPt>
          <c:errBars>
            <c:errBarType val="plus"/>
            <c:errValType val="cust"/>
            <c:noEndCap val="0"/>
            <c:plus>
              <c:numRef>
                <c:f>'IL-10'!$G$20:$G$21</c:f>
                <c:numCache>
                  <c:formatCode>General</c:formatCode>
                  <c:ptCount val="2"/>
                  <c:pt idx="0">
                    <c:v>1798.1692912515127</c:v>
                  </c:pt>
                  <c:pt idx="1">
                    <c:v>1250.4827867667748</c:v>
                  </c:pt>
                </c:numCache>
              </c:numRef>
            </c:plus>
            <c:minus>
              <c:numRef>
                <c:f>'IL-10'!$G$20:$G$21</c:f>
                <c:numCache>
                  <c:formatCode>General</c:formatCode>
                  <c:ptCount val="2"/>
                  <c:pt idx="0">
                    <c:v>1798.1692912515127</c:v>
                  </c:pt>
                  <c:pt idx="1">
                    <c:v>1250.4827867667748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'IL-10'!$E$20:$E$21</c:f>
              <c:strCache>
                <c:ptCount val="2"/>
                <c:pt idx="0">
                  <c:v>Control</c:v>
                </c:pt>
                <c:pt idx="1">
                  <c:v>add succinate</c:v>
                </c:pt>
              </c:strCache>
            </c:strRef>
          </c:cat>
          <c:val>
            <c:numRef>
              <c:f>'IL-10'!$F$20:$F$21</c:f>
              <c:numCache>
                <c:formatCode>General</c:formatCode>
                <c:ptCount val="2"/>
                <c:pt idx="0">
                  <c:v>9351.6</c:v>
                </c:pt>
                <c:pt idx="1">
                  <c:v>2954.8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ED-4323-9C0F-447C79F5C9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5744864"/>
        <c:axId val="345744536"/>
      </c:barChart>
      <c:catAx>
        <c:axId val="34574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5744536"/>
        <c:crosses val="autoZero"/>
        <c:auto val="1"/>
        <c:lblAlgn val="ctr"/>
        <c:lblOffset val="100"/>
        <c:noMultiLvlLbl val="0"/>
      </c:catAx>
      <c:valAx>
        <c:axId val="345744536"/>
        <c:scaling>
          <c:orientation val="minMax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574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>
                <a:solidFill>
                  <a:schemeClr val="tx1"/>
                </a:solidFill>
              </a:rPr>
              <a:t>IL-4</a:t>
            </a:r>
            <a:endParaRPr lang="en-US" altLang="ja-JP" sz="80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67-4A91-B724-9F9747FEBA86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67-4A91-B724-9F9747FEBA86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67-4A91-B724-9F9747FEBA8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267-4A91-B724-9F9747FEBA86}"/>
              </c:ext>
            </c:extLst>
          </c:dPt>
          <c:errBars>
            <c:errBarType val="plus"/>
            <c:errValType val="cust"/>
            <c:noEndCap val="0"/>
            <c:plus>
              <c:numRef>
                <c:f>'IL-4'!$G$20:$G$21</c:f>
                <c:numCache>
                  <c:formatCode>General</c:formatCode>
                  <c:ptCount val="2"/>
                  <c:pt idx="0">
                    <c:v>10.479863791668178</c:v>
                  </c:pt>
                  <c:pt idx="1">
                    <c:v>1.8397292494853013</c:v>
                  </c:pt>
                </c:numCache>
              </c:numRef>
            </c:plus>
            <c:minus>
              <c:numRef>
                <c:f>'IL-4'!$G$20:$G$21</c:f>
                <c:numCache>
                  <c:formatCode>General</c:formatCode>
                  <c:ptCount val="2"/>
                  <c:pt idx="0">
                    <c:v>10.479863791668178</c:v>
                  </c:pt>
                  <c:pt idx="1">
                    <c:v>1.8397292494853013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'IL-4'!$E$20:$E$21</c:f>
              <c:strCache>
                <c:ptCount val="2"/>
                <c:pt idx="0">
                  <c:v>Control</c:v>
                </c:pt>
                <c:pt idx="1">
                  <c:v>add succinate</c:v>
                </c:pt>
              </c:strCache>
            </c:strRef>
          </c:cat>
          <c:val>
            <c:numRef>
              <c:f>'IL-4'!$F$20:$F$21</c:f>
              <c:numCache>
                <c:formatCode>0.00_ </c:formatCode>
                <c:ptCount val="2"/>
                <c:pt idx="0">
                  <c:v>119.31451612903226</c:v>
                </c:pt>
                <c:pt idx="1">
                  <c:v>25.026881720430101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267-4A91-B724-9F9747FEBA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  <c:min val="0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baseline="0">
                <a:solidFill>
                  <a:schemeClr val="tx1"/>
                </a:solidFill>
              </a:rPr>
              <a:t>IL-6</a:t>
            </a:r>
            <a:endParaRPr lang="en-US" altLang="ja-JP" sz="80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90-4640-9E0C-CF1905C951C8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F90-4640-9E0C-CF1905C951C8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F90-4640-9E0C-CF1905C951C8}"/>
              </c:ext>
            </c:extLst>
          </c:dPt>
          <c:errBars>
            <c:errBarType val="plus"/>
            <c:errValType val="cust"/>
            <c:noEndCap val="0"/>
            <c:plus>
              <c:numRef>
                <c:f>'IL-6'!$G$20:$G$21</c:f>
                <c:numCache>
                  <c:formatCode>General</c:formatCode>
                  <c:ptCount val="2"/>
                  <c:pt idx="0">
                    <c:v>59.061738499938421</c:v>
                  </c:pt>
                  <c:pt idx="1">
                    <c:v>2.2066557023151914</c:v>
                  </c:pt>
                </c:numCache>
              </c:numRef>
            </c:plus>
            <c:minus>
              <c:numRef>
                <c:f>'IL-6'!$G$20:$G$21</c:f>
                <c:numCache>
                  <c:formatCode>General</c:formatCode>
                  <c:ptCount val="2"/>
                  <c:pt idx="0">
                    <c:v>59.061738499938421</c:v>
                  </c:pt>
                  <c:pt idx="1">
                    <c:v>2.2066557023151914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'IL-6'!$E$20:$E$21</c:f>
              <c:strCache>
                <c:ptCount val="2"/>
                <c:pt idx="0">
                  <c:v>Control</c:v>
                </c:pt>
                <c:pt idx="1">
                  <c:v>add succinate</c:v>
                </c:pt>
              </c:strCache>
            </c:strRef>
          </c:cat>
          <c:val>
            <c:numRef>
              <c:f>'IL-6'!$F$20:$F$21</c:f>
              <c:numCache>
                <c:formatCode>0.00_ </c:formatCode>
                <c:ptCount val="2"/>
                <c:pt idx="0">
                  <c:v>336.50641025641033</c:v>
                </c:pt>
                <c:pt idx="1">
                  <c:v>109.26282051282051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F90-4640-9E0C-CF1905C951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347536"/>
        <c:axId val="315835816"/>
      </c:barChart>
      <c:catAx>
        <c:axId val="4293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5835816"/>
        <c:crosses val="autoZero"/>
        <c:auto val="1"/>
        <c:lblAlgn val="ctr"/>
        <c:lblOffset val="100"/>
        <c:noMultiLvlLbl val="0"/>
      </c:catAx>
      <c:valAx>
        <c:axId val="315835816"/>
        <c:scaling>
          <c:orientation val="minMax"/>
          <c:min val="0"/>
        </c:scaling>
        <c:delete val="0"/>
        <c:axPos val="l"/>
        <c:numFmt formatCode="0_ 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93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18FDD-6CDF-4869-AC5B-50F7724EAC26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3488"/>
            <a:ext cx="44402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B0854-4E56-4B8F-91EC-E4F87E266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359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9B0854-4E56-4B8F-91EC-E4F87E26610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0590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9B0854-4E56-4B8F-91EC-E4F87E26610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650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9B0854-4E56-4B8F-91EC-E4F87E26610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775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9B0854-4E56-4B8F-91EC-E4F87E26610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61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787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16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224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75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54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175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893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71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578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90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8B107-5537-4F38-84D6-D3DD411BDCD7}" type="datetimeFigureOut">
              <a:rPr kumimoji="1" lang="ja-JP" altLang="en-US" smtClean="0"/>
              <a:t>2021/5/14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A7F5A-8B5D-4599-A5EF-3E7B93B9C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20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.jp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11" Type="http://schemas.openxmlformats.org/officeDocument/2006/relationships/image" Target="../media/image4.jpg"/><Relationship Id="rId5" Type="http://schemas.openxmlformats.org/officeDocument/2006/relationships/chart" Target="../charts/chart2.xml"/><Relationship Id="rId10" Type="http://schemas.openxmlformats.org/officeDocument/2006/relationships/image" Target="../media/image3.jpg"/><Relationship Id="rId4" Type="http://schemas.openxmlformats.org/officeDocument/2006/relationships/chart" Target="../charts/chart1.xml"/><Relationship Id="rId9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.xml"/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Relationship Id="rId9" Type="http://schemas.openxmlformats.org/officeDocument/2006/relationships/chart" Target="../charts/char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chart" Target="../charts/chart13.xml"/><Relationship Id="rId7" Type="http://schemas.openxmlformats.org/officeDocument/2006/relationships/chart" Target="../charts/chart1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>
            <a:extLst>
              <a:ext uri="{FF2B5EF4-FFF2-40B4-BE49-F238E27FC236}">
                <a16:creationId xmlns:a16="http://schemas.microsoft.com/office/drawing/2014/main" id="{31F260FD-EB58-45B8-877F-9F1425C2D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609" y="770307"/>
            <a:ext cx="1858267" cy="1432880"/>
          </a:xfrm>
          <a:prstGeom prst="rect">
            <a:avLst/>
          </a:prstGeom>
        </p:spPr>
      </p:pic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556BCB4-55EB-924C-8BE1-5393B1E770CB}"/>
              </a:ext>
            </a:extLst>
          </p:cNvPr>
          <p:cNvGrpSpPr/>
          <p:nvPr/>
        </p:nvGrpSpPr>
        <p:grpSpPr>
          <a:xfrm>
            <a:off x="85281" y="3450258"/>
            <a:ext cx="7018148" cy="2432161"/>
            <a:chOff x="43762" y="405012"/>
            <a:chExt cx="7018148" cy="2432161"/>
          </a:xfrm>
        </p:grpSpPr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B474F91C-5023-4508-A6AE-713580BEBD0A}"/>
                </a:ext>
              </a:extLst>
            </p:cNvPr>
            <p:cNvSpPr txBox="1"/>
            <p:nvPr/>
          </p:nvSpPr>
          <p:spPr>
            <a:xfrm>
              <a:off x="43762" y="405012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dirty="0"/>
            </a:p>
          </p:txBody>
        </p:sp>
        <p:graphicFrame>
          <p:nvGraphicFramePr>
            <p:cNvPr id="109" name="グラフ 108">
              <a:extLst>
                <a:ext uri="{FF2B5EF4-FFF2-40B4-BE49-F238E27FC236}">
                  <a16:creationId xmlns:a16="http://schemas.microsoft.com/office/drawing/2014/main" id="{63B79785-2E62-47B6-9DEF-698E8A84C3A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49085653"/>
                </p:ext>
              </p:extLst>
            </p:nvPr>
          </p:nvGraphicFramePr>
          <p:xfrm>
            <a:off x="224173" y="782428"/>
            <a:ext cx="1716160" cy="20544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10" name="グラフ 109">
              <a:extLst>
                <a:ext uri="{FF2B5EF4-FFF2-40B4-BE49-F238E27FC236}">
                  <a16:creationId xmlns:a16="http://schemas.microsoft.com/office/drawing/2014/main" id="{1E534F9E-F845-4B5E-A7EF-8DB60448200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8719397"/>
                </p:ext>
              </p:extLst>
            </p:nvPr>
          </p:nvGraphicFramePr>
          <p:xfrm>
            <a:off x="1824311" y="774344"/>
            <a:ext cx="1716160" cy="20544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11" name="グラフ 110">
              <a:extLst>
                <a:ext uri="{FF2B5EF4-FFF2-40B4-BE49-F238E27FC236}">
                  <a16:creationId xmlns:a16="http://schemas.microsoft.com/office/drawing/2014/main" id="{EAE7C27B-87A4-4DC3-AB7D-B68D4792B90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17972656"/>
                </p:ext>
              </p:extLst>
            </p:nvPr>
          </p:nvGraphicFramePr>
          <p:xfrm>
            <a:off x="3540471" y="774344"/>
            <a:ext cx="1731936" cy="20478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57036768-094B-4DC5-A939-AFA5FC575091}"/>
                </a:ext>
              </a:extLst>
            </p:cNvPr>
            <p:cNvSpPr txBox="1"/>
            <p:nvPr/>
          </p:nvSpPr>
          <p:spPr>
            <a:xfrm rot="16200000" flipH="1">
              <a:off x="-84294" y="1602191"/>
              <a:ext cx="4715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err="1"/>
                <a:t>pg</a:t>
              </a:r>
              <a:r>
                <a:rPr kumimoji="1" lang="en-US" altLang="ja-JP" sz="800" dirty="0"/>
                <a:t>/ml</a:t>
              </a:r>
              <a:endParaRPr kumimoji="1" lang="ja-JP" altLang="en-US" sz="800" dirty="0"/>
            </a:p>
          </p:txBody>
        </p: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3F4372B5-305E-44A5-BD62-5E8B20EC2871}"/>
                </a:ext>
              </a:extLst>
            </p:cNvPr>
            <p:cNvCxnSpPr/>
            <p:nvPr/>
          </p:nvCxnSpPr>
          <p:spPr>
            <a:xfrm>
              <a:off x="731520" y="114724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714DB78C-8167-460A-899F-7B0D2455E3B5}"/>
                </a:ext>
              </a:extLst>
            </p:cNvPr>
            <p:cNvCxnSpPr/>
            <p:nvPr/>
          </p:nvCxnSpPr>
          <p:spPr>
            <a:xfrm>
              <a:off x="731520" y="1216908"/>
              <a:ext cx="2960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FF28A791-6B32-4156-BEBA-6666AA3CF558}"/>
                </a:ext>
              </a:extLst>
            </p:cNvPr>
            <p:cNvCxnSpPr/>
            <p:nvPr/>
          </p:nvCxnSpPr>
          <p:spPr>
            <a:xfrm>
              <a:off x="1071550" y="1221259"/>
              <a:ext cx="2691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F25104C8-3A05-4DBC-82BD-30CBD4E258CE}"/>
                </a:ext>
              </a:extLst>
            </p:cNvPr>
            <p:cNvCxnSpPr/>
            <p:nvPr/>
          </p:nvCxnSpPr>
          <p:spPr>
            <a:xfrm>
              <a:off x="1389415" y="1208192"/>
              <a:ext cx="2691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19CDDAE-1067-45FC-B044-AFE602510F28}"/>
                </a:ext>
              </a:extLst>
            </p:cNvPr>
            <p:cNvSpPr txBox="1"/>
            <p:nvPr/>
          </p:nvSpPr>
          <p:spPr>
            <a:xfrm>
              <a:off x="1071550" y="1025724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24DE827F-B14A-41AB-AE93-3679991BB68F}"/>
                </a:ext>
              </a:extLst>
            </p:cNvPr>
            <p:cNvSpPr txBox="1"/>
            <p:nvPr/>
          </p:nvSpPr>
          <p:spPr>
            <a:xfrm>
              <a:off x="1128153" y="1099744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52738AAB-D4B8-4FAF-B0B1-3543E1DD9174}"/>
                </a:ext>
              </a:extLst>
            </p:cNvPr>
            <p:cNvSpPr txBox="1"/>
            <p:nvPr/>
          </p:nvSpPr>
          <p:spPr>
            <a:xfrm>
              <a:off x="792870" y="1104097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0798F33-4117-4B73-BAD9-FA677522840D}"/>
                </a:ext>
              </a:extLst>
            </p:cNvPr>
            <p:cNvSpPr txBox="1"/>
            <p:nvPr/>
          </p:nvSpPr>
          <p:spPr>
            <a:xfrm>
              <a:off x="1450372" y="1099741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8123103A-2BC4-4D91-AB5D-5B6B89982F99}"/>
                </a:ext>
              </a:extLst>
            </p:cNvPr>
            <p:cNvCxnSpPr/>
            <p:nvPr/>
          </p:nvCxnSpPr>
          <p:spPr>
            <a:xfrm>
              <a:off x="2320836" y="1134175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BBD9F6FB-6F44-415E-AE0C-C92640D506E1}"/>
                </a:ext>
              </a:extLst>
            </p:cNvPr>
            <p:cNvCxnSpPr/>
            <p:nvPr/>
          </p:nvCxnSpPr>
          <p:spPr>
            <a:xfrm>
              <a:off x="2320836" y="1203843"/>
              <a:ext cx="2960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4E1D2FA3-5CDA-4282-B6D7-9C20DC335D2E}"/>
                </a:ext>
              </a:extLst>
            </p:cNvPr>
            <p:cNvCxnSpPr/>
            <p:nvPr/>
          </p:nvCxnSpPr>
          <p:spPr>
            <a:xfrm>
              <a:off x="2660866" y="1208194"/>
              <a:ext cx="2691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085E2AA3-E852-42B5-ACF7-88FFB75BD090}"/>
                </a:ext>
              </a:extLst>
            </p:cNvPr>
            <p:cNvCxnSpPr/>
            <p:nvPr/>
          </p:nvCxnSpPr>
          <p:spPr>
            <a:xfrm>
              <a:off x="2978731" y="1195127"/>
              <a:ext cx="2691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0036AB92-2C89-4F72-BB57-0CC65155B3B9}"/>
                </a:ext>
              </a:extLst>
            </p:cNvPr>
            <p:cNvSpPr txBox="1"/>
            <p:nvPr/>
          </p:nvSpPr>
          <p:spPr>
            <a:xfrm>
              <a:off x="2660866" y="1012659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92886384-3165-46AD-AC94-5DA1023E25C2}"/>
                </a:ext>
              </a:extLst>
            </p:cNvPr>
            <p:cNvSpPr txBox="1"/>
            <p:nvPr/>
          </p:nvSpPr>
          <p:spPr>
            <a:xfrm>
              <a:off x="2717469" y="1086679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93C7A28C-68FC-4277-9E3F-5857F5242875}"/>
                </a:ext>
              </a:extLst>
            </p:cNvPr>
            <p:cNvSpPr txBox="1"/>
            <p:nvPr/>
          </p:nvSpPr>
          <p:spPr>
            <a:xfrm>
              <a:off x="2382186" y="1091032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9DE999F4-0585-4E10-A451-A8279EE9DBC8}"/>
                </a:ext>
              </a:extLst>
            </p:cNvPr>
            <p:cNvSpPr txBox="1"/>
            <p:nvPr/>
          </p:nvSpPr>
          <p:spPr>
            <a:xfrm>
              <a:off x="3039688" y="1086676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F9669877-C29A-4618-80B5-52D0C0EA1E84}"/>
                </a:ext>
              </a:extLst>
            </p:cNvPr>
            <p:cNvCxnSpPr/>
            <p:nvPr/>
          </p:nvCxnSpPr>
          <p:spPr>
            <a:xfrm>
              <a:off x="2616927" y="1060560"/>
              <a:ext cx="63097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73736E17-5A82-4015-94EE-CD9ABF60A9AD}"/>
                </a:ext>
              </a:extLst>
            </p:cNvPr>
            <p:cNvSpPr txBox="1"/>
            <p:nvPr/>
          </p:nvSpPr>
          <p:spPr>
            <a:xfrm>
              <a:off x="2887285" y="942978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3896324C-3288-48CB-A3F9-CA310DF96473}"/>
                </a:ext>
              </a:extLst>
            </p:cNvPr>
            <p:cNvCxnSpPr/>
            <p:nvPr/>
          </p:nvCxnSpPr>
          <p:spPr>
            <a:xfrm>
              <a:off x="4058195" y="113853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FC4D597E-F566-4B00-99AA-D90B19698370}"/>
                </a:ext>
              </a:extLst>
            </p:cNvPr>
            <p:cNvCxnSpPr/>
            <p:nvPr/>
          </p:nvCxnSpPr>
          <p:spPr>
            <a:xfrm>
              <a:off x="4058195" y="1208198"/>
              <a:ext cx="2960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985AA2A3-61B1-44CE-B99C-AF69AE9DE9D1}"/>
                </a:ext>
              </a:extLst>
            </p:cNvPr>
            <p:cNvCxnSpPr/>
            <p:nvPr/>
          </p:nvCxnSpPr>
          <p:spPr>
            <a:xfrm>
              <a:off x="4398225" y="1212549"/>
              <a:ext cx="2691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EC901539-F076-4322-B2CD-737D3C64B78D}"/>
                </a:ext>
              </a:extLst>
            </p:cNvPr>
            <p:cNvCxnSpPr/>
            <p:nvPr/>
          </p:nvCxnSpPr>
          <p:spPr>
            <a:xfrm>
              <a:off x="4716090" y="1199482"/>
              <a:ext cx="2691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0A941C03-B37A-4CEF-8B82-C8AC7E02864B}"/>
                </a:ext>
              </a:extLst>
            </p:cNvPr>
            <p:cNvSpPr txBox="1"/>
            <p:nvPr/>
          </p:nvSpPr>
          <p:spPr>
            <a:xfrm>
              <a:off x="4398225" y="1017014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42A90277-7A57-4ECE-B8B8-EE518773FE48}"/>
                </a:ext>
              </a:extLst>
            </p:cNvPr>
            <p:cNvSpPr txBox="1"/>
            <p:nvPr/>
          </p:nvSpPr>
          <p:spPr>
            <a:xfrm>
              <a:off x="4454828" y="1091034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ADB2927E-AF6A-487A-9D1F-DF554C3BF96C}"/>
                </a:ext>
              </a:extLst>
            </p:cNvPr>
            <p:cNvSpPr txBox="1"/>
            <p:nvPr/>
          </p:nvSpPr>
          <p:spPr>
            <a:xfrm>
              <a:off x="4119545" y="1095387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2398EADA-A966-48E2-8B49-5A80867362E6}"/>
                </a:ext>
              </a:extLst>
            </p:cNvPr>
            <p:cNvSpPr txBox="1"/>
            <p:nvPr/>
          </p:nvSpPr>
          <p:spPr>
            <a:xfrm>
              <a:off x="4777047" y="1091031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08C7ED7E-68E4-46FC-A3EF-E77377115722}"/>
                </a:ext>
              </a:extLst>
            </p:cNvPr>
            <p:cNvCxnSpPr/>
            <p:nvPr/>
          </p:nvCxnSpPr>
          <p:spPr>
            <a:xfrm>
              <a:off x="4354286" y="1064915"/>
              <a:ext cx="63097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8BF95355-EE5D-48E9-BD58-AFFD7D2CAECB}"/>
                </a:ext>
              </a:extLst>
            </p:cNvPr>
            <p:cNvSpPr txBox="1"/>
            <p:nvPr/>
          </p:nvSpPr>
          <p:spPr>
            <a:xfrm>
              <a:off x="4624644" y="947333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graphicFrame>
          <p:nvGraphicFramePr>
            <p:cNvPr id="38" name="グラフ 37">
              <a:extLst>
                <a:ext uri="{FF2B5EF4-FFF2-40B4-BE49-F238E27FC236}">
                  <a16:creationId xmlns:a16="http://schemas.microsoft.com/office/drawing/2014/main" id="{86BF365F-256E-42BC-BCFB-CD39E95F993D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06862658"/>
                </p:ext>
              </p:extLst>
            </p:nvPr>
          </p:nvGraphicFramePr>
          <p:xfrm>
            <a:off x="5290745" y="733260"/>
            <a:ext cx="1771165" cy="21039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BC19806B-50BC-41FA-8CC0-D41922ABCE8D}"/>
                </a:ext>
              </a:extLst>
            </p:cNvPr>
            <p:cNvCxnSpPr/>
            <p:nvPr/>
          </p:nvCxnSpPr>
          <p:spPr>
            <a:xfrm>
              <a:off x="5759982" y="1027317"/>
              <a:ext cx="9386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A5D855E2-C866-43AE-A24C-6E552C1A5FB6}"/>
                </a:ext>
              </a:extLst>
            </p:cNvPr>
            <p:cNvCxnSpPr/>
            <p:nvPr/>
          </p:nvCxnSpPr>
          <p:spPr>
            <a:xfrm>
              <a:off x="5777081" y="1166661"/>
              <a:ext cx="2611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366F20BA-493D-4B47-81A5-7738C5505874}"/>
                </a:ext>
              </a:extLst>
            </p:cNvPr>
            <p:cNvSpPr txBox="1"/>
            <p:nvPr/>
          </p:nvSpPr>
          <p:spPr>
            <a:xfrm>
              <a:off x="6123190" y="874103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AA7C4ADB-BE61-4829-911F-0B51C90254E4}"/>
                </a:ext>
              </a:extLst>
            </p:cNvPr>
            <p:cNvSpPr txBox="1"/>
            <p:nvPr/>
          </p:nvSpPr>
          <p:spPr>
            <a:xfrm>
              <a:off x="5812313" y="1044015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A233A3D6-832C-48E1-8B70-9786813D823F}"/>
                </a:ext>
              </a:extLst>
            </p:cNvPr>
            <p:cNvCxnSpPr/>
            <p:nvPr/>
          </p:nvCxnSpPr>
          <p:spPr>
            <a:xfrm>
              <a:off x="6407154" y="1162303"/>
              <a:ext cx="3160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27C7CF02-9A77-4164-9AFD-D568BAB99EE1}"/>
                </a:ext>
              </a:extLst>
            </p:cNvPr>
            <p:cNvSpPr txBox="1"/>
            <p:nvPr/>
          </p:nvSpPr>
          <p:spPr>
            <a:xfrm>
              <a:off x="6443684" y="1039657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EB5BB98C-1CB3-4626-9CFB-8EEE7D43252B}"/>
                </a:ext>
              </a:extLst>
            </p:cNvPr>
            <p:cNvCxnSpPr/>
            <p:nvPr/>
          </p:nvCxnSpPr>
          <p:spPr>
            <a:xfrm>
              <a:off x="6103653" y="1162305"/>
              <a:ext cx="2611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CAE1DD69-D1AB-4C12-BA12-744417E64A8F}"/>
                </a:ext>
              </a:extLst>
            </p:cNvPr>
            <p:cNvSpPr txBox="1"/>
            <p:nvPr/>
          </p:nvSpPr>
          <p:spPr>
            <a:xfrm>
              <a:off x="6104054" y="1039658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AD016581-8C9C-4DA3-83A8-8D6DDF34D842}"/>
                </a:ext>
              </a:extLst>
            </p:cNvPr>
            <p:cNvCxnSpPr/>
            <p:nvPr/>
          </p:nvCxnSpPr>
          <p:spPr>
            <a:xfrm>
              <a:off x="5777477" y="1272369"/>
              <a:ext cx="62849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297B09A5-C5AE-464A-9EC3-B98F415A440E}"/>
                </a:ext>
              </a:extLst>
            </p:cNvPr>
            <p:cNvSpPr txBox="1"/>
            <p:nvPr/>
          </p:nvSpPr>
          <p:spPr>
            <a:xfrm>
              <a:off x="5990840" y="1152870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B8C7D5F1-5D85-40DC-A1AF-DD04F338AE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4054" y="1078637"/>
              <a:ext cx="629852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FE9EE470-D70C-4DBE-8E52-AA60B74AE517}"/>
                </a:ext>
              </a:extLst>
            </p:cNvPr>
            <p:cNvSpPr txBox="1"/>
            <p:nvPr/>
          </p:nvSpPr>
          <p:spPr>
            <a:xfrm>
              <a:off x="6352246" y="974339"/>
              <a:ext cx="151478" cy="165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*</a:t>
              </a:r>
              <a:endParaRPr kumimoji="1" lang="ja-JP" altLang="en-US" sz="800" dirty="0"/>
            </a:p>
          </p:txBody>
        </p:sp>
      </p:grpSp>
      <p:graphicFrame>
        <p:nvGraphicFramePr>
          <p:cNvPr id="51" name="グラフ 50">
            <a:extLst>
              <a:ext uri="{FF2B5EF4-FFF2-40B4-BE49-F238E27FC236}">
                <a16:creationId xmlns:a16="http://schemas.microsoft.com/office/drawing/2014/main" id="{A7664E44-CF38-46DB-A1A6-CCF16B1F61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8585857"/>
              </p:ext>
            </p:extLst>
          </p:nvPr>
        </p:nvGraphicFramePr>
        <p:xfrm>
          <a:off x="4477667" y="671458"/>
          <a:ext cx="1819384" cy="2007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9B31A5B-3150-4B97-92BE-F47EC46D373C}"/>
              </a:ext>
            </a:extLst>
          </p:cNvPr>
          <p:cNvSpPr txBox="1"/>
          <p:nvPr/>
        </p:nvSpPr>
        <p:spPr>
          <a:xfrm>
            <a:off x="85281" y="33877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A9CB9CD-F985-4DC3-97A6-60444088814D}"/>
              </a:ext>
            </a:extLst>
          </p:cNvPr>
          <p:cNvSpPr txBox="1"/>
          <p:nvPr/>
        </p:nvSpPr>
        <p:spPr>
          <a:xfrm>
            <a:off x="441769" y="579271"/>
            <a:ext cx="4956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Control</a:t>
            </a:r>
            <a:endParaRPr kumimoji="1" lang="ja-JP" altLang="en-US" sz="800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2BC9C01-7CC7-4BC2-9684-E4B19F3AFA06}"/>
              </a:ext>
            </a:extLst>
          </p:cNvPr>
          <p:cNvSpPr txBox="1"/>
          <p:nvPr/>
        </p:nvSpPr>
        <p:spPr>
          <a:xfrm>
            <a:off x="2479131" y="579271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CBM 588</a:t>
            </a:r>
            <a:endParaRPr kumimoji="1" lang="ja-JP" altLang="en-US" sz="800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1005FB5-3724-498E-991A-FE1D72CD26EE}"/>
              </a:ext>
            </a:extLst>
          </p:cNvPr>
          <p:cNvSpPr txBox="1"/>
          <p:nvPr/>
        </p:nvSpPr>
        <p:spPr>
          <a:xfrm>
            <a:off x="437582" y="2166351"/>
            <a:ext cx="4587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err="1"/>
              <a:t>Fidaxo</a:t>
            </a:r>
            <a:endParaRPr kumimoji="1" lang="ja-JP" altLang="en-US" sz="800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7250715-450E-4FFA-864D-12A1483CB355}"/>
              </a:ext>
            </a:extLst>
          </p:cNvPr>
          <p:cNvSpPr txBox="1"/>
          <p:nvPr/>
        </p:nvSpPr>
        <p:spPr>
          <a:xfrm>
            <a:off x="2479131" y="2166351"/>
            <a:ext cx="7248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Combination</a:t>
            </a:r>
            <a:endParaRPr kumimoji="1" lang="ja-JP" altLang="en-US" sz="800" dirty="0"/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1D1BBB93-2102-42F0-9FB3-DD0977FDD4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53" y="764594"/>
            <a:ext cx="1862960" cy="1402699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21222CFF-9066-4DFE-B186-398CB95E0F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28" y="2367868"/>
            <a:ext cx="1849827" cy="1392812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00A13380-1B71-4C0B-9764-40DB100663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046" y="2358026"/>
            <a:ext cx="1849830" cy="1392813"/>
          </a:xfrm>
          <a:prstGeom prst="rect">
            <a:avLst/>
          </a:prstGeom>
        </p:spPr>
      </p:pic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8FC3F94A-7554-48B8-B7F5-22B6AD1FD861}"/>
              </a:ext>
            </a:extLst>
          </p:cNvPr>
          <p:cNvSpPr txBox="1"/>
          <p:nvPr/>
        </p:nvSpPr>
        <p:spPr>
          <a:xfrm>
            <a:off x="5460703" y="724870"/>
            <a:ext cx="151478" cy="165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0CD9C16-ECAE-4EF5-AB51-46520B21EB93}"/>
              </a:ext>
            </a:extLst>
          </p:cNvPr>
          <p:cNvSpPr txBox="1"/>
          <p:nvPr/>
        </p:nvSpPr>
        <p:spPr>
          <a:xfrm>
            <a:off x="125128" y="46760"/>
            <a:ext cx="111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Figure S-1</a:t>
            </a:r>
            <a:endParaRPr kumimoji="1" lang="ja-JP" altLang="en-US" dirty="0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5BEC966-9DE8-C241-9CAF-BD2E97E13CE2}"/>
              </a:ext>
            </a:extLst>
          </p:cNvPr>
          <p:cNvCxnSpPr/>
          <p:nvPr/>
        </p:nvCxnSpPr>
        <p:spPr>
          <a:xfrm>
            <a:off x="5127171" y="889920"/>
            <a:ext cx="8781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B22594-0E2E-478E-AA7D-A3516FA70AD2}"/>
              </a:ext>
            </a:extLst>
          </p:cNvPr>
          <p:cNvSpPr txBox="1"/>
          <p:nvPr/>
        </p:nvSpPr>
        <p:spPr>
          <a:xfrm>
            <a:off x="265692" y="5843616"/>
            <a:ext cx="873082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Supporting Information 1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. (A) Hematoxylin and eosin (H&amp;E) staining of colons at day 8 (magnification, 20×and the scale bar represents 100mm). Histopathology scoring of H&amp;E-stained colon sections in each group mice. Black</a:t>
            </a:r>
            <a:r>
              <a:rPr kumimoji="1" lang="ja-JP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arrow</a:t>
            </a:r>
            <a:r>
              <a:rPr kumimoji="1" lang="ja-JP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represents</a:t>
            </a:r>
            <a:r>
              <a:rPr kumimoji="1" lang="ja-JP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the parts we admitted epithelial damages. All values are </a:t>
            </a:r>
            <a:r>
              <a:rPr kumimoji="1" lang="en-US" altLang="ja-JP" sz="1050" dirty="0" err="1">
                <a:latin typeface="Arial" panose="020B0604020202020204" pitchFamily="34" charset="0"/>
                <a:cs typeface="Arial" panose="020B0604020202020204" pitchFamily="34" charset="0"/>
              </a:rPr>
              <a:t>mean±SD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(n = 5).</a:t>
            </a:r>
          </a:p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(B) IL-4, IL-6, TGF-β1 and IL-10 protein concentration in mice colon tissue detected at day 8 by ELISA. All values are mean ± SD (n = 5 - 10). Statistical analysis of the quantitative multiple group comparisons was performed using a one-way analysis of variance followed by Tukey’s test, *</a:t>
            </a:r>
            <a:r>
              <a:rPr kumimoji="1" lang="en-US" altLang="ja-JP" sz="105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&lt; 0.05.</a:t>
            </a:r>
          </a:p>
        </p:txBody>
      </p:sp>
      <p:sp>
        <p:nvSpPr>
          <p:cNvPr id="10" name="矢印: 右 9">
            <a:extLst>
              <a:ext uri="{FF2B5EF4-FFF2-40B4-BE49-F238E27FC236}">
                <a16:creationId xmlns:a16="http://schemas.microsoft.com/office/drawing/2014/main" id="{311313A3-9C0A-4F9A-9949-588073FB0575}"/>
              </a:ext>
            </a:extLst>
          </p:cNvPr>
          <p:cNvSpPr/>
          <p:nvPr/>
        </p:nvSpPr>
        <p:spPr>
          <a:xfrm rot="18364559">
            <a:off x="1109258" y="1739692"/>
            <a:ext cx="120664" cy="8811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矢印: 右 65">
            <a:extLst>
              <a:ext uri="{FF2B5EF4-FFF2-40B4-BE49-F238E27FC236}">
                <a16:creationId xmlns:a16="http://schemas.microsoft.com/office/drawing/2014/main" id="{13C822B9-3A49-490E-8D4C-6ADA5AFBC122}"/>
              </a:ext>
            </a:extLst>
          </p:cNvPr>
          <p:cNvSpPr/>
          <p:nvPr/>
        </p:nvSpPr>
        <p:spPr>
          <a:xfrm rot="13059436">
            <a:off x="1936218" y="1540537"/>
            <a:ext cx="134290" cy="9592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矢印: 右 66">
            <a:extLst>
              <a:ext uri="{FF2B5EF4-FFF2-40B4-BE49-F238E27FC236}">
                <a16:creationId xmlns:a16="http://schemas.microsoft.com/office/drawing/2014/main" id="{B03FF8AE-B803-4DD1-BB05-5DCC3282DFA6}"/>
              </a:ext>
            </a:extLst>
          </p:cNvPr>
          <p:cNvSpPr/>
          <p:nvPr/>
        </p:nvSpPr>
        <p:spPr>
          <a:xfrm rot="15107616">
            <a:off x="1616983" y="1635187"/>
            <a:ext cx="134290" cy="9592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矢印: 右 67">
            <a:extLst>
              <a:ext uri="{FF2B5EF4-FFF2-40B4-BE49-F238E27FC236}">
                <a16:creationId xmlns:a16="http://schemas.microsoft.com/office/drawing/2014/main" id="{244E9691-5B80-4ACE-B0C3-B3BA417C6B58}"/>
              </a:ext>
            </a:extLst>
          </p:cNvPr>
          <p:cNvSpPr/>
          <p:nvPr/>
        </p:nvSpPr>
        <p:spPr>
          <a:xfrm rot="19573242">
            <a:off x="655266" y="1372328"/>
            <a:ext cx="120664" cy="8811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矢印: 右 68">
            <a:extLst>
              <a:ext uri="{FF2B5EF4-FFF2-40B4-BE49-F238E27FC236}">
                <a16:creationId xmlns:a16="http://schemas.microsoft.com/office/drawing/2014/main" id="{9F8F6983-7577-45E0-80D1-DAA86574AAF3}"/>
              </a:ext>
            </a:extLst>
          </p:cNvPr>
          <p:cNvSpPr/>
          <p:nvPr/>
        </p:nvSpPr>
        <p:spPr>
          <a:xfrm rot="12236154">
            <a:off x="1136457" y="3124906"/>
            <a:ext cx="120664" cy="8811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矢印: 右 69">
            <a:extLst>
              <a:ext uri="{FF2B5EF4-FFF2-40B4-BE49-F238E27FC236}">
                <a16:creationId xmlns:a16="http://schemas.microsoft.com/office/drawing/2014/main" id="{C6007C00-5AB8-41C9-99C0-47787F317490}"/>
              </a:ext>
            </a:extLst>
          </p:cNvPr>
          <p:cNvSpPr/>
          <p:nvPr/>
        </p:nvSpPr>
        <p:spPr>
          <a:xfrm rot="19430221">
            <a:off x="1611857" y="3248465"/>
            <a:ext cx="120664" cy="8811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矢印: 右 70">
            <a:extLst>
              <a:ext uri="{FF2B5EF4-FFF2-40B4-BE49-F238E27FC236}">
                <a16:creationId xmlns:a16="http://schemas.microsoft.com/office/drawing/2014/main" id="{CBD21843-BDA6-4677-A1C3-A035E6A049C6}"/>
              </a:ext>
            </a:extLst>
          </p:cNvPr>
          <p:cNvSpPr/>
          <p:nvPr/>
        </p:nvSpPr>
        <p:spPr>
          <a:xfrm rot="19332534">
            <a:off x="3249330" y="1489215"/>
            <a:ext cx="134290" cy="9592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矢印: 右 73">
            <a:extLst>
              <a:ext uri="{FF2B5EF4-FFF2-40B4-BE49-F238E27FC236}">
                <a16:creationId xmlns:a16="http://schemas.microsoft.com/office/drawing/2014/main" id="{970E95B1-F718-44DD-B45B-56132DB0A4D4}"/>
              </a:ext>
            </a:extLst>
          </p:cNvPr>
          <p:cNvSpPr/>
          <p:nvPr/>
        </p:nvSpPr>
        <p:spPr>
          <a:xfrm rot="16200000">
            <a:off x="3757866" y="1728241"/>
            <a:ext cx="134290" cy="9592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8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>
            <a:extLst>
              <a:ext uri="{FF2B5EF4-FFF2-40B4-BE49-F238E27FC236}">
                <a16:creationId xmlns:a16="http://schemas.microsoft.com/office/drawing/2014/main" id="{00000000-0008-0000-0400-000006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1" y="632677"/>
            <a:ext cx="3232895" cy="2208662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7339115-3760-2A4B-8BD9-C90B44781D08}"/>
              </a:ext>
            </a:extLst>
          </p:cNvPr>
          <p:cNvSpPr txBox="1"/>
          <p:nvPr/>
        </p:nvSpPr>
        <p:spPr>
          <a:xfrm>
            <a:off x="333216" y="2639727"/>
            <a:ext cx="559769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CBM</a:t>
            </a:r>
            <a:r>
              <a:rPr kumimoji="1" lang="ja-JP" altLang="en-US" sz="800" dirty="0"/>
              <a:t> </a:t>
            </a:r>
            <a:r>
              <a:rPr kumimoji="1" lang="en-US" altLang="ja-JP" sz="800" dirty="0"/>
              <a:t>588</a:t>
            </a:r>
            <a:endParaRPr kumimoji="1" lang="ja-JP" altLang="en-US" sz="8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B092D75-B099-584E-B103-95B60E4E5520}"/>
              </a:ext>
            </a:extLst>
          </p:cNvPr>
          <p:cNvSpPr txBox="1"/>
          <p:nvPr/>
        </p:nvSpPr>
        <p:spPr>
          <a:xfrm>
            <a:off x="905041" y="2639727"/>
            <a:ext cx="72487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Combination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4DEE54D-EB45-A44F-994C-0D55E4155A4D}"/>
              </a:ext>
            </a:extLst>
          </p:cNvPr>
          <p:cNvSpPr txBox="1"/>
          <p:nvPr/>
        </p:nvSpPr>
        <p:spPr>
          <a:xfrm>
            <a:off x="1710701" y="2639727"/>
            <a:ext cx="495649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Control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680377D-993C-C943-AA53-9948D7DA2A5A}"/>
              </a:ext>
            </a:extLst>
          </p:cNvPr>
          <p:cNvSpPr txBox="1"/>
          <p:nvPr/>
        </p:nvSpPr>
        <p:spPr>
          <a:xfrm>
            <a:off x="2414192" y="2639727"/>
            <a:ext cx="458780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800" dirty="0" err="1"/>
              <a:t>Fidaxo</a:t>
            </a:r>
            <a:endParaRPr kumimoji="1" lang="en-US" altLang="ja-JP" sz="8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B60107E-8426-064D-87AC-B483E50FFE4A}"/>
              </a:ext>
            </a:extLst>
          </p:cNvPr>
          <p:cNvSpPr txBox="1"/>
          <p:nvPr/>
        </p:nvSpPr>
        <p:spPr>
          <a:xfrm>
            <a:off x="80362" y="44622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132F6C-8455-4C70-AE46-514195EEF076}"/>
              </a:ext>
            </a:extLst>
          </p:cNvPr>
          <p:cNvSpPr txBox="1"/>
          <p:nvPr/>
        </p:nvSpPr>
        <p:spPr>
          <a:xfrm>
            <a:off x="125128" y="46760"/>
            <a:ext cx="111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Figure S-2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E181C9-878A-4F2A-8C91-52DAE99A6DA3}"/>
              </a:ext>
            </a:extLst>
          </p:cNvPr>
          <p:cNvSpPr txBox="1"/>
          <p:nvPr/>
        </p:nvSpPr>
        <p:spPr>
          <a:xfrm>
            <a:off x="613100" y="6460670"/>
            <a:ext cx="63995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Supporting Information 2. 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Bacterial compositions in different experimental groups at the species level. </a:t>
            </a:r>
            <a:endParaRPr lang="ja-JP" altLang="ja-JP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D5ECEC3-950E-467F-87F1-46EFF62EE7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03" y="2836908"/>
            <a:ext cx="3158918" cy="362819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B02D35C-E5EE-4D9A-9C93-71964BF87F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6111" y="2832477"/>
            <a:ext cx="3175716" cy="362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104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グラフ 12">
            <a:extLst>
              <a:ext uri="{FF2B5EF4-FFF2-40B4-BE49-F238E27FC236}">
                <a16:creationId xmlns:a16="http://schemas.microsoft.com/office/drawing/2014/main" id="{4AF8AC2B-3F79-4750-AED5-47158B19DB45}"/>
              </a:ext>
            </a:extLst>
          </p:cNvPr>
          <p:cNvGraphicFramePr>
            <a:graphicFrameLocks/>
          </p:cNvGraphicFramePr>
          <p:nvPr/>
        </p:nvGraphicFramePr>
        <p:xfrm>
          <a:off x="448650" y="402107"/>
          <a:ext cx="1794036" cy="2113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BFFE972-10A8-4AA1-88AE-C8A0CA15AC43}"/>
              </a:ext>
            </a:extLst>
          </p:cNvPr>
          <p:cNvSpPr txBox="1"/>
          <p:nvPr/>
        </p:nvSpPr>
        <p:spPr>
          <a:xfrm>
            <a:off x="282648" y="33234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EDF4157-FACD-48FB-A353-9DB8BA71887D}"/>
              </a:ext>
            </a:extLst>
          </p:cNvPr>
          <p:cNvSpPr txBox="1"/>
          <p:nvPr/>
        </p:nvSpPr>
        <p:spPr>
          <a:xfrm>
            <a:off x="125128" y="46760"/>
            <a:ext cx="111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Figure S-3</a:t>
            </a:r>
            <a:endParaRPr kumimoji="1" lang="ja-JP" altLang="en-US" dirty="0"/>
          </a:p>
        </p:txBody>
      </p:sp>
      <p:graphicFrame>
        <p:nvGraphicFramePr>
          <p:cNvPr id="14" name="グラフ 13">
            <a:extLst>
              <a:ext uri="{FF2B5EF4-FFF2-40B4-BE49-F238E27FC236}">
                <a16:creationId xmlns:a16="http://schemas.microsoft.com/office/drawing/2014/main" id="{AE9F74FC-848B-4FD4-B802-E05B19582C6B}"/>
              </a:ext>
            </a:extLst>
          </p:cNvPr>
          <p:cNvGraphicFramePr>
            <a:graphicFrameLocks/>
          </p:cNvGraphicFramePr>
          <p:nvPr/>
        </p:nvGraphicFramePr>
        <p:xfrm>
          <a:off x="3969862" y="343713"/>
          <a:ext cx="1452992" cy="2005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グラフ 14">
            <a:extLst>
              <a:ext uri="{FF2B5EF4-FFF2-40B4-BE49-F238E27FC236}">
                <a16:creationId xmlns:a16="http://schemas.microsoft.com/office/drawing/2014/main" id="{C53776D0-F48E-4C60-A95C-145619035850}"/>
              </a:ext>
            </a:extLst>
          </p:cNvPr>
          <p:cNvGraphicFramePr>
            <a:graphicFrameLocks/>
          </p:cNvGraphicFramePr>
          <p:nvPr/>
        </p:nvGraphicFramePr>
        <p:xfrm>
          <a:off x="5307588" y="332348"/>
          <a:ext cx="1383563" cy="2005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AF56991D-69CE-4010-8C76-665BDC5E4D69}"/>
              </a:ext>
            </a:extLst>
          </p:cNvPr>
          <p:cNvGraphicFramePr>
            <a:graphicFrameLocks/>
          </p:cNvGraphicFramePr>
          <p:nvPr/>
        </p:nvGraphicFramePr>
        <p:xfrm>
          <a:off x="2763988" y="332348"/>
          <a:ext cx="1391242" cy="203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F526B051-3C36-4FF6-8DAE-24EBC53DCC12}"/>
              </a:ext>
            </a:extLst>
          </p:cNvPr>
          <p:cNvGraphicFramePr>
            <a:graphicFrameLocks/>
          </p:cNvGraphicFramePr>
          <p:nvPr/>
        </p:nvGraphicFramePr>
        <p:xfrm>
          <a:off x="6487995" y="332348"/>
          <a:ext cx="1371081" cy="2002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A9DF798E-8585-477B-A39A-F01DC9175015}"/>
              </a:ext>
            </a:extLst>
          </p:cNvPr>
          <p:cNvCxnSpPr/>
          <p:nvPr/>
        </p:nvCxnSpPr>
        <p:spPr>
          <a:xfrm>
            <a:off x="3337674" y="819450"/>
            <a:ext cx="4600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6A1894-6BF9-4912-95E2-843BFF8B028A}"/>
              </a:ext>
            </a:extLst>
          </p:cNvPr>
          <p:cNvSpPr txBox="1"/>
          <p:nvPr/>
        </p:nvSpPr>
        <p:spPr>
          <a:xfrm>
            <a:off x="3443531" y="682406"/>
            <a:ext cx="1847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296E1B9-A374-4A4A-8F9A-256A2B2ADB03}"/>
              </a:ext>
            </a:extLst>
          </p:cNvPr>
          <p:cNvCxnSpPr/>
          <p:nvPr/>
        </p:nvCxnSpPr>
        <p:spPr>
          <a:xfrm>
            <a:off x="4613484" y="762842"/>
            <a:ext cx="4600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7A3A2E8-37E8-42D0-A6B3-8DD790980FF3}"/>
              </a:ext>
            </a:extLst>
          </p:cNvPr>
          <p:cNvSpPr txBox="1"/>
          <p:nvPr/>
        </p:nvSpPr>
        <p:spPr>
          <a:xfrm>
            <a:off x="4719341" y="625798"/>
            <a:ext cx="1847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F38756A-93FC-4656-8899-04EFB16934F7}"/>
              </a:ext>
            </a:extLst>
          </p:cNvPr>
          <p:cNvCxnSpPr/>
          <p:nvPr/>
        </p:nvCxnSpPr>
        <p:spPr>
          <a:xfrm>
            <a:off x="5880586" y="749777"/>
            <a:ext cx="4600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F7A1E2B-2E4B-4A66-882B-DC3D28F76A7E}"/>
              </a:ext>
            </a:extLst>
          </p:cNvPr>
          <p:cNvSpPr txBox="1"/>
          <p:nvPr/>
        </p:nvSpPr>
        <p:spPr>
          <a:xfrm>
            <a:off x="5986443" y="612733"/>
            <a:ext cx="1847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95BFD78-8BB5-48EF-9CB6-037EB48B2245}"/>
              </a:ext>
            </a:extLst>
          </p:cNvPr>
          <p:cNvCxnSpPr/>
          <p:nvPr/>
        </p:nvCxnSpPr>
        <p:spPr>
          <a:xfrm>
            <a:off x="7078020" y="762838"/>
            <a:ext cx="4600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9101097-FAF4-45BD-BBF4-CB62D6F77943}"/>
              </a:ext>
            </a:extLst>
          </p:cNvPr>
          <p:cNvSpPr txBox="1"/>
          <p:nvPr/>
        </p:nvSpPr>
        <p:spPr>
          <a:xfrm>
            <a:off x="7183877" y="625794"/>
            <a:ext cx="1847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197997B-FFCB-4108-84E9-CA31C8E73AFB}"/>
              </a:ext>
            </a:extLst>
          </p:cNvPr>
          <p:cNvSpPr txBox="1"/>
          <p:nvPr/>
        </p:nvSpPr>
        <p:spPr>
          <a:xfrm>
            <a:off x="2455288" y="34371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2E1A2A-D5B5-47EF-9AEC-611AA32C48BA}"/>
              </a:ext>
            </a:extLst>
          </p:cNvPr>
          <p:cNvSpPr txBox="1"/>
          <p:nvPr/>
        </p:nvSpPr>
        <p:spPr>
          <a:xfrm>
            <a:off x="282648" y="2455675"/>
            <a:ext cx="80912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Supporting Information 3.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Weight changes of control (</a:t>
            </a:r>
            <a:r>
              <a:rPr lang="ja-JP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) and succinate administration (</a:t>
            </a:r>
            <a:r>
              <a:rPr lang="ja-JP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) groups for mice over the duration of the study (5 days), data shown as mean (n = 5 per group).</a:t>
            </a:r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 (B)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IL-6, IL-10, IL-4, and TGF-β</a:t>
            </a:r>
            <a:r>
              <a:rPr lang="en-US" altLang="ja-JP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protein concentration in mice colon tissue detected at day 5. All values are mean ± SD (n = 5 - 10). *</a:t>
            </a:r>
            <a:r>
              <a:rPr lang="en-US" altLang="ja-JP" sz="105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&lt; 0.05. </a:t>
            </a:r>
            <a:endParaRPr lang="ja-JP" altLang="ja-JP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1" name="グラフ 50">
            <a:extLst>
              <a:ext uri="{FF2B5EF4-FFF2-40B4-BE49-F238E27FC236}">
                <a16:creationId xmlns:a16="http://schemas.microsoft.com/office/drawing/2014/main" id="{E641A763-77AC-4E1C-B874-A8C7F1A909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38268"/>
              </p:ext>
            </p:extLst>
          </p:nvPr>
        </p:nvGraphicFramePr>
        <p:xfrm>
          <a:off x="282648" y="4077020"/>
          <a:ext cx="1803481" cy="1742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2" name="グラフ 51">
            <a:extLst>
              <a:ext uri="{FF2B5EF4-FFF2-40B4-BE49-F238E27FC236}">
                <a16:creationId xmlns:a16="http://schemas.microsoft.com/office/drawing/2014/main" id="{E3EB776D-F6AA-4010-AFE9-18B249FA05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516595"/>
              </p:ext>
            </p:extLst>
          </p:nvPr>
        </p:nvGraphicFramePr>
        <p:xfrm>
          <a:off x="2047474" y="4097902"/>
          <a:ext cx="1724132" cy="1703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9B624C7-A10C-48E0-9425-6D6677F645B2}"/>
              </a:ext>
            </a:extLst>
          </p:cNvPr>
          <p:cNvSpPr txBox="1"/>
          <p:nvPr/>
        </p:nvSpPr>
        <p:spPr>
          <a:xfrm rot="16200000">
            <a:off x="17953" y="4628971"/>
            <a:ext cx="4331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err="1"/>
              <a:t>pg</a:t>
            </a:r>
            <a:r>
              <a:rPr kumimoji="1" lang="en-US" altLang="ja-JP" sz="800" dirty="0"/>
              <a:t>/ml</a:t>
            </a:r>
            <a:endParaRPr kumimoji="1" lang="ja-JP" altLang="en-US" sz="800" dirty="0"/>
          </a:p>
        </p:txBody>
      </p: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0018D6C8-D487-4E7F-A12B-158B1E9294AA}"/>
              </a:ext>
            </a:extLst>
          </p:cNvPr>
          <p:cNvCxnSpPr/>
          <p:nvPr/>
        </p:nvCxnSpPr>
        <p:spPr>
          <a:xfrm>
            <a:off x="983002" y="4444227"/>
            <a:ext cx="4598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0EF0E92-9500-4C6A-88DD-F6845BDE86A1}"/>
              </a:ext>
            </a:extLst>
          </p:cNvPr>
          <p:cNvSpPr txBox="1"/>
          <p:nvPr/>
        </p:nvSpPr>
        <p:spPr>
          <a:xfrm>
            <a:off x="1107935" y="4319087"/>
            <a:ext cx="1847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EBA22B34-315D-4F54-8444-5A9BC4A04CF0}"/>
              </a:ext>
            </a:extLst>
          </p:cNvPr>
          <p:cNvCxnSpPr/>
          <p:nvPr/>
        </p:nvCxnSpPr>
        <p:spPr>
          <a:xfrm>
            <a:off x="2786537" y="4482927"/>
            <a:ext cx="4598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34C5A90-43C0-47D9-A8B5-B0027A2A2985}"/>
              </a:ext>
            </a:extLst>
          </p:cNvPr>
          <p:cNvSpPr txBox="1"/>
          <p:nvPr/>
        </p:nvSpPr>
        <p:spPr>
          <a:xfrm>
            <a:off x="2911470" y="4357787"/>
            <a:ext cx="1847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EBB88A38-4F34-4BA6-8E8A-0ABD9860C112}"/>
              </a:ext>
            </a:extLst>
          </p:cNvPr>
          <p:cNvSpPr txBox="1"/>
          <p:nvPr/>
        </p:nvSpPr>
        <p:spPr>
          <a:xfrm>
            <a:off x="168609" y="3691020"/>
            <a:ext cx="1165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Figure S-4 </a:t>
            </a:r>
            <a:endParaRPr kumimoji="1" lang="ja-JP" altLang="en-US" dirty="0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8909E933-1C58-47E8-9EDF-922C4BFB67D7}"/>
              </a:ext>
            </a:extLst>
          </p:cNvPr>
          <p:cNvSpPr txBox="1"/>
          <p:nvPr/>
        </p:nvSpPr>
        <p:spPr>
          <a:xfrm>
            <a:off x="3878665" y="4157973"/>
            <a:ext cx="54547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Supporting Information 4.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IL-4</a:t>
            </a:r>
            <a:r>
              <a:rPr lang="en-US" altLang="ja-JP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and IL-10 protein concentration in mice colon tissue detected at day 8. All values are mean ± SD (n = 5 - 10). *</a:t>
            </a:r>
            <a:r>
              <a:rPr lang="en-US" altLang="ja-JP" sz="105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&lt; 0.05.</a:t>
            </a:r>
            <a:endParaRPr lang="ja-JP" altLang="ja-JP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475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グラフ 35">
            <a:extLst>
              <a:ext uri="{FF2B5EF4-FFF2-40B4-BE49-F238E27FC236}">
                <a16:creationId xmlns:a16="http://schemas.microsoft.com/office/drawing/2014/main" id="{D85DE325-0666-4316-88A4-61C7B976BB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5658619"/>
              </p:ext>
            </p:extLst>
          </p:nvPr>
        </p:nvGraphicFramePr>
        <p:xfrm>
          <a:off x="294171" y="656729"/>
          <a:ext cx="1759669" cy="201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4ADC2EF-A830-464E-938A-27C04ADDCF65}"/>
              </a:ext>
            </a:extLst>
          </p:cNvPr>
          <p:cNvSpPr txBox="1"/>
          <p:nvPr/>
        </p:nvSpPr>
        <p:spPr>
          <a:xfrm>
            <a:off x="194895" y="67825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3BEBD49-979D-48DA-9E8D-E683317DF0B3}"/>
              </a:ext>
            </a:extLst>
          </p:cNvPr>
          <p:cNvSpPr txBox="1"/>
          <p:nvPr/>
        </p:nvSpPr>
        <p:spPr>
          <a:xfrm>
            <a:off x="112562" y="300957"/>
            <a:ext cx="1165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Figure S-5 </a:t>
            </a:r>
            <a:endParaRPr kumimoji="1" lang="ja-JP" altLang="en-US" dirty="0"/>
          </a:p>
        </p:txBody>
      </p:sp>
      <p:graphicFrame>
        <p:nvGraphicFramePr>
          <p:cNvPr id="39" name="グラフ 38">
            <a:extLst>
              <a:ext uri="{FF2B5EF4-FFF2-40B4-BE49-F238E27FC236}">
                <a16:creationId xmlns:a16="http://schemas.microsoft.com/office/drawing/2014/main" id="{C16D72BB-DD80-4CE3-A650-E3C1F79E59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416043"/>
              </p:ext>
            </p:extLst>
          </p:nvPr>
        </p:nvGraphicFramePr>
        <p:xfrm>
          <a:off x="6703934" y="678259"/>
          <a:ext cx="1592307" cy="1745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0" name="グラフ 39">
            <a:extLst>
              <a:ext uri="{FF2B5EF4-FFF2-40B4-BE49-F238E27FC236}">
                <a16:creationId xmlns:a16="http://schemas.microsoft.com/office/drawing/2014/main" id="{B97C9015-49B6-433D-9094-50EAE251D5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458182"/>
              </p:ext>
            </p:extLst>
          </p:nvPr>
        </p:nvGraphicFramePr>
        <p:xfrm>
          <a:off x="3970055" y="670289"/>
          <a:ext cx="1494215" cy="1834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1" name="グラフ 40">
            <a:extLst>
              <a:ext uri="{FF2B5EF4-FFF2-40B4-BE49-F238E27FC236}">
                <a16:creationId xmlns:a16="http://schemas.microsoft.com/office/drawing/2014/main" id="{0B6E1D1A-B308-42DC-B44D-C4172ED708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487408"/>
              </p:ext>
            </p:extLst>
          </p:nvPr>
        </p:nvGraphicFramePr>
        <p:xfrm>
          <a:off x="2730391" y="656729"/>
          <a:ext cx="1416443" cy="175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2" name="グラフ 41">
            <a:extLst>
              <a:ext uri="{FF2B5EF4-FFF2-40B4-BE49-F238E27FC236}">
                <a16:creationId xmlns:a16="http://schemas.microsoft.com/office/drawing/2014/main" id="{DB4BCEAB-1DFC-4D62-ABAC-EADE31D86C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1588688"/>
              </p:ext>
            </p:extLst>
          </p:nvPr>
        </p:nvGraphicFramePr>
        <p:xfrm>
          <a:off x="5271651" y="670289"/>
          <a:ext cx="1504025" cy="1834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834DEB45-C4CC-4E8A-9440-E1F75DA49823}"/>
              </a:ext>
            </a:extLst>
          </p:cNvPr>
          <p:cNvCxnSpPr/>
          <p:nvPr/>
        </p:nvCxnSpPr>
        <p:spPr>
          <a:xfrm>
            <a:off x="7381688" y="1016158"/>
            <a:ext cx="4268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13E4915-8994-4FA1-87FE-2F1388387261}"/>
              </a:ext>
            </a:extLst>
          </p:cNvPr>
          <p:cNvSpPr txBox="1"/>
          <p:nvPr/>
        </p:nvSpPr>
        <p:spPr>
          <a:xfrm>
            <a:off x="7493006" y="895404"/>
            <a:ext cx="138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E86BB714-514B-4236-A4F2-2399E7009E0D}"/>
              </a:ext>
            </a:extLst>
          </p:cNvPr>
          <p:cNvCxnSpPr/>
          <p:nvPr/>
        </p:nvCxnSpPr>
        <p:spPr>
          <a:xfrm>
            <a:off x="5886805" y="1092171"/>
            <a:ext cx="4268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1CFFB7D-EBCF-4A13-9094-B86FE0F70E30}"/>
              </a:ext>
            </a:extLst>
          </p:cNvPr>
          <p:cNvSpPr txBox="1"/>
          <p:nvPr/>
        </p:nvSpPr>
        <p:spPr>
          <a:xfrm>
            <a:off x="5998123" y="971417"/>
            <a:ext cx="138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8DB05BF3-EE1E-45CF-A817-E10EBBAA0F22}"/>
              </a:ext>
            </a:extLst>
          </p:cNvPr>
          <p:cNvCxnSpPr/>
          <p:nvPr/>
        </p:nvCxnSpPr>
        <p:spPr>
          <a:xfrm>
            <a:off x="4569071" y="1033641"/>
            <a:ext cx="4268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B4F0584-88A1-4D88-80CD-49DFEC3923D4}"/>
              </a:ext>
            </a:extLst>
          </p:cNvPr>
          <p:cNvSpPr txBox="1"/>
          <p:nvPr/>
        </p:nvSpPr>
        <p:spPr>
          <a:xfrm>
            <a:off x="4680389" y="912887"/>
            <a:ext cx="138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*</a:t>
            </a:r>
            <a:endParaRPr kumimoji="1" lang="ja-JP" altLang="en-US" sz="800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B3F7C8F-FAEE-4976-9729-403080B1D0CD}"/>
              </a:ext>
            </a:extLst>
          </p:cNvPr>
          <p:cNvSpPr txBox="1"/>
          <p:nvPr/>
        </p:nvSpPr>
        <p:spPr>
          <a:xfrm rot="16200000">
            <a:off x="2457106" y="1480042"/>
            <a:ext cx="4331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err="1"/>
              <a:t>pg</a:t>
            </a:r>
            <a:r>
              <a:rPr lang="en-US" altLang="ja-JP" sz="800" dirty="0"/>
              <a:t>/ml</a:t>
            </a:r>
            <a:endParaRPr lang="ja-JP" altLang="en-US" sz="80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16458C6-2091-4698-8BD5-FB028AB460B5}"/>
              </a:ext>
            </a:extLst>
          </p:cNvPr>
          <p:cNvSpPr txBox="1"/>
          <p:nvPr/>
        </p:nvSpPr>
        <p:spPr>
          <a:xfrm>
            <a:off x="2454633" y="6758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28185CD-6C40-414B-B7AC-C0C658F2CA1A}"/>
              </a:ext>
            </a:extLst>
          </p:cNvPr>
          <p:cNvSpPr txBox="1"/>
          <p:nvPr/>
        </p:nvSpPr>
        <p:spPr>
          <a:xfrm>
            <a:off x="479932" y="2674330"/>
            <a:ext cx="817827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Supporting Information 5. (A) 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Weight changes of </a:t>
            </a:r>
            <a:r>
              <a:rPr lang="en-US" altLang="ja-JP" sz="1050" dirty="0" err="1">
                <a:latin typeface="Arial" panose="020B0604020202020204" pitchFamily="34" charset="0"/>
                <a:cs typeface="Arial" panose="020B0604020202020204" pitchFamily="34" charset="0"/>
              </a:rPr>
              <a:t>comobination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ja-JP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US" altLang="ja-JP" sz="1050" dirty="0" err="1">
                <a:latin typeface="Arial" panose="020B0604020202020204" pitchFamily="34" charset="0"/>
                <a:cs typeface="Arial" panose="020B0604020202020204" pitchFamily="34" charset="0"/>
              </a:rPr>
              <a:t>comobination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+ Anti-IL-17A antibody administration (</a:t>
            </a:r>
            <a:r>
              <a:rPr lang="ja-JP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) groups for mice over the duration of the study (10 days), data shown as mean (n = 5 per group).</a:t>
            </a:r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 (B)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IL-6, IL-10, IL-4, and TGF-β</a:t>
            </a:r>
            <a:r>
              <a:rPr lang="en-US" altLang="ja-JP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protein concentration in mice colon tissue detected at day 5. All values are mean ± SD (n = 5 - 10). *</a:t>
            </a:r>
            <a:r>
              <a:rPr lang="en-US" altLang="ja-JP" sz="105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&lt; 0.05. </a:t>
            </a:r>
            <a:endParaRPr lang="ja-JP" altLang="ja-JP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56C5D555-E1D3-4CB3-B83D-C31CFDE761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0231" y="2231932"/>
            <a:ext cx="998319" cy="228859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AD7ED1D1-A3FF-43E0-9AB7-3DCF43584A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360" y="2231932"/>
            <a:ext cx="998319" cy="228859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2B4A4746-E0C5-46A5-A356-F512A2093B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2366" y="2231932"/>
            <a:ext cx="998319" cy="228859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9EDD0914-CC91-431D-AC8C-A6E9447705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1500" y="2231932"/>
            <a:ext cx="998319" cy="22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878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8100</TotalTime>
  <Words>448</Words>
  <Application>Microsoft Office PowerPoint</Application>
  <PresentationFormat>画面に合わせる (4:3)</PresentationFormat>
  <Paragraphs>81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hagihara mao</dc:creator>
  <cp:lastModifiedBy>薬剤部</cp:lastModifiedBy>
  <cp:revision>961</cp:revision>
  <cp:lastPrinted>2020-11-20T08:32:25Z</cp:lastPrinted>
  <dcterms:created xsi:type="dcterms:W3CDTF">2019-06-26T05:26:12Z</dcterms:created>
  <dcterms:modified xsi:type="dcterms:W3CDTF">2021-05-14T01:30:54Z</dcterms:modified>
</cp:coreProperties>
</file>