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10653B-0679-4E7F-8C7C-77D69315A5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ED6DF18-7356-4B04-93EB-AD2710EBC8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3FCDF2F-E595-493D-854B-0D5F136D2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0A8-3280-4193-8B38-A50CCBD49EC9}" type="datetimeFigureOut">
              <a:rPr lang="ko-KR" altLang="en-US" smtClean="0"/>
              <a:t>2021-02-24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EEA7AEC-6AF6-4501-B5E2-72D596C94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44D02A-4993-4121-AB29-2DBBB2312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C99D2-DFB2-4A99-8EB7-0CE5B8C4AE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0715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EE3E62-18BD-4A54-837F-B60E830BB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853282C-8650-47F7-A6B9-EA5EC77A62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B0B22D3-20AB-4802-95F7-0B8EA9533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0A8-3280-4193-8B38-A50CCBD49EC9}" type="datetimeFigureOut">
              <a:rPr lang="ko-KR" altLang="en-US" smtClean="0"/>
              <a:t>2021-02-24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572696-ACC3-4A25-8353-5B9D5DA07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1F93FE6-0DC0-4E35-9C48-1C22FC57A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C99D2-DFB2-4A99-8EB7-0CE5B8C4AE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288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96FF1A0-0B65-426C-A386-860E3D129B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69549E9-8ECE-4B37-8DDA-864625E8B5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BB35F84-D306-4BF1-BD84-FC699CF85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0A8-3280-4193-8B38-A50CCBD49EC9}" type="datetimeFigureOut">
              <a:rPr lang="ko-KR" altLang="en-US" smtClean="0"/>
              <a:t>2021-02-24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A3B9D1-8133-453C-9F02-26980B5A5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81D64DF-45E8-4B22-A013-E60BBCB7C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C99D2-DFB2-4A99-8EB7-0CE5B8C4AE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532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78098F-6DC8-4586-93B5-FB4F971DC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A5D5419-DC2A-4C48-A291-2C9A48A2F5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626B83E-3199-4A35-924D-0EFBA0B10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0A8-3280-4193-8B38-A50CCBD49EC9}" type="datetimeFigureOut">
              <a:rPr lang="ko-KR" altLang="en-US" smtClean="0"/>
              <a:t>2021-02-24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6BB9D2-6DC8-4C4A-8561-8B9800307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B4FA541-1334-4BE5-8F23-4ABEA5A0B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C99D2-DFB2-4A99-8EB7-0CE5B8C4AE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598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0034D7-3DB8-4ED8-A6E2-E2901DDCE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B36405C-7656-4C64-BCEA-2DFE8783D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EBEC39F-FFA5-4049-847D-FD902F2D5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0A8-3280-4193-8B38-A50CCBD49EC9}" type="datetimeFigureOut">
              <a:rPr lang="ko-KR" altLang="en-US" smtClean="0"/>
              <a:t>2021-02-24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4DD41B3-EEC9-4793-BC2F-976FDFC17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CC7650-69A0-485B-BF6A-DF582B424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C99D2-DFB2-4A99-8EB7-0CE5B8C4AE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420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DC4CA7-94DB-4032-9707-E00596480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ADA6B2A-CF01-4308-A988-09F7798DBA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1559DD8-5CA8-4FB9-A5F6-2082BA36AE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640DED0-AD73-40E2-A223-C3AA719F8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0A8-3280-4193-8B38-A50CCBD49EC9}" type="datetimeFigureOut">
              <a:rPr lang="ko-KR" altLang="en-US" smtClean="0"/>
              <a:t>2021-02-24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A8EC355-E209-4DDD-BC08-13F2130C8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8E82A2E-D651-4E83-B1A5-1DD0BE35F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C99D2-DFB2-4A99-8EB7-0CE5B8C4AE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1841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57A267-FC31-4453-9113-9AFB7F191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C7A31A9-51B2-474F-A495-C859F3D2F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FD202EE-AFDB-4587-899F-3B9672AA27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18CA810-6F0C-4F22-8A11-C597DFFA2A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BD8216E9-57AA-4849-970A-4EC21B69A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2B3D04A-AA16-491A-8F0A-2B6EFC46D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0A8-3280-4193-8B38-A50CCBD49EC9}" type="datetimeFigureOut">
              <a:rPr lang="ko-KR" altLang="en-US" smtClean="0"/>
              <a:t>2021-02-24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6E39C56-B456-467D-9C89-34057A9AB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C6F2A63-2C41-4206-BB1E-3FE29B864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C99D2-DFB2-4A99-8EB7-0CE5B8C4AE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097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2EE694-6701-4C34-AB5F-830FF05DB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FABDD63-5773-45D9-A4C6-00B3A352F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0A8-3280-4193-8B38-A50CCBD49EC9}" type="datetimeFigureOut">
              <a:rPr lang="ko-KR" altLang="en-US" smtClean="0"/>
              <a:t>2021-02-24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B7D5AF5-3537-41D6-A0C9-0FBE56FBE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1BEED3C-A5DA-4510-A1C7-999A6A59D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C99D2-DFB2-4A99-8EB7-0CE5B8C4AE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384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9E89D6C-8614-48B4-89A4-03314E15D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0A8-3280-4193-8B38-A50CCBD49EC9}" type="datetimeFigureOut">
              <a:rPr lang="ko-KR" altLang="en-US" smtClean="0"/>
              <a:t>2021-02-24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2B5E554-9C09-4608-81CB-A5E847E45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197E223-3ECB-4374-9B9B-DC50DB438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C99D2-DFB2-4A99-8EB7-0CE5B8C4AE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1708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3AF59B-D993-4E2B-81AA-D29C44F24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0647A1A-D5D2-4AB1-BE25-C1EBC1933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4421794-0769-46C8-872D-CCEDD5B766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C993875-5291-44BB-BE88-0BDDA2AD1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0A8-3280-4193-8B38-A50CCBD49EC9}" type="datetimeFigureOut">
              <a:rPr lang="ko-KR" altLang="en-US" smtClean="0"/>
              <a:t>2021-02-24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4D3C23E-4ABA-42E8-B6CE-7505B6F74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136B609-C1BC-4EE7-BEB2-89AF2B05F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C99D2-DFB2-4A99-8EB7-0CE5B8C4AE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8549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1AFBC4-2EB8-4857-85F3-EC9768D0F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49E7C19-B916-4FD2-81A0-26110CE4DA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85A60BB-A32D-43AF-8061-90E09B84BB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25CBC02-550E-460C-A6CD-932F0287B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0A8-3280-4193-8B38-A50CCBD49EC9}" type="datetimeFigureOut">
              <a:rPr lang="ko-KR" altLang="en-US" smtClean="0"/>
              <a:t>2021-02-24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33BC823-AA51-4101-9348-E20BDEB8F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3DC0DEF-B64C-4DBF-9BBF-355A77525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C99D2-DFB2-4A99-8EB7-0CE5B8C4AE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6286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A8A039D-1AE5-403A-B93A-82D7F9387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30E4E8D-49AE-4212-A417-B0352B3D8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8A48E5-18AB-4191-8BD8-3065260C04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900A8-3280-4193-8B38-A50CCBD49EC9}" type="datetimeFigureOut">
              <a:rPr lang="ko-KR" altLang="en-US" smtClean="0"/>
              <a:t>2021-02-24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4DEE238-177C-4B80-AEDF-2DE5B76A9B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AD90F6-2811-4751-9FE1-35AE21434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C99D2-DFB2-4A99-8EB7-0CE5B8C4AE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3160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873B74C-2A4E-40F4-8FF4-E34E9622D1D9}"/>
              </a:ext>
            </a:extLst>
          </p:cNvPr>
          <p:cNvSpPr txBox="1"/>
          <p:nvPr/>
        </p:nvSpPr>
        <p:spPr>
          <a:xfrm>
            <a:off x="1282390" y="4670314"/>
            <a:ext cx="934965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</a:t>
            </a:r>
            <a:r>
              <a:rPr lang="en-US" altLang="ko-KR" sz="1100" b="1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bvPLA2 did not mediates Treg. </a:t>
            </a:r>
            <a:r>
              <a:rPr lang="en-US" altLang="ko-KR" sz="11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(A) Flow cytometry analysis of CD4</a:t>
            </a:r>
            <a:r>
              <a:rPr lang="en-US" altLang="ko-KR" sz="1100" kern="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+</a:t>
            </a:r>
            <a:r>
              <a:rPr lang="en-US" altLang="ko-KR" sz="11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CD25</a:t>
            </a:r>
            <a:r>
              <a:rPr lang="en-US" altLang="ko-KR" sz="1100" kern="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+</a:t>
            </a:r>
            <a:r>
              <a:rPr lang="en-US" altLang="ko-KR" sz="11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Treg cells with PC61 treatment. Mice were injected with PC61 and the Treg populations were determined in the spleen. Five-week-old mice were divided into four groups: IgG, IgG+PLA2, PC61, and PC61+PLA2 groups. The IgG and PC61 groups were treated with PBS vehicle only. IgG+PLA2 and PC61+PLA2 groups were treated with bvPLA2 0.5 mg/kg injection, every 3 days injection. (B) </a:t>
            </a:r>
            <a:r>
              <a:rPr lang="en-US" altLang="ko-KR" sz="1100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Comparisons of body </a:t>
            </a:r>
            <a:r>
              <a:rPr lang="en-US" altLang="ko-KR" sz="11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among the IgG, IgG+PLA2, PC61, and PC61+PLA2 groups. </a:t>
            </a:r>
            <a:r>
              <a:rPr lang="en-US" altLang="ko-KR" sz="1100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All data represented as the means ± SEMs; *</a:t>
            </a:r>
            <a:r>
              <a:rPr lang="en-US" altLang="ko-KR" sz="1100" i="1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P</a:t>
            </a:r>
            <a:r>
              <a:rPr lang="en-US" altLang="ko-KR" sz="1100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&lt; 0.05, *</a:t>
            </a:r>
            <a:r>
              <a:rPr lang="en-US" altLang="ko-KR" sz="1100" i="1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P</a:t>
            </a:r>
            <a:r>
              <a:rPr lang="en-US" altLang="ko-KR" sz="1100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&lt; 0.001, ***</a:t>
            </a:r>
            <a:r>
              <a:rPr lang="en-US" altLang="ko-KR" sz="1100" i="1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P</a:t>
            </a:r>
            <a:r>
              <a:rPr lang="en-US" altLang="ko-KR" sz="1100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&lt; 0.0001 versus the IgG group; #</a:t>
            </a:r>
            <a:r>
              <a:rPr lang="en-US" altLang="ko-KR" sz="1100" i="1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P</a:t>
            </a:r>
            <a:r>
              <a:rPr lang="en-US" altLang="ko-KR" sz="1100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&lt; 0.05, ##</a:t>
            </a:r>
            <a:r>
              <a:rPr lang="en-US" altLang="ko-KR" sz="1100" i="1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P</a:t>
            </a:r>
            <a:r>
              <a:rPr lang="en-US" altLang="ko-KR" sz="1100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&lt; 0.01, ###</a:t>
            </a:r>
            <a:r>
              <a:rPr lang="en-US" altLang="ko-KR" sz="1100" i="1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P</a:t>
            </a:r>
            <a:r>
              <a:rPr lang="en-US" altLang="ko-KR" sz="1100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&lt; 0.0001 versus the IgG+PLA2 group; $</a:t>
            </a:r>
            <a:r>
              <a:rPr lang="en-US" altLang="ko-KR" sz="1100" i="1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P </a:t>
            </a:r>
            <a:r>
              <a:rPr lang="en-US" altLang="ko-KR" sz="1100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&lt; 0.05, $$$</a:t>
            </a:r>
            <a:r>
              <a:rPr lang="en-US" altLang="ko-KR" sz="1100" i="1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P</a:t>
            </a:r>
            <a:r>
              <a:rPr lang="en-US" altLang="ko-KR" sz="1100" kern="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&lt; 0.0001 versus the PC61 group.; n = 4.</a:t>
            </a:r>
            <a:endParaRPr lang="ko-KR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개체 3">
            <a:extLst>
              <a:ext uri="{FF2B5EF4-FFF2-40B4-BE49-F238E27FC236}">
                <a16:creationId xmlns:a16="http://schemas.microsoft.com/office/drawing/2014/main" id="{5368B8EF-8735-44AB-B6CB-E83D775A0B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6255785"/>
              </p:ext>
            </p:extLst>
          </p:nvPr>
        </p:nvGraphicFramePr>
        <p:xfrm>
          <a:off x="7243535" y="1274902"/>
          <a:ext cx="3203169" cy="2987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4140000" imgH="4212000" progId="Prism5.Document">
                  <p:embed/>
                </p:oleObj>
              </mc:Choice>
              <mc:Fallback>
                <p:oleObj name="Prism Project" r:id="rId2" imgW="4140000" imgH="4212000" progId="Prism5.Document">
                  <p:embed/>
                  <p:pic>
                    <p:nvPicPr>
                      <p:cNvPr id="6" name="개체 5">
                        <a:extLst>
                          <a:ext uri="{FF2B5EF4-FFF2-40B4-BE49-F238E27FC236}">
                            <a16:creationId xmlns:a16="http://schemas.microsoft.com/office/drawing/2014/main" id="{7644EAC7-16D0-466F-9FA0-6947EA9F2A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243535" y="1274902"/>
                        <a:ext cx="3203169" cy="29871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D44C3D4-0D27-44F6-9E13-4223C3CE3AD1}"/>
              </a:ext>
            </a:extLst>
          </p:cNvPr>
          <p:cNvSpPr txBox="1"/>
          <p:nvPr/>
        </p:nvSpPr>
        <p:spPr>
          <a:xfrm>
            <a:off x="1481429" y="1329010"/>
            <a:ext cx="504659" cy="3436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44498-3BBC-44FD-8335-5CDC4309BE58}"/>
              </a:ext>
            </a:extLst>
          </p:cNvPr>
          <p:cNvSpPr txBox="1"/>
          <p:nvPr/>
        </p:nvSpPr>
        <p:spPr>
          <a:xfrm>
            <a:off x="6927184" y="1329010"/>
            <a:ext cx="433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E2F4E5FB-1D31-40CF-984C-8F01CFB2DB08}"/>
              </a:ext>
            </a:extLst>
          </p:cNvPr>
          <p:cNvGrpSpPr/>
          <p:nvPr/>
        </p:nvGrpSpPr>
        <p:grpSpPr>
          <a:xfrm>
            <a:off x="1612960" y="1786784"/>
            <a:ext cx="4806959" cy="2373984"/>
            <a:chOff x="1931751" y="1990582"/>
            <a:chExt cx="4806959" cy="2373984"/>
          </a:xfrm>
        </p:grpSpPr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B2500119-9D68-407B-B268-3E2D20A1D70B}"/>
                </a:ext>
              </a:extLst>
            </p:cNvPr>
            <p:cNvGrpSpPr/>
            <p:nvPr/>
          </p:nvGrpSpPr>
          <p:grpSpPr>
            <a:xfrm>
              <a:off x="1931751" y="2104093"/>
              <a:ext cx="4806959" cy="2260473"/>
              <a:chOff x="1338680" y="1775712"/>
              <a:chExt cx="3148352" cy="2987149"/>
            </a:xfrm>
          </p:grpSpPr>
          <p:sp>
            <p:nvSpPr>
              <p:cNvPr id="11" name="직사각형 10">
                <a:extLst>
                  <a:ext uri="{FF2B5EF4-FFF2-40B4-BE49-F238E27FC236}">
                    <a16:creationId xmlns:a16="http://schemas.microsoft.com/office/drawing/2014/main" id="{651E8867-7376-4837-8579-43E993066385}"/>
                  </a:ext>
                </a:extLst>
              </p:cNvPr>
              <p:cNvSpPr/>
              <p:nvPr/>
            </p:nvSpPr>
            <p:spPr>
              <a:xfrm>
                <a:off x="1642942" y="2628718"/>
                <a:ext cx="132371" cy="1609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7E34D983-1E93-4C2E-9F31-E7DB9504DFD9}"/>
                  </a:ext>
                </a:extLst>
              </p:cNvPr>
              <p:cNvSpPr/>
              <p:nvPr/>
            </p:nvSpPr>
            <p:spPr>
              <a:xfrm>
                <a:off x="3196610" y="2594382"/>
                <a:ext cx="120185" cy="1445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" name="그룹 12">
                <a:extLst>
                  <a:ext uri="{FF2B5EF4-FFF2-40B4-BE49-F238E27FC236}">
                    <a16:creationId xmlns:a16="http://schemas.microsoft.com/office/drawing/2014/main" id="{A9FAFE72-2156-47F4-8C45-22E5CB09F09C}"/>
                  </a:ext>
                </a:extLst>
              </p:cNvPr>
              <p:cNvGrpSpPr/>
              <p:nvPr/>
            </p:nvGrpSpPr>
            <p:grpSpPr>
              <a:xfrm>
                <a:off x="1338680" y="1775712"/>
                <a:ext cx="3148352" cy="2987149"/>
                <a:chOff x="879799" y="3465113"/>
                <a:chExt cx="8573160" cy="2014462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2D9E6B2F-3536-438D-BF8F-872C468BF056}"/>
                    </a:ext>
                  </a:extLst>
                </p:cNvPr>
                <p:cNvSpPr txBox="1"/>
                <p:nvPr/>
              </p:nvSpPr>
              <p:spPr>
                <a:xfrm rot="16200000">
                  <a:off x="763741" y="4259612"/>
                  <a:ext cx="447559" cy="215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CD25</a:t>
                  </a:r>
                  <a:endParaRPr lang="ko-KR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7" name="직선 화살표 연결선 16">
                  <a:extLst>
                    <a:ext uri="{FF2B5EF4-FFF2-40B4-BE49-F238E27FC236}">
                      <a16:creationId xmlns:a16="http://schemas.microsoft.com/office/drawing/2014/main" id="{F0C890A3-631D-40F2-8CAE-91ABDF021D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84195" y="5242220"/>
                  <a:ext cx="7968764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9CD5DC0-8F1A-4D55-8CE1-AE013D167BB7}"/>
                    </a:ext>
                  </a:extLst>
                </p:cNvPr>
                <p:cNvSpPr txBox="1"/>
                <p:nvPr/>
              </p:nvSpPr>
              <p:spPr>
                <a:xfrm>
                  <a:off x="5405361" y="5264131"/>
                  <a:ext cx="389851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CD4</a:t>
                  </a:r>
                  <a:endParaRPr lang="ko-KR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9" name="직선 화살표 연결선 18">
                  <a:extLst>
                    <a:ext uri="{FF2B5EF4-FFF2-40B4-BE49-F238E27FC236}">
                      <a16:creationId xmlns:a16="http://schemas.microsoft.com/office/drawing/2014/main" id="{60B3380D-7703-4664-85B5-A792715BDF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94041" y="3465113"/>
                  <a:ext cx="0" cy="1778869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직사각형 13">
                <a:extLst>
                  <a:ext uri="{FF2B5EF4-FFF2-40B4-BE49-F238E27FC236}">
                    <a16:creationId xmlns:a16="http://schemas.microsoft.com/office/drawing/2014/main" id="{CAD5FC23-88F7-462C-AADE-0C2A76CC9076}"/>
                  </a:ext>
                </a:extLst>
              </p:cNvPr>
              <p:cNvSpPr/>
              <p:nvPr/>
            </p:nvSpPr>
            <p:spPr>
              <a:xfrm>
                <a:off x="1663743" y="4218980"/>
                <a:ext cx="116920" cy="1425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B0CA2FF3-5C71-4E5B-B8A0-A83E51B966F3}"/>
                  </a:ext>
                </a:extLst>
              </p:cNvPr>
              <p:cNvSpPr/>
              <p:nvPr/>
            </p:nvSpPr>
            <p:spPr>
              <a:xfrm>
                <a:off x="3196610" y="4208016"/>
                <a:ext cx="136179" cy="1743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D54CD26B-123F-47C3-9E9D-6D7061CACE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559" b="5507"/>
            <a:stretch/>
          </p:blipFill>
          <p:spPr>
            <a:xfrm>
              <a:off x="2396304" y="1990582"/>
              <a:ext cx="1928485" cy="1996110"/>
            </a:xfrm>
            <a:prstGeom prst="rect">
              <a:avLst/>
            </a:prstGeom>
          </p:spPr>
        </p:pic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75A358F6-067D-4496-9CAE-FCC0FFE70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335" b="5507"/>
            <a:stretch/>
          </p:blipFill>
          <p:spPr>
            <a:xfrm>
              <a:off x="4486662" y="1990582"/>
              <a:ext cx="1933257" cy="1996110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25FF819-D578-4EEE-BA99-F0DD19EBD6CB}"/>
              </a:ext>
            </a:extLst>
          </p:cNvPr>
          <p:cNvSpPr txBox="1"/>
          <p:nvPr/>
        </p:nvSpPr>
        <p:spPr>
          <a:xfrm>
            <a:off x="2752370" y="1598700"/>
            <a:ext cx="10953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Untreated</a:t>
            </a:r>
            <a:endParaRPr lang="ko-KR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979B69-E25E-4267-ADF6-0BA9D5879D4D}"/>
              </a:ext>
            </a:extLst>
          </p:cNvPr>
          <p:cNvSpPr txBox="1"/>
          <p:nvPr/>
        </p:nvSpPr>
        <p:spPr>
          <a:xfrm>
            <a:off x="5022846" y="1598700"/>
            <a:ext cx="10953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PC61</a:t>
            </a:r>
            <a:endParaRPr lang="ko-KR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953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198</Words>
  <Application>Microsoft Office PowerPoint</Application>
  <PresentationFormat>와이드스크린</PresentationFormat>
  <Paragraphs>7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Times New Roman</vt:lpstr>
      <vt:lpstr>Office 테마</vt:lpstr>
      <vt:lpstr>Prism Project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Bae Hyunsu</dc:creator>
  <cp:lastModifiedBy>KHU</cp:lastModifiedBy>
  <cp:revision>5</cp:revision>
  <dcterms:created xsi:type="dcterms:W3CDTF">2020-05-28T08:03:36Z</dcterms:created>
  <dcterms:modified xsi:type="dcterms:W3CDTF">2021-02-24T04:59:44Z</dcterms:modified>
</cp:coreProperties>
</file>