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2" r:id="rId7"/>
    <p:sldId id="276" r:id="rId8"/>
    <p:sldId id="271" r:id="rId9"/>
    <p:sldId id="264" r:id="rId10"/>
    <p:sldId id="274" r:id="rId11"/>
    <p:sldId id="280" r:id="rId12"/>
    <p:sldId id="275" r:id="rId13"/>
    <p:sldId id="277" r:id="rId14"/>
    <p:sldId id="266" r:id="rId15"/>
    <p:sldId id="278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85872" autoAdjust="0"/>
  </p:normalViewPr>
  <p:slideViewPr>
    <p:cSldViewPr snapToGrid="0" showGuides="1">
      <p:cViewPr varScale="1">
        <p:scale>
          <a:sx n="156" d="100"/>
          <a:sy n="156" d="100"/>
        </p:scale>
        <p:origin x="392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09/01/2021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09/01/2021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503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.mp4"/><Relationship Id="rId7" Type="http://schemas.openxmlformats.org/officeDocument/2006/relationships/image" Target="../media/image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10" Type="http://schemas.openxmlformats.org/officeDocument/2006/relationships/image" Target="../media/image10.png"/><Relationship Id="rId4" Type="http://schemas.openxmlformats.org/officeDocument/2006/relationships/video" Target="../media/media2.mp4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822175"/>
            <a:ext cx="6120680" cy="45719"/>
          </a:xfrm>
        </p:spPr>
        <p:txBody>
          <a:bodyPr>
            <a:normAutofit fontScale="90000"/>
          </a:bodyPr>
          <a:lstStyle/>
          <a:p>
            <a:r>
              <a:rPr lang="en-US" b="0" dirty="0"/>
              <a:t>Progressive </a:t>
            </a:r>
            <a:r>
              <a:rPr lang="en-US" b="0" dirty="0" err="1"/>
              <a:t>valvular</a:t>
            </a:r>
            <a:r>
              <a:rPr lang="en-US" b="0" dirty="0"/>
              <a:t> calcifications with critical aortic</a:t>
            </a:r>
            <a:br>
              <a:rPr lang="da-DK" b="0" dirty="0"/>
            </a:br>
            <a:r>
              <a:rPr lang="en-US" b="0" dirty="0"/>
              <a:t>stenosis in a 25 year old woman with end stage</a:t>
            </a:r>
            <a:br>
              <a:rPr lang="da-DK" b="0" dirty="0"/>
            </a:br>
            <a:r>
              <a:rPr lang="en-US" b="0" dirty="0"/>
              <a:t>renal disease on hemodialysis </a:t>
            </a:r>
            <a:r>
              <a:rPr lang="en-US" b="0" i="1" dirty="0"/>
              <a:t>– A case report</a:t>
            </a:r>
            <a:r>
              <a:rPr lang="en-US" b="0" dirty="0"/>
              <a:t>.</a:t>
            </a:r>
            <a:br>
              <a:rPr lang="da-DK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2200" b="0" dirty="0">
                <a:solidFill>
                  <a:srgbClr val="C00000"/>
                </a:solidFill>
              </a:rPr>
            </a:br>
            <a:r>
              <a:rPr lang="da-DK" sz="2200" b="0" dirty="0">
                <a:solidFill>
                  <a:srgbClr val="C00000"/>
                </a:solidFill>
              </a:rPr>
              <a:t>VC in CKD/ESRD – </a:t>
            </a:r>
            <a:r>
              <a:rPr lang="da-DK" sz="2200" b="0" dirty="0" err="1">
                <a:solidFill>
                  <a:srgbClr val="C00000"/>
                </a:solidFill>
              </a:rPr>
              <a:t>etiology</a:t>
            </a:r>
            <a:r>
              <a:rPr lang="da-DK" sz="2200" b="0" dirty="0">
                <a:solidFill>
                  <a:srgbClr val="C00000"/>
                </a:solidFill>
              </a:rPr>
              <a:t> is </a:t>
            </a:r>
            <a:r>
              <a:rPr lang="da-DK" sz="2200" b="0" dirty="0" err="1">
                <a:solidFill>
                  <a:srgbClr val="C00000"/>
                </a:solidFill>
              </a:rPr>
              <a:t>multifactorial</a:t>
            </a:r>
            <a:endParaRPr lang="en-GB" sz="2200" b="0" dirty="0">
              <a:solidFill>
                <a:srgbClr val="C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b="0" u="sng" dirty="0"/>
              <a:t>Low patient adherence to medical treatment and dietary restrictions</a:t>
            </a:r>
            <a:r>
              <a:rPr lang="en-GB" b="0" u="sng" baseline="50000" dirty="0"/>
              <a:t>5</a:t>
            </a:r>
            <a:endParaRPr lang="en-GB" b="0" u="sng" dirty="0"/>
          </a:p>
          <a:p>
            <a:endParaRPr lang="en-GB" b="0" dirty="0"/>
          </a:p>
          <a:p>
            <a:r>
              <a:rPr lang="en-GB" b="0" u="sng" dirty="0"/>
              <a:t>Volume overload and Endothelial dysfunction</a:t>
            </a:r>
          </a:p>
          <a:p>
            <a:pPr marL="342900" indent="-342900">
              <a:buFontTx/>
              <a:buChar char="-"/>
            </a:pPr>
            <a:r>
              <a:rPr lang="en-GB" b="0" dirty="0"/>
              <a:t>Fistula</a:t>
            </a:r>
          </a:p>
          <a:p>
            <a:pPr marL="342900" indent="-342900">
              <a:buFontTx/>
              <a:buChar char="-"/>
            </a:pPr>
            <a:r>
              <a:rPr lang="en-GB" b="0" dirty="0" err="1"/>
              <a:t>Hemodialysis</a:t>
            </a:r>
            <a:endParaRPr lang="en-GB" b="0" dirty="0"/>
          </a:p>
          <a:p>
            <a:pPr marL="457200" lvl="1"/>
            <a:endParaRPr lang="da-DK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2">
                    <a:lumMod val="75000"/>
                  </a:schemeClr>
                </a:solidFill>
              </a:rPr>
              <a:t>In conclusion </a:t>
            </a:r>
            <a:r>
              <a:rPr lang="en-US" b="0" dirty="0"/>
              <a:t>this case illustrates rapid progression of VC resulting in critical AS in a young patient with ESRD on HD and low treatment adherence to medical treatment and dietary restrictions. </a:t>
            </a:r>
            <a:endParaRPr lang="da-DK" b="0" dirty="0"/>
          </a:p>
          <a:p>
            <a:endParaRPr lang="en-GB" dirty="0"/>
          </a:p>
        </p:txBody>
      </p:sp>
      <p:sp>
        <p:nvSpPr>
          <p:cNvPr id="7" name="Tekstfelt 6"/>
          <p:cNvSpPr txBox="1"/>
          <p:nvPr/>
        </p:nvSpPr>
        <p:spPr>
          <a:xfrm>
            <a:off x="4658400" y="1159200"/>
            <a:ext cx="3650400" cy="289440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sz="3200" b="0" dirty="0"/>
              <a:t>Learning Points</a:t>
            </a:r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(EHJ-CR-D-20-00573R1)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5726673" cy="3168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/>
              <a:t>The VC </a:t>
            </a:r>
            <a:r>
              <a:rPr lang="da-DK" b="0" dirty="0" err="1"/>
              <a:t>process</a:t>
            </a:r>
            <a:r>
              <a:rPr lang="da-DK" b="0" dirty="0"/>
              <a:t> is </a:t>
            </a:r>
            <a:r>
              <a:rPr lang="da-DK" b="0" dirty="0" err="1"/>
              <a:t>possibly</a:t>
            </a:r>
            <a:r>
              <a:rPr lang="da-DK" b="0" dirty="0"/>
              <a:t> </a:t>
            </a:r>
            <a:r>
              <a:rPr lang="da-DK" b="0" dirty="0" err="1"/>
              <a:t>accelerated</a:t>
            </a:r>
            <a:r>
              <a:rPr lang="da-DK" b="0" dirty="0"/>
              <a:t> by CKD/ESRD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/>
              <a:t>Bone and mineral </a:t>
            </a:r>
            <a:r>
              <a:rPr lang="da-DK" b="0" dirty="0" err="1"/>
              <a:t>disorder</a:t>
            </a:r>
            <a:r>
              <a:rPr lang="da-DK" b="0" dirty="0"/>
              <a:t> (BMD-CKD) is </a:t>
            </a:r>
            <a:r>
              <a:rPr lang="da-DK" b="0" dirty="0" err="1"/>
              <a:t>associated</a:t>
            </a:r>
            <a:r>
              <a:rPr lang="da-DK" b="0" dirty="0"/>
              <a:t> with VC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/>
              <a:t>Low </a:t>
            </a:r>
            <a:r>
              <a:rPr lang="da-DK" b="0" dirty="0" err="1"/>
              <a:t>adherence</a:t>
            </a:r>
            <a:r>
              <a:rPr lang="da-DK" b="0" dirty="0"/>
              <a:t> to </a:t>
            </a:r>
            <a:r>
              <a:rPr lang="da-DK" b="0" dirty="0" err="1"/>
              <a:t>dietary</a:t>
            </a:r>
            <a:r>
              <a:rPr lang="da-DK" b="0" dirty="0"/>
              <a:t> and fluid </a:t>
            </a:r>
            <a:r>
              <a:rPr lang="da-DK" b="0" dirty="0" err="1"/>
              <a:t>restrictions</a:t>
            </a:r>
            <a:r>
              <a:rPr lang="da-DK" b="0" dirty="0"/>
              <a:t> in ESRD/HD </a:t>
            </a:r>
            <a:r>
              <a:rPr lang="da-DK" b="0" dirty="0" err="1"/>
              <a:t>lead</a:t>
            </a:r>
            <a:r>
              <a:rPr lang="da-DK" b="0" dirty="0"/>
              <a:t> to: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da-DK" b="0" dirty="0" err="1"/>
              <a:t>volume</a:t>
            </a:r>
            <a:r>
              <a:rPr lang="da-DK" b="0" dirty="0"/>
              <a:t> overload and </a:t>
            </a:r>
            <a:r>
              <a:rPr lang="da-DK" b="0" dirty="0" err="1"/>
              <a:t>endothelial</a:t>
            </a:r>
            <a:r>
              <a:rPr lang="da-DK" b="0" dirty="0"/>
              <a:t> </a:t>
            </a:r>
            <a:r>
              <a:rPr lang="da-DK" b="0" dirty="0" err="1"/>
              <a:t>cell</a:t>
            </a:r>
            <a:r>
              <a:rPr lang="da-DK" b="0" dirty="0"/>
              <a:t>  </a:t>
            </a:r>
            <a:r>
              <a:rPr lang="da-DK" b="0" dirty="0" err="1"/>
              <a:t>dysfunction</a:t>
            </a:r>
            <a:endParaRPr lang="da-DK" b="0" dirty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da-DK" b="0" dirty="0" err="1"/>
              <a:t>hyperparathyroidism</a:t>
            </a:r>
            <a:r>
              <a:rPr lang="da-DK" b="0" dirty="0"/>
              <a:t> with </a:t>
            </a:r>
            <a:r>
              <a:rPr lang="da-DK" b="0" dirty="0" err="1"/>
              <a:t>disturbed</a:t>
            </a:r>
            <a:r>
              <a:rPr lang="da-DK" b="0" dirty="0"/>
              <a:t> bone - and mineral </a:t>
            </a:r>
            <a:r>
              <a:rPr lang="da-DK" b="0" dirty="0" err="1"/>
              <a:t>metabolism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2597564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1. </a:t>
            </a:r>
            <a:r>
              <a:rPr lang="en-US" dirty="0" err="1"/>
              <a:t>Urena</a:t>
            </a:r>
            <a:r>
              <a:rPr lang="en-US" dirty="0"/>
              <a:t>-Torres. P.,</a:t>
            </a:r>
            <a:r>
              <a:rPr lang="en-US" dirty="0" err="1"/>
              <a:t>D´Marco</a:t>
            </a:r>
            <a:r>
              <a:rPr lang="en-US" dirty="0"/>
              <a:t>. L, </a:t>
            </a:r>
            <a:r>
              <a:rPr lang="en-US" dirty="0" err="1"/>
              <a:t>Raggi</a:t>
            </a:r>
            <a:r>
              <a:rPr lang="en-US" dirty="0"/>
              <a:t>. P, Garcia-Moll. X, Brandenburg. V, </a:t>
            </a:r>
            <a:r>
              <a:rPr lang="en-US" dirty="0" err="1"/>
              <a:t>Mazzaferro</a:t>
            </a:r>
            <a:r>
              <a:rPr lang="en-US" dirty="0"/>
              <a:t>. S et al., </a:t>
            </a:r>
            <a:r>
              <a:rPr lang="en-US" i="1" dirty="0" err="1"/>
              <a:t>Valvular</a:t>
            </a:r>
            <a:r>
              <a:rPr lang="en-US" i="1" dirty="0"/>
              <a:t> heart disease and calcification in CKD: more common than appreciated. </a:t>
            </a:r>
            <a:r>
              <a:rPr lang="en-US" dirty="0" err="1"/>
              <a:t>Nephrol</a:t>
            </a:r>
            <a:r>
              <a:rPr lang="en-US" dirty="0"/>
              <a:t> Dial Transplant, 2019.</a:t>
            </a:r>
            <a:endParaRPr lang="da-DK" dirty="0"/>
          </a:p>
          <a:p>
            <a:r>
              <a:rPr lang="en-US" dirty="0"/>
              <a:t>2. </a:t>
            </a:r>
            <a:r>
              <a:rPr lang="en-US" dirty="0" err="1"/>
              <a:t>Bellasi</a:t>
            </a:r>
            <a:r>
              <a:rPr lang="en-US" dirty="0"/>
              <a:t>. A., </a:t>
            </a:r>
            <a:r>
              <a:rPr lang="en-US" dirty="0" err="1"/>
              <a:t>Mangano</a:t>
            </a:r>
            <a:r>
              <a:rPr lang="en-US" dirty="0"/>
              <a:t>. M, </a:t>
            </a:r>
            <a:r>
              <a:rPr lang="en-US" dirty="0" err="1"/>
              <a:t>Galassi</a:t>
            </a:r>
            <a:r>
              <a:rPr lang="en-US" dirty="0"/>
              <a:t>. A, </a:t>
            </a:r>
            <a:r>
              <a:rPr lang="en-US" dirty="0" err="1"/>
              <a:t>Cozzolino</a:t>
            </a:r>
            <a:r>
              <a:rPr lang="en-US" dirty="0"/>
              <a:t>. M. </a:t>
            </a:r>
            <a:r>
              <a:rPr lang="en-US" i="1" dirty="0"/>
              <a:t>[CKD-MBD, cardiovascular involvement and prognosis]. </a:t>
            </a:r>
            <a:r>
              <a:rPr lang="en-US" dirty="0"/>
              <a:t>G Ital </a:t>
            </a:r>
            <a:r>
              <a:rPr lang="en-US" dirty="0" err="1"/>
              <a:t>Nefrol</a:t>
            </a:r>
            <a:r>
              <a:rPr lang="en-US" dirty="0"/>
              <a:t>, 2017.34(</a:t>
            </a:r>
            <a:r>
              <a:rPr lang="en-US" dirty="0" err="1"/>
              <a:t>Suppl</a:t>
            </a:r>
            <a:r>
              <a:rPr lang="en-US" dirty="0"/>
              <a:t> 69): p. 150-161.</a:t>
            </a:r>
            <a:endParaRPr lang="da-DK" dirty="0"/>
          </a:p>
          <a:p>
            <a:r>
              <a:rPr lang="en-US" dirty="0"/>
              <a:t>3. </a:t>
            </a:r>
            <a:r>
              <a:rPr lang="en-US" dirty="0" err="1"/>
              <a:t>Ternacle</a:t>
            </a:r>
            <a:r>
              <a:rPr lang="en-US" dirty="0"/>
              <a:t>, J, </a:t>
            </a:r>
            <a:r>
              <a:rPr lang="en-US" dirty="0" err="1"/>
              <a:t>Cõté</a:t>
            </a:r>
            <a:r>
              <a:rPr lang="en-US" dirty="0"/>
              <a:t>. N, </a:t>
            </a:r>
            <a:r>
              <a:rPr lang="en-US" dirty="0" err="1"/>
              <a:t>Krapf</a:t>
            </a:r>
            <a:r>
              <a:rPr lang="en-US" dirty="0"/>
              <a:t>. L, Nguyen. A, </a:t>
            </a:r>
            <a:r>
              <a:rPr lang="en-US" dirty="0" err="1"/>
              <a:t>Clavel</a:t>
            </a:r>
            <a:r>
              <a:rPr lang="en-US" dirty="0"/>
              <a:t>. MA, </a:t>
            </a:r>
            <a:r>
              <a:rPr lang="en-US" dirty="0" err="1"/>
              <a:t>Pibarot</a:t>
            </a:r>
            <a:r>
              <a:rPr lang="en-US" dirty="0"/>
              <a:t>. P. </a:t>
            </a:r>
            <a:r>
              <a:rPr lang="en-US" i="1" dirty="0"/>
              <a:t>Chronic Kidney Disease and the Pathophysiology of </a:t>
            </a:r>
            <a:r>
              <a:rPr lang="en-US" i="1" dirty="0" err="1"/>
              <a:t>Valvular</a:t>
            </a:r>
            <a:r>
              <a:rPr lang="en-US" i="1" dirty="0"/>
              <a:t> Heart Disease. </a:t>
            </a:r>
            <a:r>
              <a:rPr lang="en-US" dirty="0"/>
              <a:t>Can J </a:t>
            </a:r>
            <a:r>
              <a:rPr lang="en-US" dirty="0" err="1"/>
              <a:t>Cardiol</a:t>
            </a:r>
            <a:r>
              <a:rPr lang="en-US" dirty="0"/>
              <a:t>, 2019. 35(9): p. 1195-1207.</a:t>
            </a:r>
            <a:endParaRPr lang="da-DK" dirty="0"/>
          </a:p>
          <a:p>
            <a:r>
              <a:rPr lang="en-US" dirty="0"/>
              <a:t>4. </a:t>
            </a:r>
            <a:r>
              <a:rPr lang="en-US" dirty="0" err="1"/>
              <a:t>Lentine</a:t>
            </a:r>
            <a:r>
              <a:rPr lang="en-US" dirty="0"/>
              <a:t>. K.L, </a:t>
            </a:r>
            <a:r>
              <a:rPr lang="en-US" dirty="0" err="1"/>
              <a:t>Kasiske</a:t>
            </a:r>
            <a:r>
              <a:rPr lang="en-US" dirty="0"/>
              <a:t>. B.L, Levey. A.S, </a:t>
            </a:r>
            <a:r>
              <a:rPr lang="en-US" dirty="0" err="1"/>
              <a:t>Adams.P.L</a:t>
            </a:r>
            <a:r>
              <a:rPr lang="en-US" dirty="0"/>
              <a:t>, </a:t>
            </a:r>
            <a:r>
              <a:rPr lang="en-US" dirty="0" err="1"/>
              <a:t>Alberú</a:t>
            </a:r>
            <a:r>
              <a:rPr lang="en-US" dirty="0"/>
              <a:t>. S, Bakr. M.A, et al., </a:t>
            </a:r>
            <a:r>
              <a:rPr lang="en-US" i="1" dirty="0"/>
              <a:t>Summary of Kidney Disease: Improving Global Outcomes (KDIGO) Clinical Practice Guideline on the Evaluation and Care of Living Kidney Donors. </a:t>
            </a:r>
            <a:r>
              <a:rPr lang="en-US" dirty="0"/>
              <a:t>Transplantation, 2017.101(8): p. 1783-1792.</a:t>
            </a:r>
            <a:endParaRPr lang="da-DK" dirty="0"/>
          </a:p>
          <a:p>
            <a:r>
              <a:rPr lang="da-DK" dirty="0"/>
              <a:t>5. </a:t>
            </a:r>
            <a:r>
              <a:rPr lang="da-DK" dirty="0" err="1"/>
              <a:t>Gallant</a:t>
            </a:r>
            <a:r>
              <a:rPr lang="da-DK" dirty="0"/>
              <a:t>. K.M.H </a:t>
            </a:r>
            <a:r>
              <a:rPr lang="da-DK" dirty="0" err="1"/>
              <a:t>andSpiegel</a:t>
            </a:r>
            <a:r>
              <a:rPr lang="da-DK" dirty="0"/>
              <a:t>. </a:t>
            </a:r>
            <a:r>
              <a:rPr lang="en-US" dirty="0"/>
              <a:t>D.M.:, </a:t>
            </a:r>
            <a:r>
              <a:rPr lang="en-US" i="1" dirty="0"/>
              <a:t>Calcium Balance in Chronic Kidney Disease. </a:t>
            </a:r>
            <a:r>
              <a:rPr lang="en-US" dirty="0" err="1"/>
              <a:t>Curr</a:t>
            </a:r>
            <a:r>
              <a:rPr lang="en-US" dirty="0"/>
              <a:t> </a:t>
            </a:r>
            <a:r>
              <a:rPr lang="en-US" dirty="0" err="1"/>
              <a:t>Osteoporos</a:t>
            </a:r>
            <a:r>
              <a:rPr lang="en-US" dirty="0"/>
              <a:t> Rep,2017. 15(3): p.214-221.</a:t>
            </a:r>
            <a:endParaRPr lang="da-DK" dirty="0"/>
          </a:p>
          <a:p>
            <a:r>
              <a:rPr lang="en-US" dirty="0"/>
              <a:t>6. </a:t>
            </a:r>
            <a:r>
              <a:rPr lang="en-US" dirty="0" err="1"/>
              <a:t>Chertow</a:t>
            </a:r>
            <a:r>
              <a:rPr lang="en-US" dirty="0"/>
              <a:t> GM, Burke SK, </a:t>
            </a:r>
            <a:r>
              <a:rPr lang="en-US" dirty="0" err="1"/>
              <a:t>Raggi</a:t>
            </a:r>
            <a:r>
              <a:rPr lang="en-US" dirty="0"/>
              <a:t> P. Treat to Goal Working Group </a:t>
            </a:r>
            <a:r>
              <a:rPr lang="en-US" dirty="0" err="1"/>
              <a:t>Sevelamer</a:t>
            </a:r>
            <a:r>
              <a:rPr lang="en-US" dirty="0"/>
              <a:t> attenuates the progression of coronary and aortic calcification in hemodialysis. Kidney </a:t>
            </a:r>
            <a:r>
              <a:rPr lang="en-US" dirty="0" err="1"/>
              <a:t>Int</a:t>
            </a:r>
            <a:r>
              <a:rPr lang="en-US" dirty="0"/>
              <a:t> 2002; 62:245-252</a:t>
            </a:r>
            <a:endParaRPr lang="da-DK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627" y="213302"/>
            <a:ext cx="6552728" cy="857250"/>
          </a:xfrm>
        </p:spPr>
        <p:txBody>
          <a:bodyPr anchor="t">
            <a:normAutofit/>
          </a:bodyPr>
          <a:lstStyle/>
          <a:p>
            <a:r>
              <a:rPr lang="en-GB" sz="3200" b="0" dirty="0">
                <a:solidFill>
                  <a:srgbClr val="E1586E"/>
                </a:solidFill>
              </a:rPr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50" y="4858406"/>
            <a:ext cx="7200800" cy="274637"/>
          </a:xfrm>
        </p:spPr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44781"/>
            <a:ext cx="5823655" cy="316800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/>
              <a:t>Valvular</a:t>
            </a:r>
            <a:r>
              <a:rPr lang="da-DK" b="0" dirty="0"/>
              <a:t> </a:t>
            </a:r>
            <a:r>
              <a:rPr lang="da-DK" b="0" dirty="0" err="1"/>
              <a:t>calcification</a:t>
            </a:r>
            <a:r>
              <a:rPr lang="da-DK" b="0" dirty="0"/>
              <a:t> (VC) is more </a:t>
            </a:r>
            <a:r>
              <a:rPr lang="da-DK" b="0" dirty="0" err="1"/>
              <a:t>prevalent</a:t>
            </a:r>
            <a:r>
              <a:rPr lang="da-DK" b="0" dirty="0"/>
              <a:t> in patients </a:t>
            </a:r>
            <a:r>
              <a:rPr lang="da-DK" b="0" dirty="0" err="1"/>
              <a:t>undergoing</a:t>
            </a:r>
            <a:r>
              <a:rPr lang="da-DK" b="0" dirty="0"/>
              <a:t> </a:t>
            </a:r>
            <a:r>
              <a:rPr lang="da-DK" b="0" dirty="0" err="1"/>
              <a:t>hemodialysis</a:t>
            </a:r>
            <a:r>
              <a:rPr lang="da-DK" b="0" dirty="0"/>
              <a:t> (HD)</a:t>
            </a:r>
            <a:r>
              <a:rPr lang="da-DK" b="0" baseline="50000" dirty="0"/>
              <a:t>1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/>
              <a:t>VC </a:t>
            </a:r>
            <a:r>
              <a:rPr lang="da-DK" b="0" dirty="0" err="1"/>
              <a:t>occurs</a:t>
            </a:r>
            <a:r>
              <a:rPr lang="da-DK" b="0" dirty="0"/>
              <a:t> 10-20 </a:t>
            </a:r>
            <a:r>
              <a:rPr lang="da-DK" b="0" dirty="0" err="1"/>
              <a:t>years</a:t>
            </a:r>
            <a:r>
              <a:rPr lang="da-DK" b="0" dirty="0"/>
              <a:t> </a:t>
            </a:r>
            <a:r>
              <a:rPr lang="da-DK" b="0" dirty="0" err="1"/>
              <a:t>earlier</a:t>
            </a:r>
            <a:r>
              <a:rPr lang="da-DK" b="0" dirty="0"/>
              <a:t> in </a:t>
            </a:r>
            <a:r>
              <a:rPr lang="da-DK" b="0" dirty="0" err="1"/>
              <a:t>chronic</a:t>
            </a:r>
            <a:r>
              <a:rPr lang="da-DK" b="0" dirty="0"/>
              <a:t> </a:t>
            </a:r>
            <a:r>
              <a:rPr lang="da-DK" b="0" dirty="0" err="1"/>
              <a:t>kidney</a:t>
            </a:r>
            <a:r>
              <a:rPr lang="da-DK" b="0" dirty="0"/>
              <a:t> </a:t>
            </a:r>
            <a:r>
              <a:rPr lang="da-DK" b="0" dirty="0" err="1"/>
              <a:t>disease</a:t>
            </a:r>
            <a:r>
              <a:rPr lang="da-DK" b="0" dirty="0"/>
              <a:t> (CKD)</a:t>
            </a:r>
            <a:r>
              <a:rPr lang="da-DK" b="0" baseline="50000" dirty="0"/>
              <a:t>1,2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 patients on HD, the reported prevalence for aortic valve calcification (AVC) is 55% and 59% for mitral valve calcification</a:t>
            </a:r>
            <a:r>
              <a:rPr lang="en-US" b="0" baseline="50000" dirty="0"/>
              <a:t>1-3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/>
              <a:t>VC is </a:t>
            </a:r>
            <a:r>
              <a:rPr lang="da-DK" b="0" dirty="0" err="1"/>
              <a:t>associated</a:t>
            </a:r>
            <a:r>
              <a:rPr lang="da-DK" b="0" dirty="0"/>
              <a:t> with </a:t>
            </a:r>
            <a:r>
              <a:rPr lang="da-DK" b="0" dirty="0" err="1"/>
              <a:t>increased</a:t>
            </a:r>
            <a:r>
              <a:rPr lang="da-DK" b="0" dirty="0"/>
              <a:t> mortality</a:t>
            </a:r>
            <a:r>
              <a:rPr lang="da-DK" b="0" baseline="50000" dirty="0"/>
              <a:t>1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0" dirty="0">
                <a:solidFill>
                  <a:schemeClr val="tx2">
                    <a:lumMod val="75000"/>
                  </a:schemeClr>
                </a:solidFill>
              </a:rPr>
              <a:t>Case Presentation</a:t>
            </a:r>
            <a:br>
              <a:rPr lang="en-GB" b="0" dirty="0"/>
            </a:br>
            <a:r>
              <a:rPr lang="en-GB" sz="2200" b="0" dirty="0"/>
              <a:t>History</a:t>
            </a:r>
            <a:endParaRPr lang="da-DK" sz="2200" b="0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 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4"/>
          </p:nvPr>
        </p:nvSpPr>
        <p:spPr>
          <a:xfrm>
            <a:off x="971600" y="1224000"/>
            <a:ext cx="7196800" cy="3168000"/>
          </a:xfrm>
        </p:spPr>
        <p:txBody>
          <a:bodyPr/>
          <a:lstStyle/>
          <a:p>
            <a:r>
              <a:rPr lang="da-DK" b="0" dirty="0"/>
              <a:t>A 25 </a:t>
            </a:r>
            <a:r>
              <a:rPr lang="da-DK" b="0" dirty="0" err="1"/>
              <a:t>year</a:t>
            </a:r>
            <a:r>
              <a:rPr lang="da-DK" b="0" dirty="0"/>
              <a:t> old </a:t>
            </a:r>
            <a:r>
              <a:rPr lang="da-DK" b="0" dirty="0" err="1"/>
              <a:t>woman</a:t>
            </a:r>
            <a:r>
              <a:rPr lang="da-DK" b="0" dirty="0"/>
              <a:t> </a:t>
            </a:r>
            <a:r>
              <a:rPr lang="da-DK" b="0" dirty="0" err="1"/>
              <a:t>presented</a:t>
            </a:r>
            <a:r>
              <a:rPr lang="da-DK" b="0" dirty="0"/>
              <a:t> to the </a:t>
            </a:r>
            <a:r>
              <a:rPr lang="da-DK" b="0" dirty="0" err="1"/>
              <a:t>emergency</a:t>
            </a:r>
            <a:r>
              <a:rPr lang="da-DK" b="0" dirty="0"/>
              <a:t> </a:t>
            </a:r>
            <a:r>
              <a:rPr lang="da-DK" b="0" dirty="0" err="1"/>
              <a:t>room</a:t>
            </a:r>
            <a:r>
              <a:rPr lang="da-DK" b="0" dirty="0"/>
              <a:t> with </a:t>
            </a:r>
            <a:r>
              <a:rPr lang="da-DK" b="0" dirty="0" err="1"/>
              <a:t>complaints</a:t>
            </a:r>
            <a:r>
              <a:rPr lang="da-DK" b="0" dirty="0"/>
              <a:t> of</a:t>
            </a:r>
          </a:p>
          <a:p>
            <a:endParaRPr lang="da-DK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Shortness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of </a:t>
            </a: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breath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during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hemodialysis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Sudden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onset</a:t>
            </a:r>
            <a:r>
              <a:rPr lang="da-DK" b="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of angina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084592226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0" dirty="0">
                <a:solidFill>
                  <a:schemeClr val="tx2">
                    <a:lumMod val="75000"/>
                  </a:schemeClr>
                </a:solidFill>
              </a:rPr>
              <a:t>Case</a:t>
            </a:r>
            <a:r>
              <a:rPr lang="en-GB" sz="3600" b="0" dirty="0"/>
              <a:t> </a:t>
            </a:r>
            <a:r>
              <a:rPr lang="en-GB" sz="3600" b="0" dirty="0">
                <a:solidFill>
                  <a:srgbClr val="E1586E"/>
                </a:solidFill>
              </a:rPr>
              <a:t>Presentation</a:t>
            </a:r>
            <a:br>
              <a:rPr lang="en-GB" sz="3600" b="0" dirty="0"/>
            </a:br>
            <a:r>
              <a:rPr lang="en-GB" sz="2200" b="0" dirty="0"/>
              <a:t>History</a:t>
            </a:r>
            <a:endParaRPr lang="da-DK" sz="2200" b="0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12"/>
          </p:nvPr>
        </p:nvSpPr>
        <p:spPr>
          <a:xfrm>
            <a:off x="971550" y="1223999"/>
            <a:ext cx="2479018" cy="3535037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b="0" dirty="0"/>
              <a:t>The patient had a </a:t>
            </a:r>
            <a:r>
              <a:rPr lang="da-DK" b="0" dirty="0" err="1"/>
              <a:t>history</a:t>
            </a:r>
            <a:r>
              <a:rPr lang="da-DK" b="0" dirty="0"/>
              <a:t> of </a:t>
            </a:r>
            <a:r>
              <a:rPr lang="da-DK" b="0" dirty="0" err="1"/>
              <a:t>congenital</a:t>
            </a:r>
            <a:r>
              <a:rPr lang="da-DK" b="0" dirty="0"/>
              <a:t> </a:t>
            </a:r>
            <a:r>
              <a:rPr lang="da-DK" b="0" dirty="0" err="1"/>
              <a:t>hypoplastic</a:t>
            </a:r>
            <a:r>
              <a:rPr lang="da-DK" b="0" dirty="0"/>
              <a:t>  </a:t>
            </a:r>
            <a:r>
              <a:rPr lang="da-DK" b="0" dirty="0" err="1"/>
              <a:t>kidneys</a:t>
            </a:r>
            <a:r>
              <a:rPr lang="da-DK" b="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b="0" dirty="0" err="1"/>
              <a:t>Hemodialysis</a:t>
            </a:r>
            <a:r>
              <a:rPr lang="da-DK" b="0" dirty="0"/>
              <a:t> 3x </a:t>
            </a:r>
            <a:r>
              <a:rPr lang="da-DK" b="0" dirty="0" err="1"/>
              <a:t>weekly</a:t>
            </a:r>
            <a:r>
              <a:rPr lang="da-DK" b="0" dirty="0"/>
              <a:t> from the age of 19.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Patient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adherence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continously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low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 periods of cannabis </a:t>
            </a:r>
            <a:r>
              <a:rPr lang="da-DK" b="0" dirty="0" err="1">
                <a:solidFill>
                  <a:schemeClr val="accent1">
                    <a:lumMod val="75000"/>
                  </a:schemeClr>
                </a:solidFill>
              </a:rPr>
              <a:t>abuse</a:t>
            </a:r>
            <a:r>
              <a:rPr lang="da-DK" b="0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13"/>
          </p:nvPr>
        </p:nvSpPr>
        <p:spPr>
          <a:xfrm>
            <a:off x="3708648" y="1224000"/>
            <a:ext cx="3432765" cy="328565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b="0" dirty="0" err="1"/>
              <a:t>Kidney</a:t>
            </a:r>
            <a:r>
              <a:rPr lang="da-DK" b="0" dirty="0"/>
              <a:t> transplantation ”on hold” (age 22).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b="0" dirty="0" err="1"/>
              <a:t>Sustained</a:t>
            </a:r>
            <a:r>
              <a:rPr lang="da-DK" b="0" dirty="0"/>
              <a:t> </a:t>
            </a:r>
            <a:r>
              <a:rPr lang="da-DK" b="0" dirty="0" err="1"/>
              <a:t>secondary</a:t>
            </a:r>
            <a:r>
              <a:rPr lang="da-DK" b="0" dirty="0"/>
              <a:t> </a:t>
            </a:r>
            <a:r>
              <a:rPr lang="da-DK" b="0" dirty="0" err="1"/>
              <a:t>parathyroidism</a:t>
            </a:r>
            <a:r>
              <a:rPr lang="da-DK" b="0" dirty="0"/>
              <a:t> </a:t>
            </a:r>
          </a:p>
          <a:p>
            <a:r>
              <a:rPr lang="da-DK" b="0" dirty="0"/>
              <a:t>     </a:t>
            </a:r>
            <a:r>
              <a:rPr lang="da-DK" b="0" dirty="0" err="1"/>
              <a:t>Teritiary</a:t>
            </a:r>
            <a:r>
              <a:rPr lang="da-DK" b="0" dirty="0"/>
              <a:t> </a:t>
            </a:r>
            <a:r>
              <a:rPr lang="da-DK" b="0" dirty="0" err="1"/>
              <a:t>parathyroidism</a:t>
            </a: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/>
              <a:t>Parathyroidectomy</a:t>
            </a:r>
            <a:r>
              <a:rPr lang="da-DK" b="0" dirty="0"/>
              <a:t> 6 </a:t>
            </a:r>
            <a:r>
              <a:rPr lang="da-DK" b="0" dirty="0" err="1"/>
              <a:t>month</a:t>
            </a:r>
            <a:r>
              <a:rPr lang="da-DK" b="0" dirty="0"/>
              <a:t> </a:t>
            </a:r>
            <a:r>
              <a:rPr lang="da-DK" b="0" i="1" dirty="0"/>
              <a:t>prior to admission</a:t>
            </a:r>
          </a:p>
        </p:txBody>
      </p:sp>
      <p:sp>
        <p:nvSpPr>
          <p:cNvPr id="9" name="Højrepil 8"/>
          <p:cNvSpPr/>
          <p:nvPr/>
        </p:nvSpPr>
        <p:spPr>
          <a:xfrm>
            <a:off x="5652675" y="2334486"/>
            <a:ext cx="436563" cy="110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40112025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>
                <a:solidFill>
                  <a:srgbClr val="E1586E"/>
                </a:solidFill>
              </a:rPr>
              <a:t>Case Presentation</a:t>
            </a:r>
            <a:br>
              <a:rPr lang="en-GB" sz="3600" b="0" dirty="0"/>
            </a:br>
            <a:r>
              <a:rPr lang="en-GB" sz="2200" b="0" dirty="0"/>
              <a:t>Findings and 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8927" y="1224000"/>
            <a:ext cx="3456434" cy="3168000"/>
          </a:xfrm>
        </p:spPr>
        <p:txBody>
          <a:bodyPr>
            <a:normAutofit lnSpcReduction="10000"/>
          </a:bodyPr>
          <a:lstStyle/>
          <a:p>
            <a:r>
              <a:rPr lang="da-DK" b="0" dirty="0">
                <a:solidFill>
                  <a:srgbClr val="C00000"/>
                </a:solidFill>
              </a:rPr>
              <a:t>Vital </a:t>
            </a:r>
            <a:r>
              <a:rPr lang="da-DK" b="0" dirty="0" err="1">
                <a:solidFill>
                  <a:srgbClr val="C00000"/>
                </a:solidFill>
              </a:rPr>
              <a:t>signs</a:t>
            </a:r>
            <a:r>
              <a:rPr lang="da-DK" b="0" dirty="0">
                <a:solidFill>
                  <a:srgbClr val="C00000"/>
                </a:solidFill>
              </a:rPr>
              <a:t>: </a:t>
            </a:r>
          </a:p>
          <a:p>
            <a:r>
              <a:rPr lang="da-DK" b="0" dirty="0"/>
              <a:t>BP 120/92, </a:t>
            </a:r>
          </a:p>
          <a:p>
            <a:r>
              <a:rPr lang="da-DK" b="0" dirty="0" err="1"/>
              <a:t>Bpm</a:t>
            </a:r>
            <a:r>
              <a:rPr lang="da-DK" b="0" dirty="0"/>
              <a:t> 97, </a:t>
            </a:r>
          </a:p>
          <a:p>
            <a:r>
              <a:rPr lang="da-DK" b="0" dirty="0"/>
              <a:t>Sp02 98%, </a:t>
            </a:r>
          </a:p>
          <a:p>
            <a:r>
              <a:rPr lang="da-DK" b="0" dirty="0"/>
              <a:t>BMI 13. </a:t>
            </a:r>
          </a:p>
          <a:p>
            <a:r>
              <a:rPr lang="da-DK" b="0" dirty="0">
                <a:solidFill>
                  <a:srgbClr val="C00000"/>
                </a:solidFill>
              </a:rPr>
              <a:t>ECG: </a:t>
            </a:r>
            <a:r>
              <a:rPr lang="da-DK" b="0" dirty="0"/>
              <a:t>Normal ST segments</a:t>
            </a:r>
          </a:p>
          <a:p>
            <a:r>
              <a:rPr lang="da-DK" b="0" dirty="0">
                <a:solidFill>
                  <a:srgbClr val="C00000"/>
                </a:solidFill>
              </a:rPr>
              <a:t>Lab. </a:t>
            </a:r>
            <a:r>
              <a:rPr lang="da-DK" b="0" dirty="0"/>
              <a:t>No </a:t>
            </a:r>
            <a:r>
              <a:rPr lang="da-DK" b="0" i="1" dirty="0"/>
              <a:t>rise and </a:t>
            </a:r>
            <a:r>
              <a:rPr lang="da-DK" b="0" i="1" dirty="0" err="1"/>
              <a:t>fall</a:t>
            </a:r>
            <a:r>
              <a:rPr lang="da-DK" b="0" i="1" dirty="0"/>
              <a:t> </a:t>
            </a:r>
            <a:r>
              <a:rPr lang="da-DK" b="0" dirty="0"/>
              <a:t>in </a:t>
            </a:r>
            <a:r>
              <a:rPr lang="da-DK" b="0" dirty="0" err="1"/>
              <a:t>Troponins</a:t>
            </a:r>
            <a:endParaRPr lang="da-DK" b="0" dirty="0"/>
          </a:p>
          <a:p>
            <a:r>
              <a:rPr lang="da-DK" b="0" dirty="0" err="1">
                <a:solidFill>
                  <a:srgbClr val="C00000"/>
                </a:solidFill>
              </a:rPr>
              <a:t>Chest</a:t>
            </a:r>
            <a:r>
              <a:rPr lang="da-DK" b="0" dirty="0">
                <a:solidFill>
                  <a:srgbClr val="C00000"/>
                </a:solidFill>
              </a:rPr>
              <a:t> X-</a:t>
            </a:r>
            <a:r>
              <a:rPr lang="da-DK" b="0" dirty="0" err="1">
                <a:solidFill>
                  <a:srgbClr val="C00000"/>
                </a:solidFill>
              </a:rPr>
              <a:t>ray</a:t>
            </a:r>
            <a:r>
              <a:rPr lang="da-DK" b="0" dirty="0">
                <a:solidFill>
                  <a:srgbClr val="C00000"/>
                </a:solidFill>
              </a:rPr>
              <a:t>: </a:t>
            </a:r>
            <a:r>
              <a:rPr lang="da-DK" b="0" dirty="0" err="1"/>
              <a:t>Pulmonary</a:t>
            </a:r>
            <a:r>
              <a:rPr lang="da-DK" b="0" dirty="0"/>
              <a:t> </a:t>
            </a:r>
            <a:r>
              <a:rPr lang="da-DK" b="0" dirty="0" err="1"/>
              <a:t>edema</a:t>
            </a:r>
            <a:r>
              <a:rPr lang="da-DK" b="0" dirty="0"/>
              <a:t> and </a:t>
            </a:r>
            <a:r>
              <a:rPr lang="da-DK" b="0" dirty="0" err="1"/>
              <a:t>effusion</a:t>
            </a:r>
            <a:endParaRPr lang="da-DK" b="0" dirty="0"/>
          </a:p>
          <a:p>
            <a:endParaRPr lang="en-GB" dirty="0"/>
          </a:p>
        </p:txBody>
      </p:sp>
      <p:pic>
        <p:nvPicPr>
          <p:cNvPr id="7" name="Pladsholder til indhold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745" y="568036"/>
            <a:ext cx="3221181" cy="3824577"/>
          </a:xfrm>
        </p:spPr>
      </p:pic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Plaxbefore.avi">
            <a:hlinkClick r:id="" action="ppaction://media"/>
          </p:cNvPr>
          <p:cNvPicPr>
            <a:picLocks noGrp="1" noChangeAspect="1"/>
          </p:cNvPicPr>
          <p:nvPr>
            <p:ph sz="quarter" idx="1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914591" y="2604655"/>
            <a:ext cx="4072092" cy="2133602"/>
          </a:xfrm>
        </p:spPr>
      </p:pic>
      <p:pic>
        <p:nvPicPr>
          <p:cNvPr id="9" name="hyper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-1" y="403981"/>
            <a:ext cx="3983182" cy="2269946"/>
          </a:xfrm>
          <a:prstGeom prst="rect">
            <a:avLst/>
          </a:prstGeom>
        </p:spPr>
      </p:pic>
      <p:sp>
        <p:nvSpPr>
          <p:cNvPr id="5" name="Tekstfelt 4"/>
          <p:cNvSpPr txBox="1"/>
          <p:nvPr/>
        </p:nvSpPr>
        <p:spPr>
          <a:xfrm>
            <a:off x="-1" y="34648"/>
            <a:ext cx="357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err="1"/>
              <a:t>Echocadiogram</a:t>
            </a:r>
            <a:r>
              <a:rPr lang="da-DK" dirty="0"/>
              <a:t> at admission (1,2,3)</a:t>
            </a:r>
          </a:p>
        </p:txBody>
      </p:sp>
      <p:pic>
        <p:nvPicPr>
          <p:cNvPr id="10" name="Billed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808" y="403981"/>
            <a:ext cx="4107874" cy="2269946"/>
          </a:xfrm>
          <a:prstGeom prst="rect">
            <a:avLst/>
          </a:prstGeom>
        </p:spPr>
      </p:pic>
      <p:sp>
        <p:nvSpPr>
          <p:cNvPr id="12" name="Rektangel 11"/>
          <p:cNvSpPr/>
          <p:nvPr/>
        </p:nvSpPr>
        <p:spPr>
          <a:xfrm>
            <a:off x="3914590" y="2604655"/>
            <a:ext cx="4072092" cy="2071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>
                <a:solidFill>
                  <a:schemeClr val="bg1"/>
                </a:solidFill>
              </a:rPr>
              <a:t>Echocardiogram</a:t>
            </a:r>
            <a:r>
              <a:rPr lang="da-DK" dirty="0">
                <a:solidFill>
                  <a:schemeClr val="bg1"/>
                </a:solidFill>
              </a:rPr>
              <a:t> 2 </a:t>
            </a:r>
            <a:r>
              <a:rPr lang="da-DK" dirty="0" err="1">
                <a:solidFill>
                  <a:schemeClr val="bg1"/>
                </a:solidFill>
              </a:rPr>
              <a:t>years</a:t>
            </a:r>
            <a:r>
              <a:rPr lang="da-DK" dirty="0">
                <a:solidFill>
                  <a:schemeClr val="bg1"/>
                </a:solidFill>
              </a:rPr>
              <a:t> </a:t>
            </a:r>
            <a:r>
              <a:rPr lang="da-DK" dirty="0" err="1">
                <a:solidFill>
                  <a:schemeClr val="bg1"/>
                </a:solidFill>
              </a:rPr>
              <a:t>earlier</a:t>
            </a:r>
            <a:r>
              <a:rPr lang="da-DK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3" name="Tekstfelt 12"/>
          <p:cNvSpPr txBox="1"/>
          <p:nvPr/>
        </p:nvSpPr>
        <p:spPr>
          <a:xfrm>
            <a:off x="297181" y="571500"/>
            <a:ext cx="24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5" name="Tekstfelt 14"/>
          <p:cNvSpPr txBox="1"/>
          <p:nvPr/>
        </p:nvSpPr>
        <p:spPr>
          <a:xfrm>
            <a:off x="251460" y="2918460"/>
            <a:ext cx="266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Tekstfelt 15"/>
          <p:cNvSpPr txBox="1"/>
          <p:nvPr/>
        </p:nvSpPr>
        <p:spPr>
          <a:xfrm>
            <a:off x="4130041" y="556260"/>
            <a:ext cx="24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17" name="Pladsholder til indhold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673926"/>
            <a:ext cx="3914590" cy="2064331"/>
          </a:xfrm>
          <a:prstGeom prst="rect">
            <a:avLst/>
          </a:prstGeom>
        </p:spPr>
      </p:pic>
      <p:sp>
        <p:nvSpPr>
          <p:cNvPr id="18" name="Tekstfelt 17"/>
          <p:cNvSpPr txBox="1"/>
          <p:nvPr/>
        </p:nvSpPr>
        <p:spPr>
          <a:xfrm>
            <a:off x="335281" y="3017520"/>
            <a:ext cx="24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96689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a-DK" sz="2000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3427268" cy="3168000"/>
          </a:xfrm>
        </p:spPr>
        <p:txBody>
          <a:bodyPr/>
          <a:lstStyle/>
          <a:p>
            <a:r>
              <a:rPr lang="da-DK" b="0" u="sng" dirty="0"/>
              <a:t>Critical </a:t>
            </a:r>
            <a:r>
              <a:rPr lang="da-DK" b="0" u="sng" dirty="0" err="1"/>
              <a:t>Aortic</a:t>
            </a:r>
            <a:r>
              <a:rPr lang="da-DK" b="0" u="sng" dirty="0"/>
              <a:t> </a:t>
            </a:r>
            <a:r>
              <a:rPr lang="da-DK" b="0" u="sng" dirty="0" err="1"/>
              <a:t>Valve</a:t>
            </a:r>
            <a:r>
              <a:rPr lang="da-DK" b="0" u="sng" dirty="0"/>
              <a:t> stenosis</a:t>
            </a:r>
          </a:p>
          <a:p>
            <a:r>
              <a:rPr lang="da-DK" b="0" dirty="0" err="1"/>
              <a:t>Peak</a:t>
            </a:r>
            <a:r>
              <a:rPr lang="da-DK" b="0" dirty="0"/>
              <a:t> gradient: 80 </a:t>
            </a:r>
            <a:r>
              <a:rPr lang="da-DK" b="0" dirty="0" err="1"/>
              <a:t>mmHg</a:t>
            </a:r>
            <a:endParaRPr lang="da-DK" b="0" dirty="0"/>
          </a:p>
          <a:p>
            <a:r>
              <a:rPr lang="da-DK" b="0" dirty="0"/>
              <a:t>Mean gradient: 56 </a:t>
            </a:r>
            <a:r>
              <a:rPr lang="da-DK" b="0" dirty="0" err="1"/>
              <a:t>mmHg</a:t>
            </a:r>
            <a:endParaRPr lang="da-DK" b="0" dirty="0"/>
          </a:p>
          <a:p>
            <a:r>
              <a:rPr lang="da-DK" b="0" dirty="0"/>
              <a:t>AVA(</a:t>
            </a:r>
            <a:r>
              <a:rPr lang="da-DK" b="0" dirty="0" err="1"/>
              <a:t>index</a:t>
            </a:r>
            <a:r>
              <a:rPr lang="da-DK" b="0" dirty="0"/>
              <a:t>): 0.4 cm2/m2</a:t>
            </a:r>
          </a:p>
          <a:p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13"/>
          </p:nvPr>
        </p:nvSpPr>
        <p:spPr>
          <a:xfrm>
            <a:off x="4398819" y="1224000"/>
            <a:ext cx="3125510" cy="3168000"/>
          </a:xfrm>
        </p:spPr>
        <p:txBody>
          <a:bodyPr/>
          <a:lstStyle/>
          <a:p>
            <a:r>
              <a:rPr lang="da-DK" b="0" u="sng" dirty="0" err="1"/>
              <a:t>Mitral</a:t>
            </a:r>
            <a:r>
              <a:rPr lang="da-DK" b="0" u="sng" dirty="0"/>
              <a:t> stenosis</a:t>
            </a:r>
          </a:p>
          <a:p>
            <a:r>
              <a:rPr lang="da-DK" b="0" dirty="0" err="1"/>
              <a:t>Severe</a:t>
            </a:r>
            <a:r>
              <a:rPr lang="da-DK" b="0" dirty="0"/>
              <a:t> </a:t>
            </a:r>
            <a:r>
              <a:rPr lang="da-DK" b="0" dirty="0" err="1"/>
              <a:t>annular</a:t>
            </a:r>
            <a:r>
              <a:rPr lang="da-DK" b="0" dirty="0"/>
              <a:t> </a:t>
            </a:r>
            <a:r>
              <a:rPr lang="da-DK" b="0" dirty="0" err="1"/>
              <a:t>calcifications</a:t>
            </a:r>
            <a:endParaRPr lang="da-DK" b="0" dirty="0"/>
          </a:p>
          <a:p>
            <a:r>
              <a:rPr lang="da-DK" b="0" dirty="0"/>
              <a:t>Moderate </a:t>
            </a:r>
            <a:r>
              <a:rPr lang="da-DK" b="0" dirty="0" err="1"/>
              <a:t>mitral</a:t>
            </a:r>
            <a:r>
              <a:rPr lang="da-DK" b="0" dirty="0"/>
              <a:t> </a:t>
            </a:r>
            <a:r>
              <a:rPr lang="da-DK" b="0" dirty="0" err="1"/>
              <a:t>valve</a:t>
            </a:r>
            <a:r>
              <a:rPr lang="da-DK" b="0" dirty="0"/>
              <a:t> stenosis</a:t>
            </a:r>
          </a:p>
          <a:p>
            <a:r>
              <a:rPr lang="da-DK" b="0" dirty="0"/>
              <a:t>Mean gradient 6-8 </a:t>
            </a:r>
            <a:r>
              <a:rPr lang="da-DK" b="0" dirty="0" err="1"/>
              <a:t>mmHg</a:t>
            </a:r>
            <a:endParaRPr lang="da-DK" b="0" dirty="0"/>
          </a:p>
        </p:txBody>
      </p:sp>
    </p:spTree>
    <p:extLst>
      <p:ext uri="{BB962C8B-B14F-4D97-AF65-F5344CB8AC3E}">
        <p14:creationId xmlns:p14="http://schemas.microsoft.com/office/powerpoint/2010/main" val="366573796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a-DK" sz="3600" b="0" dirty="0"/>
              <a:t>Case </a:t>
            </a:r>
            <a:r>
              <a:rPr lang="da-DK" sz="3600" b="0" dirty="0" err="1"/>
              <a:t>presentation</a:t>
            </a:r>
            <a:br>
              <a:rPr lang="da-DK" b="0" dirty="0"/>
            </a:br>
            <a:r>
              <a:rPr lang="da-DK" sz="2200" b="0" dirty="0" err="1">
                <a:solidFill>
                  <a:schemeClr val="tx2">
                    <a:lumMod val="50000"/>
                  </a:schemeClr>
                </a:solidFill>
              </a:rPr>
              <a:t>Investigation</a:t>
            </a:r>
            <a:endParaRPr lang="da-DK" sz="2200" b="0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 </a:t>
            </a:r>
            <a:br>
              <a:rPr lang="da-DK" dirty="0"/>
            </a:b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12"/>
          </p:nvPr>
        </p:nvSpPr>
        <p:spPr>
          <a:xfrm>
            <a:off x="971549" y="1224000"/>
            <a:ext cx="5567795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/>
              <a:t>Endocarditis</a:t>
            </a:r>
            <a:r>
              <a:rPr lang="da-DK" b="0" dirty="0"/>
              <a:t> </a:t>
            </a:r>
            <a:r>
              <a:rPr lang="da-DK" b="0" dirty="0" err="1"/>
              <a:t>was</a:t>
            </a:r>
            <a:r>
              <a:rPr lang="da-DK" b="0" dirty="0"/>
              <a:t> </a:t>
            </a:r>
            <a:r>
              <a:rPr lang="da-DK" b="0" dirty="0" err="1"/>
              <a:t>excluded</a:t>
            </a:r>
            <a:r>
              <a:rPr lang="da-DK" b="0" dirty="0"/>
              <a:t>: Absence of </a:t>
            </a:r>
            <a:r>
              <a:rPr lang="da-DK" b="0" dirty="0" err="1"/>
              <a:t>fever</a:t>
            </a:r>
            <a:r>
              <a:rPr lang="da-DK" b="0" dirty="0"/>
              <a:t>, vegetations on TEE and </a:t>
            </a:r>
            <a:r>
              <a:rPr lang="da-DK" b="0" dirty="0" err="1"/>
              <a:t>bacteremia</a:t>
            </a:r>
            <a:r>
              <a:rPr lang="da-DK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 err="1"/>
              <a:t>Multidisiplinary</a:t>
            </a:r>
            <a:r>
              <a:rPr lang="da-DK" b="0" dirty="0"/>
              <a:t> </a:t>
            </a:r>
            <a:r>
              <a:rPr lang="da-DK" b="0" dirty="0" err="1"/>
              <a:t>heart</a:t>
            </a:r>
            <a:r>
              <a:rPr lang="da-DK" b="0" dirty="0"/>
              <a:t> team Conference: (</a:t>
            </a:r>
            <a:r>
              <a:rPr lang="da-DK" b="0" dirty="0" err="1"/>
              <a:t>Concerns</a:t>
            </a:r>
            <a:r>
              <a:rPr lang="da-DK" b="0" dirty="0"/>
              <a:t>: Patient Age, </a:t>
            </a:r>
            <a:r>
              <a:rPr lang="da-DK" b="0" dirty="0" err="1"/>
              <a:t>anatomical</a:t>
            </a:r>
            <a:r>
              <a:rPr lang="da-DK" b="0" dirty="0"/>
              <a:t> </a:t>
            </a:r>
            <a:r>
              <a:rPr lang="da-DK" b="0" dirty="0" err="1"/>
              <a:t>conditions</a:t>
            </a:r>
            <a:r>
              <a:rPr lang="da-DK" b="0" dirty="0"/>
              <a:t>, small LVOT, </a:t>
            </a:r>
            <a:r>
              <a:rPr lang="da-DK" b="0" dirty="0" err="1"/>
              <a:t>anticoagulation</a:t>
            </a:r>
            <a:r>
              <a:rPr lang="da-DK" b="0" dirty="0"/>
              <a:t>, </a:t>
            </a:r>
            <a:r>
              <a:rPr lang="da-DK" b="0" dirty="0" err="1"/>
              <a:t>low</a:t>
            </a:r>
            <a:r>
              <a:rPr lang="da-DK" b="0" dirty="0"/>
              <a:t> </a:t>
            </a:r>
            <a:r>
              <a:rPr lang="da-DK" b="0" dirty="0" err="1"/>
              <a:t>adherence</a:t>
            </a:r>
            <a:r>
              <a:rPr lang="da-DK" b="0" dirty="0"/>
              <a:t>, future </a:t>
            </a:r>
            <a:r>
              <a:rPr lang="da-DK" b="0" dirty="0" err="1"/>
              <a:t>renal</a:t>
            </a:r>
            <a:r>
              <a:rPr lang="da-DK" b="0" dirty="0"/>
              <a:t> </a:t>
            </a:r>
            <a:r>
              <a:rPr lang="da-DK" b="0" dirty="0" err="1"/>
              <a:t>transplanation</a:t>
            </a:r>
            <a:r>
              <a:rPr lang="da-DK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b="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b="0" dirty="0">
                <a:solidFill>
                  <a:srgbClr val="C00000"/>
                </a:solidFill>
              </a:rPr>
              <a:t>The patient </a:t>
            </a:r>
            <a:r>
              <a:rPr lang="da-DK" b="0" dirty="0" err="1">
                <a:solidFill>
                  <a:srgbClr val="C00000"/>
                </a:solidFill>
              </a:rPr>
              <a:t>was</a:t>
            </a:r>
            <a:r>
              <a:rPr lang="da-DK" b="0" dirty="0">
                <a:solidFill>
                  <a:srgbClr val="C00000"/>
                </a:solidFill>
              </a:rPr>
              <a:t> given </a:t>
            </a:r>
            <a:r>
              <a:rPr lang="da-DK" b="0" dirty="0" err="1">
                <a:solidFill>
                  <a:srgbClr val="C00000"/>
                </a:solidFill>
              </a:rPr>
              <a:t>Mechanic</a:t>
            </a:r>
            <a:r>
              <a:rPr lang="da-DK" b="0" dirty="0">
                <a:solidFill>
                  <a:srgbClr val="C00000"/>
                </a:solidFill>
              </a:rPr>
              <a:t> </a:t>
            </a:r>
            <a:r>
              <a:rPr lang="da-DK" b="0" dirty="0" err="1">
                <a:solidFill>
                  <a:srgbClr val="C00000"/>
                </a:solidFill>
              </a:rPr>
              <a:t>Aortic</a:t>
            </a:r>
            <a:r>
              <a:rPr lang="da-DK" b="0" dirty="0">
                <a:solidFill>
                  <a:srgbClr val="C00000"/>
                </a:solidFill>
              </a:rPr>
              <a:t> and </a:t>
            </a:r>
            <a:r>
              <a:rPr lang="da-DK" b="0" dirty="0" err="1">
                <a:solidFill>
                  <a:srgbClr val="C00000"/>
                </a:solidFill>
              </a:rPr>
              <a:t>mitral</a:t>
            </a:r>
            <a:r>
              <a:rPr lang="da-DK" b="0" dirty="0">
                <a:solidFill>
                  <a:srgbClr val="C00000"/>
                </a:solidFill>
              </a:rPr>
              <a:t> </a:t>
            </a:r>
            <a:r>
              <a:rPr lang="da-DK" b="0" dirty="0" err="1">
                <a:solidFill>
                  <a:srgbClr val="C00000"/>
                </a:solidFill>
              </a:rPr>
              <a:t>valve</a:t>
            </a:r>
            <a:r>
              <a:rPr lang="da-DK" b="0" dirty="0">
                <a:solidFill>
                  <a:srgbClr val="C00000"/>
                </a:solidFill>
              </a:rPr>
              <a:t> </a:t>
            </a:r>
            <a:r>
              <a:rPr lang="da-DK" b="0" dirty="0" err="1">
                <a:solidFill>
                  <a:srgbClr val="C00000"/>
                </a:solidFill>
              </a:rPr>
              <a:t>replacement</a:t>
            </a:r>
            <a:endParaRPr lang="da-DK" b="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14477981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b="0" dirty="0">
                <a:solidFill>
                  <a:srgbClr val="C00000"/>
                </a:solidFill>
              </a:rPr>
            </a:br>
            <a:r>
              <a:rPr lang="da-DK" sz="2200" b="0" dirty="0">
                <a:solidFill>
                  <a:srgbClr val="C00000"/>
                </a:solidFill>
              </a:rPr>
              <a:t>VC in CKD/ESRD – </a:t>
            </a:r>
            <a:r>
              <a:rPr lang="da-DK" sz="2200" b="0" dirty="0" err="1">
                <a:solidFill>
                  <a:srgbClr val="C00000"/>
                </a:solidFill>
              </a:rPr>
              <a:t>etiology</a:t>
            </a:r>
            <a:r>
              <a:rPr lang="da-DK" sz="2200" b="0" dirty="0">
                <a:solidFill>
                  <a:srgbClr val="C00000"/>
                </a:solidFill>
              </a:rPr>
              <a:t> is </a:t>
            </a:r>
            <a:r>
              <a:rPr lang="da-DK" sz="2200" b="0" dirty="0" err="1">
                <a:solidFill>
                  <a:srgbClr val="C00000"/>
                </a:solidFill>
              </a:rPr>
              <a:t>multifactorial</a:t>
            </a:r>
            <a:endParaRPr lang="da-DK" sz="2200" b="0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a-DK" dirty="0"/>
              <a:t>(EHJ-CR-D-20-00573R1)</a:t>
            </a:r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Pladsholder til indhold 4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90214" cy="3168000"/>
          </a:xfrm>
        </p:spPr>
        <p:txBody>
          <a:bodyPr>
            <a:normAutofit lnSpcReduction="10000"/>
          </a:bodyPr>
          <a:lstStyle/>
          <a:p>
            <a:r>
              <a:rPr lang="da-DK" b="0" u="sng" dirty="0"/>
              <a:t>Bone and mineral </a:t>
            </a:r>
            <a:r>
              <a:rPr lang="da-DK" b="0" u="sng" dirty="0" err="1"/>
              <a:t>disorder</a:t>
            </a:r>
            <a:r>
              <a:rPr lang="da-DK" b="0" u="sng" dirty="0"/>
              <a:t> with CKD (BMD-CKD)</a:t>
            </a:r>
            <a:r>
              <a:rPr lang="da-DK" b="0" baseline="50000" dirty="0"/>
              <a:t>2,6</a:t>
            </a:r>
            <a:endParaRPr lang="da-DK" b="0" dirty="0"/>
          </a:p>
          <a:p>
            <a:endParaRPr lang="da-DK" b="0" dirty="0"/>
          </a:p>
          <a:p>
            <a:r>
              <a:rPr lang="en-US" b="0" dirty="0"/>
              <a:t>“hyperphosphatemia and hyperparathyroidism are independently associated with progressive VC</a:t>
            </a:r>
            <a:r>
              <a:rPr lang="en-US" b="0" baseline="50000" dirty="0"/>
              <a:t>1,3</a:t>
            </a:r>
            <a:r>
              <a:rPr lang="en-US" b="0" dirty="0"/>
              <a:t> </a:t>
            </a:r>
            <a:endParaRPr lang="da-DK" b="0" dirty="0"/>
          </a:p>
          <a:p>
            <a:endParaRPr lang="da-DK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89764" cy="3168000"/>
          </a:xfrm>
        </p:spPr>
        <p:txBody>
          <a:bodyPr>
            <a:normAutofit/>
          </a:bodyPr>
          <a:lstStyle/>
          <a:p>
            <a:r>
              <a:rPr lang="da-DK" b="0" dirty="0" err="1"/>
              <a:t>Secondary</a:t>
            </a:r>
            <a:r>
              <a:rPr lang="da-DK" b="0" dirty="0"/>
              <a:t> </a:t>
            </a:r>
            <a:r>
              <a:rPr lang="da-DK" b="0" dirty="0" err="1"/>
              <a:t>hyperparathyroidism</a:t>
            </a:r>
            <a:endParaRPr lang="da-DK" b="0" dirty="0"/>
          </a:p>
          <a:p>
            <a:endParaRPr lang="da-DK" b="0" dirty="0"/>
          </a:p>
          <a:p>
            <a:r>
              <a:rPr lang="da-DK" b="0" dirty="0" err="1"/>
              <a:t>Tertiary</a:t>
            </a:r>
            <a:r>
              <a:rPr lang="da-DK" b="0" dirty="0"/>
              <a:t> </a:t>
            </a:r>
            <a:r>
              <a:rPr lang="da-DK" b="0" dirty="0" err="1"/>
              <a:t>hyperparathyroidism</a:t>
            </a:r>
            <a:endParaRPr lang="da-DK" b="0" dirty="0"/>
          </a:p>
          <a:p>
            <a:endParaRPr lang="da-DK" b="0" dirty="0"/>
          </a:p>
          <a:p>
            <a:r>
              <a:rPr lang="da-DK" b="0" dirty="0" err="1"/>
              <a:t>Parathyroidectomy</a:t>
            </a:r>
            <a:endParaRPr lang="da-DK" b="0" dirty="0"/>
          </a:p>
          <a:p>
            <a:endParaRPr lang="da-DK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a-DK" b="0" dirty="0" err="1"/>
              <a:t>After</a:t>
            </a:r>
            <a:r>
              <a:rPr lang="da-DK" b="0" dirty="0"/>
              <a:t> </a:t>
            </a:r>
            <a:r>
              <a:rPr lang="da-DK" b="0" dirty="0" err="1"/>
              <a:t>parathyreoidectomy</a:t>
            </a:r>
            <a:r>
              <a:rPr lang="da-DK" b="0" dirty="0"/>
              <a:t>, PTH </a:t>
            </a:r>
            <a:r>
              <a:rPr lang="da-DK" b="0" dirty="0" err="1"/>
              <a:t>was</a:t>
            </a:r>
            <a:r>
              <a:rPr lang="da-DK" b="0" dirty="0"/>
              <a:t> </a:t>
            </a:r>
            <a:r>
              <a:rPr lang="da-DK" b="0" dirty="0" err="1"/>
              <a:t>controlled</a:t>
            </a:r>
            <a:r>
              <a:rPr lang="da-DK" b="0" dirty="0"/>
              <a:t>, </a:t>
            </a:r>
            <a:r>
              <a:rPr lang="da-DK" b="0" dirty="0" err="1"/>
              <a:t>however</a:t>
            </a:r>
            <a:r>
              <a:rPr lang="da-DK" b="0" dirty="0"/>
              <a:t> </a:t>
            </a:r>
            <a:r>
              <a:rPr lang="da-DK" b="0" dirty="0" err="1"/>
              <a:t>phosphate</a:t>
            </a:r>
            <a:r>
              <a:rPr lang="da-DK" b="0" dirty="0"/>
              <a:t> </a:t>
            </a:r>
            <a:r>
              <a:rPr lang="da-DK" b="0" dirty="0" err="1"/>
              <a:t>remained</a:t>
            </a:r>
            <a:r>
              <a:rPr lang="da-DK" b="0" dirty="0"/>
              <a:t> </a:t>
            </a:r>
            <a:r>
              <a:rPr lang="da-DK" b="0" dirty="0" err="1"/>
              <a:t>elevated</a:t>
            </a:r>
            <a:r>
              <a:rPr lang="da-DK" b="0" dirty="0"/>
              <a:t>.</a:t>
            </a:r>
          </a:p>
          <a:p>
            <a:endParaRPr lang="da-DK" dirty="0"/>
          </a:p>
        </p:txBody>
      </p:sp>
      <p:cxnSp>
        <p:nvCxnSpPr>
          <p:cNvPr id="9" name="Lige pilforbindelse 8"/>
          <p:cNvCxnSpPr/>
          <p:nvPr/>
        </p:nvCxnSpPr>
        <p:spPr>
          <a:xfrm>
            <a:off x="4204855" y="1828800"/>
            <a:ext cx="20781" cy="3740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Lige pilforbindelse 11"/>
          <p:cNvCxnSpPr/>
          <p:nvPr/>
        </p:nvCxnSpPr>
        <p:spPr>
          <a:xfrm>
            <a:off x="4239491" y="2944087"/>
            <a:ext cx="20781" cy="3740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376714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23802</TotalTime>
  <Words>817</Words>
  <Application>Microsoft Macintosh PowerPoint</Application>
  <PresentationFormat>Skærmshow (16:9)</PresentationFormat>
  <Paragraphs>103</Paragraphs>
  <Slides>12</Slides>
  <Notes>1</Notes>
  <HiddenSlides>0</HiddenSlides>
  <MMClips>2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5</vt:i4>
      </vt:variant>
      <vt:variant>
        <vt:lpstr>Slidetitler</vt:lpstr>
      </vt:variant>
      <vt:variant>
        <vt:i4>12</vt:i4>
      </vt:variant>
    </vt:vector>
  </HeadingPairs>
  <TitlesOfParts>
    <vt:vector size="20" baseType="lpstr">
      <vt:lpstr>Arial</vt:lpstr>
      <vt:lpstr>Calibri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Progressive valvular calcifications with critical aortic stenosis in a 25 year old woman with end stage renal disease on hemodialysis – A case report. </vt:lpstr>
      <vt:lpstr>Introduction</vt:lpstr>
      <vt:lpstr>Case Presentation History</vt:lpstr>
      <vt:lpstr>Case Presentation History</vt:lpstr>
      <vt:lpstr>Case Presentation Findings and Investigations</vt:lpstr>
      <vt:lpstr>PowerPoint-præsentation</vt:lpstr>
      <vt:lpstr>PowerPoint-præsentation</vt:lpstr>
      <vt:lpstr>Case presentation Investigation</vt:lpstr>
      <vt:lpstr>Discussion VC in CKD/ESRD – etiology is multifactorial</vt:lpstr>
      <vt:lpstr>Discussion VC in CKD/ESRD – etiology is multifactorial</vt:lpstr>
      <vt:lpstr>Learning Points</vt:lpstr>
      <vt:lpstr>References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Christina Stolzenburg Oxlund</cp:lastModifiedBy>
  <cp:revision>90</cp:revision>
  <dcterms:created xsi:type="dcterms:W3CDTF">2017-10-02T09:19:02Z</dcterms:created>
  <dcterms:modified xsi:type="dcterms:W3CDTF">2021-01-09T15:01:45Z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