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70" r:id="rId2"/>
    <p:sldId id="272" r:id="rId3"/>
    <p:sldId id="275" r:id="rId4"/>
    <p:sldId id="280" r:id="rId5"/>
    <p:sldId id="279" r:id="rId6"/>
    <p:sldId id="271" r:id="rId7"/>
    <p:sldId id="282" r:id="rId8"/>
    <p:sldId id="273" r:id="rId9"/>
    <p:sldId id="278" r:id="rId10"/>
    <p:sldId id="281" r:id="rId1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736" autoAdjust="0"/>
  </p:normalViewPr>
  <p:slideViewPr>
    <p:cSldViewPr>
      <p:cViewPr>
        <p:scale>
          <a:sx n="300" d="100"/>
          <a:sy n="300" d="100"/>
        </p:scale>
        <p:origin x="1488" y="117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BF514-597A-411A-A7C1-482C535E04E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76BE3-3C28-402E-8FA7-DC471D911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76BE3-3C28-402E-8FA7-DC471D91125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76BE3-3C28-402E-8FA7-DC471D91125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76BE3-3C28-402E-8FA7-DC471D91125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uarong\Desktop\From Wilson\DimPlot\DimPlot_ID.jpg"/>
          <p:cNvPicPr>
            <a:picLocks noChangeAspect="1" noChangeArrowheads="1"/>
          </p:cNvPicPr>
          <p:nvPr/>
        </p:nvPicPr>
        <p:blipFill>
          <a:blip r:embed="rId2"/>
          <a:srcRect l="875" r="73500" b="14167"/>
          <a:stretch>
            <a:fillRect/>
          </a:stretch>
        </p:blipFill>
        <p:spPr bwMode="auto">
          <a:xfrm>
            <a:off x="220980" y="1036194"/>
            <a:ext cx="6560820" cy="1098800"/>
          </a:xfrm>
          <a:prstGeom prst="rect">
            <a:avLst/>
          </a:prstGeom>
          <a:noFill/>
        </p:spPr>
      </p:pic>
      <p:pic>
        <p:nvPicPr>
          <p:cNvPr id="35" name="Picture 2" descr="C:\Users\huarong\Desktop\From Wilson\DimPlot\DimPlot_ID.jpg"/>
          <p:cNvPicPr>
            <a:picLocks noChangeAspect="1" noChangeArrowheads="1"/>
          </p:cNvPicPr>
          <p:nvPr/>
        </p:nvPicPr>
        <p:blipFill>
          <a:blip r:embed="rId2"/>
          <a:srcRect l="26448" r="47719" b="14167"/>
          <a:stretch>
            <a:fillRect/>
          </a:stretch>
        </p:blipFill>
        <p:spPr bwMode="auto">
          <a:xfrm>
            <a:off x="220980" y="2382394"/>
            <a:ext cx="6614075" cy="1098800"/>
          </a:xfrm>
          <a:prstGeom prst="rect">
            <a:avLst/>
          </a:prstGeom>
          <a:noFill/>
        </p:spPr>
      </p:pic>
      <p:pic>
        <p:nvPicPr>
          <p:cNvPr id="36" name="Picture 2" descr="C:\Users\huarong\Desktop\From Wilson\DimPlot\DimPlot_ID.jpg"/>
          <p:cNvPicPr>
            <a:picLocks noChangeAspect="1" noChangeArrowheads="1"/>
          </p:cNvPicPr>
          <p:nvPr/>
        </p:nvPicPr>
        <p:blipFill>
          <a:blip r:embed="rId2"/>
          <a:srcRect l="52281" r="22094" b="14167"/>
          <a:stretch>
            <a:fillRect/>
          </a:stretch>
        </p:blipFill>
        <p:spPr bwMode="auto">
          <a:xfrm>
            <a:off x="220980" y="3728594"/>
            <a:ext cx="6560820" cy="1098800"/>
          </a:xfrm>
          <a:prstGeom prst="rect">
            <a:avLst/>
          </a:prstGeom>
          <a:noFill/>
        </p:spPr>
      </p:pic>
      <p:pic>
        <p:nvPicPr>
          <p:cNvPr id="37" name="Picture 2" descr="C:\Users\huarong\Desktop\From Wilson\DimPlot\DimPlot_ID.jpg"/>
          <p:cNvPicPr>
            <a:picLocks noChangeAspect="1" noChangeArrowheads="1"/>
          </p:cNvPicPr>
          <p:nvPr/>
        </p:nvPicPr>
        <p:blipFill>
          <a:blip r:embed="rId2"/>
          <a:srcRect l="78114" r="1488" b="14167"/>
          <a:stretch>
            <a:fillRect/>
          </a:stretch>
        </p:blipFill>
        <p:spPr bwMode="auto">
          <a:xfrm>
            <a:off x="762000" y="4876800"/>
            <a:ext cx="5222516" cy="1098800"/>
          </a:xfrm>
          <a:prstGeom prst="rect">
            <a:avLst/>
          </a:prstGeom>
          <a:noFill/>
        </p:spPr>
      </p:pic>
      <p:grpSp>
        <p:nvGrpSpPr>
          <p:cNvPr id="2" name="Group 86"/>
          <p:cNvGrpSpPr/>
          <p:nvPr/>
        </p:nvGrpSpPr>
        <p:grpSpPr>
          <a:xfrm>
            <a:off x="92519" y="5455793"/>
            <a:ext cx="821881" cy="792607"/>
            <a:chOff x="323851" y="1788668"/>
            <a:chExt cx="821881" cy="792607"/>
          </a:xfrm>
        </p:grpSpPr>
        <p:sp>
          <p:nvSpPr>
            <p:cNvPr id="10" name="TextBox 9"/>
            <p:cNvSpPr txBox="1"/>
            <p:nvPr/>
          </p:nvSpPr>
          <p:spPr>
            <a:xfrm rot="16200000">
              <a:off x="135017" y="1977502"/>
              <a:ext cx="6238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 smtClean="0">
                  <a:latin typeface="Arial" pitchFamily="34" charset="0"/>
                  <a:cs typeface="Arial" pitchFamily="34" charset="0"/>
                </a:rPr>
                <a:t>tSNE_2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1843" y="2335054"/>
              <a:ext cx="6238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 smtClean="0">
                  <a:latin typeface="Arial" pitchFamily="34" charset="0"/>
                  <a:cs typeface="Arial" pitchFamily="34" charset="0"/>
                </a:rPr>
                <a:t>tSNE_1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09600" y="1866900"/>
              <a:ext cx="0" cy="45720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19125" y="232029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381000" y="6629400"/>
            <a:ext cx="606552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S1.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TSNE plot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displays the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23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clusters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US" altLang="zh-CN" sz="1400" dirty="0">
                <a:latin typeface="Arial" pitchFamily="34" charset="0"/>
                <a:cs typeface="Arial" pitchFamily="34" charset="0"/>
              </a:rPr>
              <a:t>individual samples.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8" name="Picture 2" descr="C:\Users\huarong\Desktop\From Wilson\DimPlot\DimPlot_ID.jpg"/>
          <p:cNvPicPr>
            <a:picLocks noChangeAspect="1" noChangeArrowheads="1"/>
          </p:cNvPicPr>
          <p:nvPr/>
        </p:nvPicPr>
        <p:blipFill>
          <a:blip r:embed="rId2"/>
          <a:srcRect l="98560" t="22024" b="23809"/>
          <a:stretch>
            <a:fillRect/>
          </a:stretch>
        </p:blipFill>
        <p:spPr bwMode="auto">
          <a:xfrm>
            <a:off x="6019800" y="4876800"/>
            <a:ext cx="526568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3016" y="3451860"/>
            <a:ext cx="1953978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4037245" y="3810000"/>
            <a:ext cx="1372955" cy="534597"/>
            <a:chOff x="2057400" y="6225620"/>
            <a:chExt cx="1372955" cy="534597"/>
          </a:xfrm>
        </p:grpSpPr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4"/>
            <a:srcRect t="9524"/>
            <a:stretch>
              <a:fillRect/>
            </a:stretch>
          </p:blipFill>
          <p:spPr bwMode="auto">
            <a:xfrm>
              <a:off x="2209800" y="6477000"/>
              <a:ext cx="1139190" cy="72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2141220" y="6225620"/>
              <a:ext cx="128913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Log2 (Fold change)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57400" y="6529385"/>
              <a:ext cx="115288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-1    0                   5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rot="16200000">
            <a:off x="1508641" y="2566343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lung epithelial cells (S vs. HC)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2132886" y="2823776"/>
            <a:ext cx="1047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A549-ACE2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2769800" y="2998401"/>
            <a:ext cx="698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Calu-3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3240961" y="2998401"/>
            <a:ext cx="698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NHBE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552700" y="2514600"/>
            <a:ext cx="1143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05050" y="2052935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SARS-CoV-2 infected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vs.Mock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97725" y="359664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64374" y="359664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31023" y="359664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85950" y="359664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64374" y="448818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31023" y="448818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85950" y="448818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97725" y="403860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64374" y="403860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31023" y="403860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85950" y="403860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97725" y="495300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31023" y="495300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85950" y="495300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91508" y="4952226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NULL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6877" y="6019800"/>
            <a:ext cx="64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S10.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Comparison of ANXA1, C3, CXCL2, SAA1 and TNFSF13 expressions in lung epithelia cells (severe COVID-19 patients vs. health control ) and different in vitro cell lines models (A549-ACE2, Calu-3 and NHBE with or without SARS-CoV2 infection). ***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&lt; 0.001. Null: no expression.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66800" y="3421380"/>
            <a:ext cx="894796" cy="2336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ANXA1</a:t>
            </a:r>
          </a:p>
          <a:p>
            <a:pPr algn="r">
              <a:lnSpc>
                <a:spcPts val="3500"/>
              </a:lnSpc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C3</a:t>
            </a:r>
          </a:p>
          <a:p>
            <a:pPr algn="r">
              <a:lnSpc>
                <a:spcPts val="3500"/>
              </a:lnSpc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CXCL2</a:t>
            </a:r>
          </a:p>
          <a:p>
            <a:pPr algn="r">
              <a:lnSpc>
                <a:spcPts val="3500"/>
              </a:lnSpc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SAA1</a:t>
            </a:r>
          </a:p>
          <a:p>
            <a:pPr algn="r">
              <a:lnSpc>
                <a:spcPts val="3500"/>
              </a:lnSpc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TNFSF13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200558" y="4718428"/>
            <a:ext cx="64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S2.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T-SNE plot displays RNA expression of EPCAM (Epithelial marker), PTPRC (immune marker),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PECAM1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(Endothelial marker) and PDGFRA (Fibroblasts marker).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521727" y="2194893"/>
            <a:ext cx="7793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PTPRC</a:t>
            </a:r>
          </a:p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(immune)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412038" y="2194893"/>
            <a:ext cx="9685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PDGFRA </a:t>
            </a:r>
          </a:p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(Fibroblasts)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29248" y="2194893"/>
            <a:ext cx="8531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EPCAM </a:t>
            </a:r>
          </a:p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(Epithelial)</a:t>
            </a:r>
          </a:p>
        </p:txBody>
      </p:sp>
      <p:pic>
        <p:nvPicPr>
          <p:cNvPr id="67" name="Picture 3"/>
          <p:cNvPicPr>
            <a:picLocks noChangeAspect="1" noChangeArrowheads="1"/>
          </p:cNvPicPr>
          <p:nvPr/>
        </p:nvPicPr>
        <p:blipFill rotWithShape="1">
          <a:blip r:embed="rId2"/>
          <a:srcRect t="10057" b="-641"/>
          <a:stretch/>
        </p:blipFill>
        <p:spPr bwMode="auto">
          <a:xfrm>
            <a:off x="5147462" y="2789793"/>
            <a:ext cx="1453896" cy="1316991"/>
          </a:xfrm>
          <a:prstGeom prst="rect">
            <a:avLst/>
          </a:prstGeom>
          <a:noFill/>
        </p:spPr>
      </p:pic>
      <p:pic>
        <p:nvPicPr>
          <p:cNvPr id="69" name="Picture 4"/>
          <p:cNvPicPr>
            <a:picLocks noChangeAspect="1" noChangeArrowheads="1"/>
          </p:cNvPicPr>
          <p:nvPr/>
        </p:nvPicPr>
        <p:blipFill rotWithShape="1">
          <a:blip r:embed="rId3"/>
          <a:srcRect t="9112" b="520"/>
          <a:stretch/>
        </p:blipFill>
        <p:spPr bwMode="auto">
          <a:xfrm>
            <a:off x="581558" y="2741786"/>
            <a:ext cx="1563624" cy="141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" name="Picture 5"/>
          <p:cNvPicPr>
            <a:picLocks noChangeAspect="1" noChangeArrowheads="1"/>
          </p:cNvPicPr>
          <p:nvPr/>
        </p:nvPicPr>
        <p:blipFill rotWithShape="1">
          <a:blip r:embed="rId4"/>
          <a:srcRect t="9383" b="735"/>
          <a:stretch/>
        </p:blipFill>
        <p:spPr bwMode="auto">
          <a:xfrm>
            <a:off x="2151532" y="2764074"/>
            <a:ext cx="1522476" cy="1368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1" name="Group 86"/>
          <p:cNvGrpSpPr/>
          <p:nvPr/>
        </p:nvGrpSpPr>
        <p:grpSpPr>
          <a:xfrm>
            <a:off x="140677" y="3651628"/>
            <a:ext cx="821881" cy="792607"/>
            <a:chOff x="323851" y="1788668"/>
            <a:chExt cx="821881" cy="792607"/>
          </a:xfrm>
        </p:grpSpPr>
        <p:sp>
          <p:nvSpPr>
            <p:cNvPr id="72" name="TextBox 71"/>
            <p:cNvSpPr txBox="1"/>
            <p:nvPr/>
          </p:nvSpPr>
          <p:spPr>
            <a:xfrm rot="16200000">
              <a:off x="135017" y="1977502"/>
              <a:ext cx="6238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 smtClean="0">
                  <a:latin typeface="Arial" pitchFamily="34" charset="0"/>
                  <a:cs typeface="Arial" pitchFamily="34" charset="0"/>
                </a:rPr>
                <a:t>tSNE_2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21843" y="2335054"/>
              <a:ext cx="6238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 smtClean="0">
                  <a:latin typeface="Arial" pitchFamily="34" charset="0"/>
                  <a:cs typeface="Arial" pitchFamily="34" charset="0"/>
                </a:rPr>
                <a:t>tSNE_1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609600" y="1866900"/>
              <a:ext cx="0" cy="45720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619125" y="232029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94"/>
          <p:cNvGrpSpPr/>
          <p:nvPr/>
        </p:nvGrpSpPr>
        <p:grpSpPr>
          <a:xfrm>
            <a:off x="1026310" y="4102949"/>
            <a:ext cx="812548" cy="358143"/>
            <a:chOff x="990599" y="2204085"/>
            <a:chExt cx="812548" cy="358143"/>
          </a:xfrm>
        </p:grpSpPr>
        <p:pic>
          <p:nvPicPr>
            <p:cNvPr id="77" name="Picture 2" descr="C:\Users\huarong\Desktop\COVID-19\Figures\ACE2 and ACE2_TMPRSS2 expression\FeaturePlot_EPCAM.jpg"/>
            <p:cNvPicPr>
              <a:picLocks noChangeAspect="1" noChangeArrowheads="1"/>
            </p:cNvPicPr>
            <p:nvPr/>
          </p:nvPicPr>
          <p:blipFill>
            <a:blip r:embed="rId5" cstate="print"/>
            <a:srcRect l="6749" r="42265" b="3226"/>
            <a:stretch>
              <a:fillRect/>
            </a:stretch>
          </p:blipFill>
          <p:spPr bwMode="auto">
            <a:xfrm rot="16200000">
              <a:off x="1273174" y="2098675"/>
              <a:ext cx="180978" cy="746127"/>
            </a:xfrm>
            <a:prstGeom prst="rect">
              <a:avLst/>
            </a:prstGeom>
            <a:noFill/>
          </p:spPr>
        </p:pic>
        <p:sp>
          <p:nvSpPr>
            <p:cNvPr id="78" name="TextBox 77"/>
            <p:cNvSpPr txBox="1"/>
            <p:nvPr/>
          </p:nvSpPr>
          <p:spPr>
            <a:xfrm>
              <a:off x="1041400" y="2204085"/>
              <a:ext cx="76174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3    2   1   0</a:t>
              </a:r>
            </a:p>
          </p:txBody>
        </p:sp>
      </p:grpSp>
      <p:grpSp>
        <p:nvGrpSpPr>
          <p:cNvPr id="82" name="Group 98"/>
          <p:cNvGrpSpPr/>
          <p:nvPr/>
        </p:nvGrpSpPr>
        <p:grpSpPr>
          <a:xfrm>
            <a:off x="5549577" y="4102949"/>
            <a:ext cx="776289" cy="361948"/>
            <a:chOff x="5243511" y="2371725"/>
            <a:chExt cx="776289" cy="361948"/>
          </a:xfrm>
        </p:grpSpPr>
        <p:pic>
          <p:nvPicPr>
            <p:cNvPr id="83" name="Picture 3" descr="C:\Users\huarong\Desktop\COVID-19\Figures\ACE2 and ACE2_TMPRSS2 expression\FeaturePlot_PDGFRA.jpg"/>
            <p:cNvPicPr>
              <a:picLocks noChangeAspect="1" noChangeArrowheads="1"/>
            </p:cNvPicPr>
            <p:nvPr/>
          </p:nvPicPr>
          <p:blipFill>
            <a:blip r:embed="rId6" cstate="print"/>
            <a:srcRect l="5714" t="2123" r="42778" b="2762"/>
            <a:stretch>
              <a:fillRect/>
            </a:stretch>
          </p:blipFill>
          <p:spPr bwMode="auto">
            <a:xfrm rot="16200000">
              <a:off x="5505449" y="2284411"/>
              <a:ext cx="187324" cy="711200"/>
            </a:xfrm>
            <a:prstGeom prst="rect">
              <a:avLst/>
            </a:prstGeom>
            <a:noFill/>
          </p:spPr>
        </p:pic>
        <p:sp>
          <p:nvSpPr>
            <p:cNvPr id="84" name="TextBox 83"/>
            <p:cNvSpPr txBox="1"/>
            <p:nvPr/>
          </p:nvSpPr>
          <p:spPr>
            <a:xfrm>
              <a:off x="5258053" y="2371725"/>
              <a:ext cx="76174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3    2   1   0</a:t>
              </a:r>
            </a:p>
          </p:txBody>
        </p:sp>
      </p:grpSp>
      <p:grpSp>
        <p:nvGrpSpPr>
          <p:cNvPr id="85" name="Group 100"/>
          <p:cNvGrpSpPr/>
          <p:nvPr/>
        </p:nvGrpSpPr>
        <p:grpSpPr>
          <a:xfrm>
            <a:off x="2522108" y="4102949"/>
            <a:ext cx="922047" cy="368301"/>
            <a:chOff x="2867028" y="2219324"/>
            <a:chExt cx="922047" cy="368301"/>
          </a:xfrm>
        </p:grpSpPr>
        <p:pic>
          <p:nvPicPr>
            <p:cNvPr id="86" name="Picture 5" descr="C:\Users\huarong\Desktop\COVID-19\Figures\ACE2 and ACE2_TMPRSS2 expression\FeaturePlot_PTPRC.jpg"/>
            <p:cNvPicPr>
              <a:picLocks noChangeAspect="1" noChangeArrowheads="1"/>
            </p:cNvPicPr>
            <p:nvPr/>
          </p:nvPicPr>
          <p:blipFill>
            <a:blip r:embed="rId7" cstate="print"/>
            <a:srcRect l="4728" t="1805" r="47316" b="3293"/>
            <a:stretch>
              <a:fillRect/>
            </a:stretch>
          </p:blipFill>
          <p:spPr bwMode="auto">
            <a:xfrm rot="16200000">
              <a:off x="3206355" y="2143521"/>
              <a:ext cx="178594" cy="709613"/>
            </a:xfrm>
            <a:prstGeom prst="rect">
              <a:avLst/>
            </a:prstGeom>
            <a:noFill/>
          </p:spPr>
        </p:pic>
        <p:sp>
          <p:nvSpPr>
            <p:cNvPr id="87" name="TextBox 86"/>
            <p:cNvSpPr txBox="1"/>
            <p:nvPr/>
          </p:nvSpPr>
          <p:spPr>
            <a:xfrm>
              <a:off x="2867028" y="2219324"/>
              <a:ext cx="92204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5  4  3  2  1  0</a:t>
              </a:r>
            </a:p>
          </p:txBody>
        </p:sp>
      </p:grpSp>
      <p:pic>
        <p:nvPicPr>
          <p:cNvPr id="88" name="Picture 4">
            <a:extLst>
              <a:ext uri="{FF2B5EF4-FFF2-40B4-BE49-F238E27FC236}">
                <a16:creationId xmlns:a16="http://schemas.microsoft.com/office/drawing/2014/main" xmlns="" id="{DFB48620-3E54-4DE8-AF7E-0F8362D1D5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/>
          <a:srcRect t="10060" b="-454"/>
          <a:stretch/>
        </p:blipFill>
        <p:spPr bwMode="auto">
          <a:xfrm>
            <a:off x="3680358" y="2788078"/>
            <a:ext cx="1460754" cy="1320420"/>
          </a:xfrm>
          <a:prstGeom prst="rect">
            <a:avLst/>
          </a:prstGeom>
          <a:noFill/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2E980008-83B0-4E1D-A0B5-37099AB40FF4}"/>
              </a:ext>
            </a:extLst>
          </p:cNvPr>
          <p:cNvSpPr/>
          <p:nvPr/>
        </p:nvSpPr>
        <p:spPr>
          <a:xfrm>
            <a:off x="3872324" y="2194893"/>
            <a:ext cx="9781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PECAM1 </a:t>
            </a:r>
          </a:p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(Endothelial)</a:t>
            </a:r>
          </a:p>
        </p:txBody>
      </p:sp>
      <p:grpSp>
        <p:nvGrpSpPr>
          <p:cNvPr id="90" name="Group 98">
            <a:extLst>
              <a:ext uri="{FF2B5EF4-FFF2-40B4-BE49-F238E27FC236}">
                <a16:creationId xmlns:a16="http://schemas.microsoft.com/office/drawing/2014/main" xmlns="" id="{64031344-2AC3-46C7-BAF4-94952E12ADBE}"/>
              </a:ext>
            </a:extLst>
          </p:cNvPr>
          <p:cNvGrpSpPr/>
          <p:nvPr/>
        </p:nvGrpSpPr>
        <p:grpSpPr>
          <a:xfrm>
            <a:off x="4049023" y="4102949"/>
            <a:ext cx="776289" cy="361948"/>
            <a:chOff x="5243511" y="2371725"/>
            <a:chExt cx="776289" cy="361948"/>
          </a:xfrm>
        </p:grpSpPr>
        <p:pic>
          <p:nvPicPr>
            <p:cNvPr id="91" name="Picture 3" descr="C:\Users\huarong\Desktop\COVID-19\Figures\ACE2 and ACE2_TMPRSS2 expression\FeaturePlot_PDGFRA.jpg">
              <a:extLst>
                <a:ext uri="{FF2B5EF4-FFF2-40B4-BE49-F238E27FC236}">
                  <a16:creationId xmlns:a16="http://schemas.microsoft.com/office/drawing/2014/main" xmlns="" id="{E6A000C5-5B9E-4DA3-B196-5A9F089986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 l="5714" t="2123" r="42778" b="2762"/>
            <a:stretch>
              <a:fillRect/>
            </a:stretch>
          </p:blipFill>
          <p:spPr bwMode="auto">
            <a:xfrm rot="16200000">
              <a:off x="5505449" y="2284411"/>
              <a:ext cx="187324" cy="711200"/>
            </a:xfrm>
            <a:prstGeom prst="rect">
              <a:avLst/>
            </a:prstGeom>
            <a:noFill/>
          </p:spPr>
        </p:pic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xmlns="" id="{4B7C409B-B4DF-479E-9C64-FE2CFF551ACA}"/>
                </a:ext>
              </a:extLst>
            </p:cNvPr>
            <p:cNvSpPr txBox="1"/>
            <p:nvPr/>
          </p:nvSpPr>
          <p:spPr>
            <a:xfrm>
              <a:off x="5258053" y="2371725"/>
              <a:ext cx="76174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3    2   1   0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8229600"/>
            <a:ext cx="64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S3.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Volcano plot of differentially expressed genes in club (top) and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iliated (bottom) cells comparing samples from severe COVID-19 patients and health control.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t="5357"/>
          <a:stretch>
            <a:fillRect/>
          </a:stretch>
        </p:blipFill>
        <p:spPr bwMode="auto">
          <a:xfrm>
            <a:off x="1490882" y="471977"/>
            <a:ext cx="3768471" cy="356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t="5479"/>
          <a:stretch>
            <a:fillRect/>
          </a:stretch>
        </p:blipFill>
        <p:spPr bwMode="auto">
          <a:xfrm>
            <a:off x="1436077" y="4515204"/>
            <a:ext cx="3768471" cy="3561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76668" y="763826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n= 65</a:t>
            </a:r>
            <a:endParaRPr lang="en-US" sz="1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6248400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n= 138</a:t>
            </a:r>
            <a:endParaRPr lang="en-US" sz="1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5287" y="5086521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n= 162</a:t>
            </a:r>
            <a:endParaRPr 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0623" y="763826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n= 107</a:t>
            </a:r>
            <a:endParaRPr 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55285" y="1882170"/>
            <a:ext cx="76174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HLA-DPA1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HLA-DPB1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HLA-DQA1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HLA-DQB1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HLA-DRA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55285" y="5486400"/>
            <a:ext cx="761747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HLA-DMA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HLA-DMB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HLA-DPA1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HLA-DPB1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HLA-DQA1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HLA-DQB1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HLA-DRA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HLA-DRB1</a:t>
            </a:r>
          </a:p>
          <a:p>
            <a:r>
              <a:rPr lang="en-US" sz="9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HLA-DRB5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88968" y="1663808"/>
            <a:ext cx="13404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MHC class II </a:t>
            </a:r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genes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8968" y="5270500"/>
            <a:ext cx="13404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MHC class II </a:t>
            </a:r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genes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1521754" y="1447800"/>
            <a:ext cx="3337396" cy="2151072"/>
            <a:chOff x="1521754" y="1447800"/>
            <a:chExt cx="3337396" cy="2151072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/>
          </p:nvGraphicFramePr>
          <p:xfrm>
            <a:off x="1521754" y="1600200"/>
            <a:ext cx="1238250" cy="1855788"/>
          </p:xfrm>
          <a:graphic>
            <a:graphicData uri="http://schemas.openxmlformats.org/presentationml/2006/ole">
              <p:oleObj spid="_x0000_s1026" name="Prism 9" r:id="rId3" imgW="2491059" imgH="3735518" progId="Prism9.Document">
                <p:embed/>
              </p:oleObj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1715759" y="3368040"/>
              <a:ext cx="81945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-log10(FDR)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40512" y="1720621"/>
              <a:ext cx="25186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Translocation of ZAP-70 to Immunological synapse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42183" y="1867918"/>
              <a:ext cx="226696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Phosphorylation</a:t>
              </a:r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 of CD3 and TCR zeta chains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37416" y="2015214"/>
              <a:ext cx="85472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PD-1 signaling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50739" y="2162510"/>
              <a:ext cx="22044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Generation of second messenger molecules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42153" y="2309807"/>
              <a:ext cx="14863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Metallothioneins</a:t>
              </a:r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 bind metals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34772" y="2462207"/>
              <a:ext cx="193193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Cytokine Signaling in Immune system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42392" y="2608655"/>
              <a:ext cx="20730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Interleukin-4 and Interleukin-13 signaling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19532" y="2755103"/>
              <a:ext cx="13660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Cell junction organization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96672" y="2901551"/>
              <a:ext cx="132921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Dissolution of Fibrin Clot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096672" y="3048000"/>
              <a:ext cx="13211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Cell-Cell communication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05004" y="1447800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Club  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04800" y="6172200"/>
            <a:ext cx="64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S4.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 top 5 enriched signaling pathways of up-regulated (red) or down-regulated (green) genes in lung epithelial cells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of mild vs. 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evere patients.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1494692" y="3863340"/>
            <a:ext cx="3398520" cy="2173932"/>
            <a:chOff x="1447800" y="3863340"/>
            <a:chExt cx="3398520" cy="2173932"/>
          </a:xfrm>
        </p:grpSpPr>
        <p:sp>
          <p:nvSpPr>
            <p:cNvPr id="32" name="TextBox 31"/>
            <p:cNvSpPr txBox="1"/>
            <p:nvPr/>
          </p:nvSpPr>
          <p:spPr>
            <a:xfrm>
              <a:off x="2377440" y="3863340"/>
              <a:ext cx="7467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Ciliated </a:t>
              </a:r>
            </a:p>
          </p:txBody>
        </p:sp>
        <p:graphicFrame>
          <p:nvGraphicFramePr>
            <p:cNvPr id="35" name="Object 34"/>
            <p:cNvGraphicFramePr>
              <a:graphicFrameLocks noChangeAspect="1"/>
            </p:cNvGraphicFramePr>
            <p:nvPr/>
          </p:nvGraphicFramePr>
          <p:xfrm>
            <a:off x="1447800" y="4038600"/>
            <a:ext cx="1238250" cy="1855788"/>
          </p:xfrm>
          <a:graphic>
            <a:graphicData uri="http://schemas.openxmlformats.org/presentationml/2006/ole">
              <p:oleObj spid="_x0000_s1028" name="Prism 9" r:id="rId4" imgW="2491059" imgH="3735518" progId="Prism9.Document">
                <p:embed/>
              </p:oleObj>
            </a:graphicData>
          </a:graphic>
        </p:graphicFrame>
        <p:sp>
          <p:nvSpPr>
            <p:cNvPr id="36" name="TextBox 35"/>
            <p:cNvSpPr txBox="1"/>
            <p:nvPr/>
          </p:nvSpPr>
          <p:spPr>
            <a:xfrm>
              <a:off x="1641805" y="5806440"/>
              <a:ext cx="81945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-log10(FDR)</a:t>
              </a:r>
              <a:endParaRPr lang="en-US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327682" y="4159021"/>
              <a:ext cx="25186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Translocation of ZAP-70 to Immunological synapse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322299" y="4306318"/>
              <a:ext cx="176202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MHC class II antigen presentation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321899" y="4453614"/>
              <a:ext cx="229582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>
                  <a:latin typeface="Arial" pitchFamily="34" charset="0"/>
                  <a:cs typeface="Arial" pitchFamily="34" charset="0"/>
                </a:rPr>
                <a:t>Phosphorylation</a:t>
              </a:r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 of CD3 and TCR zeta chains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324445" y="4600910"/>
              <a:ext cx="8835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PD-1 signaling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232660" y="4748207"/>
              <a:ext cx="22333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Generation of second messenger molecules 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327641" y="4900607"/>
              <a:ext cx="193193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Cytokine Signaling in Immune system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54564" y="5047055"/>
              <a:ext cx="9573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Immune System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110740" y="5193503"/>
              <a:ext cx="16049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Interferon alpha/beta signaling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973580" y="5339951"/>
              <a:ext cx="12747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Interleukin-10 signaling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965597" y="5486400"/>
              <a:ext cx="20730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itchFamily="34" charset="0"/>
                  <a:cs typeface="Arial" pitchFamily="34" charset="0"/>
                </a:rPr>
                <a:t>Interleukin-4 and Interleukin-13 signaling </a:t>
              </a:r>
              <a:endParaRPr 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rofessor Yu Jun\COVID-19\2021 data reanalysis\revision\2nd revision\IMMUNE-recluster\IMMUNE\DimPlot_splitByStatus-30-0.5-withN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" y="2794000"/>
            <a:ext cx="6705600" cy="22352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4123" y="5638800"/>
            <a:ext cx="645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S5.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The clustering of non-epithelial cells of BALF in healthy control, mild and severe patients with COVID-19.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64123" y="5638800"/>
            <a:ext cx="645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S6.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The cell number of assigned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clusters (non-epithelial cells)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in different samples are summarized.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A994687B-C2CE-42C8-860A-4112197F52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01927029"/>
              </p:ext>
            </p:extLst>
          </p:nvPr>
        </p:nvGraphicFramePr>
        <p:xfrm>
          <a:off x="335573" y="2925763"/>
          <a:ext cx="4953007" cy="2341335"/>
        </p:xfrm>
        <a:graphic>
          <a:graphicData uri="http://schemas.openxmlformats.org/drawingml/2006/table">
            <a:tbl>
              <a:tblPr firstRow="1">
                <a:tableStyleId>{616DA210-FB5B-4158-B5E0-FEB733F419BA}</a:tableStyleId>
              </a:tblPr>
              <a:tblGrid>
                <a:gridCol w="499811">
                  <a:extLst>
                    <a:ext uri="{9D8B030D-6E8A-4147-A177-3AD203B41FA5}">
                      <a16:colId xmlns:a16="http://schemas.microsoft.com/office/drawing/2014/main" xmlns="" val="2402591569"/>
                    </a:ext>
                  </a:extLst>
                </a:gridCol>
                <a:gridCol w="463366">
                  <a:extLst>
                    <a:ext uri="{9D8B030D-6E8A-4147-A177-3AD203B41FA5}">
                      <a16:colId xmlns:a16="http://schemas.microsoft.com/office/drawing/2014/main" xmlns="" val="3640697473"/>
                    </a:ext>
                  </a:extLst>
                </a:gridCol>
                <a:gridCol w="209991">
                  <a:extLst>
                    <a:ext uri="{9D8B030D-6E8A-4147-A177-3AD203B41FA5}">
                      <a16:colId xmlns:a16="http://schemas.microsoft.com/office/drawing/2014/main" xmlns="" val="3135521842"/>
                    </a:ext>
                  </a:extLst>
                </a:gridCol>
                <a:gridCol w="209991">
                  <a:extLst>
                    <a:ext uri="{9D8B030D-6E8A-4147-A177-3AD203B41FA5}">
                      <a16:colId xmlns:a16="http://schemas.microsoft.com/office/drawing/2014/main" xmlns="" val="3514484457"/>
                    </a:ext>
                  </a:extLst>
                </a:gridCol>
                <a:gridCol w="209991">
                  <a:extLst>
                    <a:ext uri="{9D8B030D-6E8A-4147-A177-3AD203B41FA5}">
                      <a16:colId xmlns:a16="http://schemas.microsoft.com/office/drawing/2014/main" xmlns="" val="1837752368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1169921316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749377562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2779683870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3813154927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2470075378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2275188869"/>
                    </a:ext>
                  </a:extLst>
                </a:gridCol>
                <a:gridCol w="209991">
                  <a:extLst>
                    <a:ext uri="{9D8B030D-6E8A-4147-A177-3AD203B41FA5}">
                      <a16:colId xmlns:a16="http://schemas.microsoft.com/office/drawing/2014/main" xmlns="" val="2030667578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3050162824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2223392799"/>
                    </a:ext>
                  </a:extLst>
                </a:gridCol>
                <a:gridCol w="209991">
                  <a:extLst>
                    <a:ext uri="{9D8B030D-6E8A-4147-A177-3AD203B41FA5}">
                      <a16:colId xmlns:a16="http://schemas.microsoft.com/office/drawing/2014/main" xmlns="" val="14160896"/>
                    </a:ext>
                  </a:extLst>
                </a:gridCol>
                <a:gridCol w="209991">
                  <a:extLst>
                    <a:ext uri="{9D8B030D-6E8A-4147-A177-3AD203B41FA5}">
                      <a16:colId xmlns:a16="http://schemas.microsoft.com/office/drawing/2014/main" xmlns="" val="1499989501"/>
                    </a:ext>
                  </a:extLst>
                </a:gridCol>
                <a:gridCol w="209991">
                  <a:extLst>
                    <a:ext uri="{9D8B030D-6E8A-4147-A177-3AD203B41FA5}">
                      <a16:colId xmlns:a16="http://schemas.microsoft.com/office/drawing/2014/main" xmlns="" val="3308500470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2204824199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3104917441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3587154989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22080451"/>
                    </a:ext>
                  </a:extLst>
                </a:gridCol>
                <a:gridCol w="168340">
                  <a:extLst>
                    <a:ext uri="{9D8B030D-6E8A-4147-A177-3AD203B41FA5}">
                      <a16:colId xmlns:a16="http://schemas.microsoft.com/office/drawing/2014/main" xmlns="" val="687992281"/>
                    </a:ext>
                  </a:extLst>
                </a:gridCol>
                <a:gridCol w="168340"/>
                <a:gridCol w="163133"/>
              </a:tblGrid>
              <a:tr h="12212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Sample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5816" marR="5816" marT="581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n-US" sz="8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223540811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healthy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Subject_1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157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1433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555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822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187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271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515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638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223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164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940419581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healthy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Subject_2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168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1640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471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850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192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186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832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434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246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199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814948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smtClean="0">
                          <a:latin typeface="Arial" pitchFamily="34" charset="0"/>
                          <a:cs typeface="Arial" pitchFamily="34" charset="0"/>
                        </a:rPr>
                        <a:t>healthy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Subject_3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206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1390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331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498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175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176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338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524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140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181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22781914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smtClean="0">
                          <a:latin typeface="Arial" pitchFamily="34" charset="0"/>
                          <a:cs typeface="Arial" pitchFamily="34" charset="0"/>
                        </a:rPr>
                        <a:t>healthy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Subject_4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95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1230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262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579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283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327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638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514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148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668368519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healthy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Subject_5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1608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390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869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122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153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683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701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179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197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491516776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healthy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Subject_6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147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891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280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586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518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468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285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428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154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11975345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healthy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Subject_7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1049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188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386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197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174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237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376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392140226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healthy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Subject_8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1461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478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958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377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416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603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642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313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263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124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303298611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smtClean="0">
                          <a:latin typeface="Arial" pitchFamily="34" charset="0"/>
                          <a:cs typeface="Arial" pitchFamily="34" charset="0"/>
                        </a:rPr>
                        <a:t>healthy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Subject_9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792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180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336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41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261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321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549772181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healthy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Subject_10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154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928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424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143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266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339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168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58353343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mild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C141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295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370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504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285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738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372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195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305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177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176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879910561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mild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C142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265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444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443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385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720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420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193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419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543229566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mild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C144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814701854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severe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C143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8082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228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1802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328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716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798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804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1810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267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1045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1743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855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225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severe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C145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7689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420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2369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177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524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445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227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839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809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1264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347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284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223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175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severe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C146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529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167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1145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146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955993821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severe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C148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739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258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159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severe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C149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555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240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270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424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106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140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996976645"/>
                  </a:ext>
                </a:extLst>
              </a:tr>
              <a:tr h="116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severe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kern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C152</a:t>
                      </a:r>
                      <a:endParaRPr lang="en-US" sz="6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993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162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280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162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48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159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63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1104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103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302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541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6891871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69529" y="2895600"/>
            <a:ext cx="13716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0, </a:t>
            </a:r>
            <a:r>
              <a:rPr lang="en-US" sz="700" dirty="0" err="1" smtClean="0">
                <a:latin typeface="Arial" pitchFamily="34" charset="0"/>
                <a:cs typeface="Arial" pitchFamily="34" charset="0"/>
              </a:rPr>
              <a:t>Neutrophil</a:t>
            </a:r>
            <a:r>
              <a:rPr lang="en-US" sz="7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1, Unknown;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2, Macrophage;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3, Macrophage;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4, T &amp; NK cells;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5, T &amp; NK cells;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6, Macrophage;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7, Unknown;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8, Unknown;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9, </a:t>
            </a:r>
            <a:r>
              <a:rPr lang="en-US" sz="700" dirty="0" err="1" smtClean="0">
                <a:latin typeface="Arial" pitchFamily="34" charset="0"/>
                <a:cs typeface="Arial" pitchFamily="34" charset="0"/>
              </a:rPr>
              <a:t>Neutrophil</a:t>
            </a:r>
            <a:r>
              <a:rPr lang="en-US" sz="7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10, Unknown;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11, Unknown;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12, Unknown;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13, T &amp; NK cells;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14 Unknown;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15 Macrophage;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16 T &amp; NK cells;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17 Unknown;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18 </a:t>
            </a:r>
            <a:r>
              <a:rPr lang="en-US" sz="700" dirty="0" err="1" smtClean="0">
                <a:latin typeface="Arial" pitchFamily="34" charset="0"/>
                <a:cs typeface="Arial" pitchFamily="34" charset="0"/>
              </a:rPr>
              <a:t>Dendritic</a:t>
            </a:r>
            <a:r>
              <a:rPr lang="en-US" sz="700" dirty="0" smtClean="0">
                <a:latin typeface="Arial" pitchFamily="34" charset="0"/>
                <a:cs typeface="Arial" pitchFamily="34" charset="0"/>
              </a:rPr>
              <a:t> cells;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19 B cells;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20 Macrophage;</a:t>
            </a:r>
          </a:p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Cluster 21 B cells.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map&#10;&#10;Description automatically generated">
            <a:extLst>
              <a:ext uri="{FF2B5EF4-FFF2-40B4-BE49-F238E27FC236}">
                <a16:creationId xmlns:a16="http://schemas.microsoft.com/office/drawing/2014/main" xmlns="" id="{BE5B92C3-8E61-4ACF-BB68-C13676EE4B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678"/>
          <a:stretch/>
        </p:blipFill>
        <p:spPr>
          <a:xfrm>
            <a:off x="3029728" y="172556"/>
            <a:ext cx="3675872" cy="2814633"/>
          </a:xfrm>
          <a:prstGeom prst="rect">
            <a:avLst/>
          </a:prstGeom>
        </p:spPr>
      </p:pic>
      <p:pic>
        <p:nvPicPr>
          <p:cNvPr id="5" name="Picture 4" descr="Chart&#10;&#10;Description automatically generated with medium confidence">
            <a:extLst>
              <a:ext uri="{FF2B5EF4-FFF2-40B4-BE49-F238E27FC236}">
                <a16:creationId xmlns:a16="http://schemas.microsoft.com/office/drawing/2014/main" xmlns="" id="{B2B86B48-7F78-4ACD-868C-AE1CCAFB48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21" r="25641" b="14722"/>
          <a:stretch/>
        </p:blipFill>
        <p:spPr>
          <a:xfrm>
            <a:off x="398478" y="63014"/>
            <a:ext cx="2743200" cy="292417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EC0554C5-4F85-46C7-AB78-3315EBBCF553}"/>
              </a:ext>
            </a:extLst>
          </p:cNvPr>
          <p:cNvCxnSpPr>
            <a:cxnSpLocks/>
          </p:cNvCxnSpPr>
          <p:nvPr/>
        </p:nvCxnSpPr>
        <p:spPr>
          <a:xfrm flipV="1">
            <a:off x="411781" y="2071563"/>
            <a:ext cx="0" cy="646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5C3CF65C-0E67-4619-AA4A-D35C527C6D94}"/>
              </a:ext>
            </a:extLst>
          </p:cNvPr>
          <p:cNvCxnSpPr>
            <a:cxnSpLocks/>
          </p:cNvCxnSpPr>
          <p:nvPr/>
        </p:nvCxnSpPr>
        <p:spPr>
          <a:xfrm>
            <a:off x="354631" y="2661274"/>
            <a:ext cx="6381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A7F0D8C-257A-4421-A961-2053D5265608}"/>
              </a:ext>
            </a:extLst>
          </p:cNvPr>
          <p:cNvSpPr txBox="1"/>
          <p:nvPr/>
        </p:nvSpPr>
        <p:spPr>
          <a:xfrm>
            <a:off x="391615" y="2661274"/>
            <a:ext cx="675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T-SNE 1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C18B994-BA87-44F5-9489-5F147D47E464}"/>
              </a:ext>
            </a:extLst>
          </p:cNvPr>
          <p:cNvSpPr txBox="1"/>
          <p:nvPr/>
        </p:nvSpPr>
        <p:spPr>
          <a:xfrm rot="16200000">
            <a:off x="-61394" y="2271882"/>
            <a:ext cx="675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T-SNE 2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A3593CC-91C2-466C-9C19-4251426ED9B3}"/>
              </a:ext>
            </a:extLst>
          </p:cNvPr>
          <p:cNvSpPr txBox="1"/>
          <p:nvPr/>
        </p:nvSpPr>
        <p:spPr>
          <a:xfrm>
            <a:off x="1071658" y="58579"/>
            <a:ext cx="1390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High variable genes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7ABDBC8-C423-4C8F-B289-B7A108A6D136}"/>
              </a:ext>
            </a:extLst>
          </p:cNvPr>
          <p:cNvSpPr txBox="1"/>
          <p:nvPr/>
        </p:nvSpPr>
        <p:spPr>
          <a:xfrm>
            <a:off x="3953273" y="58579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SCENIC AUC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Chart, line chart, scatter chart&#10;&#10;Description automatically generated">
            <a:extLst>
              <a:ext uri="{FF2B5EF4-FFF2-40B4-BE49-F238E27FC236}">
                <a16:creationId xmlns:a16="http://schemas.microsoft.com/office/drawing/2014/main" xmlns="" id="{2821E3F2-CB48-46B6-80AD-7B6C132944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3038856"/>
            <a:ext cx="5541264" cy="2980944"/>
          </a:xfrm>
          <a:prstGeom prst="rect">
            <a:avLst/>
          </a:prstGeom>
        </p:spPr>
      </p:pic>
      <p:pic>
        <p:nvPicPr>
          <p:cNvPr id="14" name="Picture 13" descr="Diagram, schematic, timeline&#10;&#10;Description automatically generated">
            <a:extLst>
              <a:ext uri="{FF2B5EF4-FFF2-40B4-BE49-F238E27FC236}">
                <a16:creationId xmlns:a16="http://schemas.microsoft.com/office/drawing/2014/main" xmlns="" id="{BB97DDC2-4945-41DC-8374-0AA78AB45AD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371"/>
          <a:stretch/>
        </p:blipFill>
        <p:spPr>
          <a:xfrm>
            <a:off x="457200" y="6036305"/>
            <a:ext cx="3863434" cy="2345695"/>
          </a:xfrm>
          <a:prstGeom prst="rect">
            <a:avLst/>
          </a:prstGeom>
        </p:spPr>
      </p:pic>
      <p:pic>
        <p:nvPicPr>
          <p:cNvPr id="15" name="Picture 14" descr="A picture containing map&#10;&#10;Description automatically generated">
            <a:extLst>
              <a:ext uri="{FF2B5EF4-FFF2-40B4-BE49-F238E27FC236}">
                <a16:creationId xmlns:a16="http://schemas.microsoft.com/office/drawing/2014/main" xmlns="" id="{5BBA155A-E44E-4E18-BC0F-6AB4FBDCB8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191" t="24679" b="19552"/>
          <a:stretch/>
        </p:blipFill>
        <p:spPr>
          <a:xfrm>
            <a:off x="4736119" y="6264905"/>
            <a:ext cx="1055081" cy="17360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86D0033-3491-482C-8CEA-1C67922EFB39}"/>
              </a:ext>
            </a:extLst>
          </p:cNvPr>
          <p:cNvSpPr txBox="1"/>
          <p:nvPr/>
        </p:nvSpPr>
        <p:spPr>
          <a:xfrm rot="19800000">
            <a:off x="781062" y="8230575"/>
            <a:ext cx="5854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Cell type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48EE99E-9D0F-4E6F-9191-859E6856B56E}"/>
              </a:ext>
            </a:extLst>
          </p:cNvPr>
          <p:cNvSpPr txBox="1"/>
          <p:nvPr/>
        </p:nvSpPr>
        <p:spPr>
          <a:xfrm>
            <a:off x="4708494" y="6078379"/>
            <a:ext cx="7168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Cell type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305" y="8510954"/>
            <a:ext cx="6688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S7. (A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Dimensionality reductions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side-by-side.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(B)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Top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5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regulons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each cell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type analyzed.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(C)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Regulon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specificity scores (RSS)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across different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cell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types.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256" y="1166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A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5400" y="31242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B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5400" y="5802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C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200" y="1828800"/>
            <a:ext cx="653487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4123" y="6991272"/>
            <a:ext cx="645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S8.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Heatmap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displays the percentages of different immune cell types of all CD45+ cells in all samples.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877" y="8276382"/>
            <a:ext cx="64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S9.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Volcano plot of differentially expressed genes in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Neutrophil_0, Macrophage_2, Macrophage_3, Macrophage_6, T &amp; NK_4 and T &amp; NK_5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cells comparing samples from severe COVID-19 patients and health control.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t="4610"/>
          <a:stretch>
            <a:fillRect/>
          </a:stretch>
        </p:blipFill>
        <p:spPr bwMode="auto">
          <a:xfrm>
            <a:off x="685800" y="332400"/>
            <a:ext cx="2512314" cy="239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 t="5232"/>
          <a:stretch>
            <a:fillRect/>
          </a:stretch>
        </p:blipFill>
        <p:spPr bwMode="auto">
          <a:xfrm>
            <a:off x="3431286" y="338911"/>
            <a:ext cx="2512314" cy="238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/>
          <a:srcRect t="5232"/>
          <a:stretch>
            <a:fillRect/>
          </a:stretch>
        </p:blipFill>
        <p:spPr bwMode="auto">
          <a:xfrm>
            <a:off x="685800" y="3047999"/>
            <a:ext cx="2512314" cy="238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/>
          <a:srcRect t="5232"/>
          <a:stretch>
            <a:fillRect/>
          </a:stretch>
        </p:blipFill>
        <p:spPr bwMode="auto">
          <a:xfrm>
            <a:off x="3431286" y="3047999"/>
            <a:ext cx="2512314" cy="238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6"/>
          <a:srcRect t="5460"/>
          <a:stretch>
            <a:fillRect/>
          </a:stretch>
        </p:blipFill>
        <p:spPr bwMode="auto">
          <a:xfrm>
            <a:off x="685800" y="5854458"/>
            <a:ext cx="2512314" cy="2375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480683" y="76200"/>
            <a:ext cx="1295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Neutrophil_0</a:t>
            </a:r>
            <a:endParaRPr lang="en-US" sz="1200" b="1" dirty="0"/>
          </a:p>
        </p:txBody>
      </p:sp>
      <p:sp>
        <p:nvSpPr>
          <p:cNvPr id="11" name="Rectangle 10"/>
          <p:cNvSpPr/>
          <p:nvPr/>
        </p:nvSpPr>
        <p:spPr>
          <a:xfrm>
            <a:off x="4108938" y="76200"/>
            <a:ext cx="1447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Macrophage_2</a:t>
            </a:r>
            <a:endParaRPr lang="en-US" sz="1200" b="1" dirty="0"/>
          </a:p>
        </p:txBody>
      </p:sp>
      <p:sp>
        <p:nvSpPr>
          <p:cNvPr id="12" name="Rectangle 11"/>
          <p:cNvSpPr/>
          <p:nvPr/>
        </p:nvSpPr>
        <p:spPr>
          <a:xfrm>
            <a:off x="1480684" y="2795954"/>
            <a:ext cx="1371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Macrophage_3</a:t>
            </a:r>
            <a:endParaRPr lang="en-US" sz="1200" b="1" dirty="0"/>
          </a:p>
        </p:txBody>
      </p:sp>
      <p:sp>
        <p:nvSpPr>
          <p:cNvPr id="13" name="Rectangle 12"/>
          <p:cNvSpPr/>
          <p:nvPr/>
        </p:nvSpPr>
        <p:spPr>
          <a:xfrm>
            <a:off x="4255477" y="2795954"/>
            <a:ext cx="1295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Macrophage_6</a:t>
            </a:r>
            <a:endParaRPr lang="en-US" sz="1200" b="1" dirty="0"/>
          </a:p>
        </p:txBody>
      </p:sp>
      <p:sp>
        <p:nvSpPr>
          <p:cNvPr id="14" name="Rectangle 13"/>
          <p:cNvSpPr/>
          <p:nvPr/>
        </p:nvSpPr>
        <p:spPr>
          <a:xfrm>
            <a:off x="1506415" y="5575555"/>
            <a:ext cx="1295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T &amp; NK_4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cells</a:t>
            </a:r>
            <a:endParaRPr lang="en-US" sz="12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 t="5609"/>
          <a:stretch>
            <a:fillRect/>
          </a:stretch>
        </p:blipFill>
        <p:spPr bwMode="auto">
          <a:xfrm>
            <a:off x="3505200" y="5856923"/>
            <a:ext cx="2518714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4419600" y="5575555"/>
            <a:ext cx="1295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latin typeface="Arial" pitchFamily="34" charset="0"/>
                <a:cs typeface="Arial" pitchFamily="34" charset="0"/>
              </a:rPr>
              <a:t>T &amp; NK_5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cells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2011</TotalTime>
  <Words>1129</Words>
  <Application>Microsoft Office PowerPoint</Application>
  <PresentationFormat>On-screen Show (4:3)</PresentationFormat>
  <Paragraphs>617</Paragraphs>
  <Slides>10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Prism 9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huarong chen</dc:creator>
  <cp:lastModifiedBy>huarong chen</cp:lastModifiedBy>
  <cp:revision>70</cp:revision>
  <dcterms:created xsi:type="dcterms:W3CDTF">2006-08-16T00:00:00Z</dcterms:created>
  <dcterms:modified xsi:type="dcterms:W3CDTF">2021-06-24T14:58:04Z</dcterms:modified>
</cp:coreProperties>
</file>