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519363" cy="2519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4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5" autoAdjust="0"/>
    <p:restoredTop sz="94660"/>
  </p:normalViewPr>
  <p:slideViewPr>
    <p:cSldViewPr snapToGrid="0">
      <p:cViewPr varScale="1">
        <p:scale>
          <a:sx n="278" d="100"/>
          <a:sy n="278" d="100"/>
        </p:scale>
        <p:origin x="112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52" y="412312"/>
            <a:ext cx="2141459" cy="877112"/>
          </a:xfrm>
        </p:spPr>
        <p:txBody>
          <a:bodyPr anchor="b"/>
          <a:lstStyle>
            <a:lvl1pPr algn="ctr">
              <a:defRPr sz="165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21" y="1323249"/>
            <a:ext cx="1889522" cy="608263"/>
          </a:xfrm>
        </p:spPr>
        <p:txBody>
          <a:bodyPr/>
          <a:lstStyle>
            <a:lvl1pPr marL="0" indent="0" algn="ctr">
              <a:buNone/>
              <a:defRPr sz="661"/>
            </a:lvl1pPr>
            <a:lvl2pPr marL="125959" indent="0" algn="ctr">
              <a:buNone/>
              <a:defRPr sz="551"/>
            </a:lvl2pPr>
            <a:lvl3pPr marL="251917" indent="0" algn="ctr">
              <a:buNone/>
              <a:defRPr sz="496"/>
            </a:lvl3pPr>
            <a:lvl4pPr marL="377876" indent="0" algn="ctr">
              <a:buNone/>
              <a:defRPr sz="441"/>
            </a:lvl4pPr>
            <a:lvl5pPr marL="503834" indent="0" algn="ctr">
              <a:buNone/>
              <a:defRPr sz="441"/>
            </a:lvl5pPr>
            <a:lvl6pPr marL="629793" indent="0" algn="ctr">
              <a:buNone/>
              <a:defRPr sz="441"/>
            </a:lvl6pPr>
            <a:lvl7pPr marL="755752" indent="0" algn="ctr">
              <a:buNone/>
              <a:defRPr sz="441"/>
            </a:lvl7pPr>
            <a:lvl8pPr marL="881710" indent="0" algn="ctr">
              <a:buNone/>
              <a:defRPr sz="441"/>
            </a:lvl8pPr>
            <a:lvl9pPr marL="1007669" indent="0" algn="ctr">
              <a:buNone/>
              <a:defRPr sz="44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43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837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2919" y="134133"/>
            <a:ext cx="543238" cy="21350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06" y="134133"/>
            <a:ext cx="1598221" cy="21350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1278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142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94" y="628092"/>
            <a:ext cx="2172951" cy="1047985"/>
          </a:xfrm>
        </p:spPr>
        <p:txBody>
          <a:bodyPr anchor="b"/>
          <a:lstStyle>
            <a:lvl1pPr>
              <a:defRPr sz="165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894" y="1685991"/>
            <a:ext cx="2172951" cy="551110"/>
          </a:xfrm>
        </p:spPr>
        <p:txBody>
          <a:bodyPr/>
          <a:lstStyle>
            <a:lvl1pPr marL="0" indent="0">
              <a:buNone/>
              <a:defRPr sz="661">
                <a:solidFill>
                  <a:schemeClr val="tx1"/>
                </a:solidFill>
              </a:defRPr>
            </a:lvl1pPr>
            <a:lvl2pPr marL="125959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2pPr>
            <a:lvl3pPr marL="251917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3pPr>
            <a:lvl4pPr marL="377876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4pPr>
            <a:lvl5pPr marL="503834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5pPr>
            <a:lvl6pPr marL="629793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6pPr>
            <a:lvl7pPr marL="755752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7pPr>
            <a:lvl8pPr marL="881710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8pPr>
            <a:lvl9pPr marL="1007669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16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06" y="670664"/>
            <a:ext cx="1070729" cy="159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428" y="670664"/>
            <a:ext cx="1070729" cy="159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36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34133"/>
            <a:ext cx="2172951" cy="48696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35" y="617594"/>
            <a:ext cx="1065808" cy="302673"/>
          </a:xfrm>
        </p:spPr>
        <p:txBody>
          <a:bodyPr anchor="b"/>
          <a:lstStyle>
            <a:lvl1pPr marL="0" indent="0">
              <a:buNone/>
              <a:defRPr sz="661" b="1"/>
            </a:lvl1pPr>
            <a:lvl2pPr marL="125959" indent="0">
              <a:buNone/>
              <a:defRPr sz="551" b="1"/>
            </a:lvl2pPr>
            <a:lvl3pPr marL="251917" indent="0">
              <a:buNone/>
              <a:defRPr sz="496" b="1"/>
            </a:lvl3pPr>
            <a:lvl4pPr marL="377876" indent="0">
              <a:buNone/>
              <a:defRPr sz="441" b="1"/>
            </a:lvl4pPr>
            <a:lvl5pPr marL="503834" indent="0">
              <a:buNone/>
              <a:defRPr sz="441" b="1"/>
            </a:lvl5pPr>
            <a:lvl6pPr marL="629793" indent="0">
              <a:buNone/>
              <a:defRPr sz="441" b="1"/>
            </a:lvl6pPr>
            <a:lvl7pPr marL="755752" indent="0">
              <a:buNone/>
              <a:defRPr sz="441" b="1"/>
            </a:lvl7pPr>
            <a:lvl8pPr marL="881710" indent="0">
              <a:buNone/>
              <a:defRPr sz="441" b="1"/>
            </a:lvl8pPr>
            <a:lvl9pPr marL="1007669" indent="0">
              <a:buNone/>
              <a:defRPr sz="44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35" y="920267"/>
            <a:ext cx="1065808" cy="13535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428" y="617594"/>
            <a:ext cx="1071057" cy="302673"/>
          </a:xfrm>
        </p:spPr>
        <p:txBody>
          <a:bodyPr anchor="b"/>
          <a:lstStyle>
            <a:lvl1pPr marL="0" indent="0">
              <a:buNone/>
              <a:defRPr sz="661" b="1"/>
            </a:lvl1pPr>
            <a:lvl2pPr marL="125959" indent="0">
              <a:buNone/>
              <a:defRPr sz="551" b="1"/>
            </a:lvl2pPr>
            <a:lvl3pPr marL="251917" indent="0">
              <a:buNone/>
              <a:defRPr sz="496" b="1"/>
            </a:lvl3pPr>
            <a:lvl4pPr marL="377876" indent="0">
              <a:buNone/>
              <a:defRPr sz="441" b="1"/>
            </a:lvl4pPr>
            <a:lvl5pPr marL="503834" indent="0">
              <a:buNone/>
              <a:defRPr sz="441" b="1"/>
            </a:lvl5pPr>
            <a:lvl6pPr marL="629793" indent="0">
              <a:buNone/>
              <a:defRPr sz="441" b="1"/>
            </a:lvl6pPr>
            <a:lvl7pPr marL="755752" indent="0">
              <a:buNone/>
              <a:defRPr sz="441" b="1"/>
            </a:lvl7pPr>
            <a:lvl8pPr marL="881710" indent="0">
              <a:buNone/>
              <a:defRPr sz="441" b="1"/>
            </a:lvl8pPr>
            <a:lvl9pPr marL="1007669" indent="0">
              <a:buNone/>
              <a:defRPr sz="44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428" y="920267"/>
            <a:ext cx="1071057" cy="13535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9071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59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844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67958"/>
            <a:ext cx="812560" cy="587851"/>
          </a:xfrm>
        </p:spPr>
        <p:txBody>
          <a:bodyPr anchor="b"/>
          <a:lstStyle>
            <a:lvl1pPr>
              <a:defRPr sz="88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057" y="362742"/>
            <a:ext cx="1275428" cy="1790381"/>
          </a:xfrm>
        </p:spPr>
        <p:txBody>
          <a:bodyPr/>
          <a:lstStyle>
            <a:lvl1pPr>
              <a:defRPr sz="882"/>
            </a:lvl1pPr>
            <a:lvl2pPr>
              <a:defRPr sz="771"/>
            </a:lvl2pPr>
            <a:lvl3pPr>
              <a:defRPr sz="661"/>
            </a:lvl3pPr>
            <a:lvl4pPr>
              <a:defRPr sz="551"/>
            </a:lvl4pPr>
            <a:lvl5pPr>
              <a:defRPr sz="551"/>
            </a:lvl5pPr>
            <a:lvl6pPr>
              <a:defRPr sz="551"/>
            </a:lvl6pPr>
            <a:lvl7pPr>
              <a:defRPr sz="551"/>
            </a:lvl7pPr>
            <a:lvl8pPr>
              <a:defRPr sz="551"/>
            </a:lvl8pPr>
            <a:lvl9pPr>
              <a:defRPr sz="55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755809"/>
            <a:ext cx="812560" cy="1400229"/>
          </a:xfrm>
        </p:spPr>
        <p:txBody>
          <a:bodyPr/>
          <a:lstStyle>
            <a:lvl1pPr marL="0" indent="0">
              <a:buNone/>
              <a:defRPr sz="441"/>
            </a:lvl1pPr>
            <a:lvl2pPr marL="125959" indent="0">
              <a:buNone/>
              <a:defRPr sz="386"/>
            </a:lvl2pPr>
            <a:lvl3pPr marL="251917" indent="0">
              <a:buNone/>
              <a:defRPr sz="331"/>
            </a:lvl3pPr>
            <a:lvl4pPr marL="377876" indent="0">
              <a:buNone/>
              <a:defRPr sz="276"/>
            </a:lvl4pPr>
            <a:lvl5pPr marL="503834" indent="0">
              <a:buNone/>
              <a:defRPr sz="276"/>
            </a:lvl5pPr>
            <a:lvl6pPr marL="629793" indent="0">
              <a:buNone/>
              <a:defRPr sz="276"/>
            </a:lvl6pPr>
            <a:lvl7pPr marL="755752" indent="0">
              <a:buNone/>
              <a:defRPr sz="276"/>
            </a:lvl7pPr>
            <a:lvl8pPr marL="881710" indent="0">
              <a:buNone/>
              <a:defRPr sz="276"/>
            </a:lvl8pPr>
            <a:lvl9pPr marL="1007669" indent="0">
              <a:buNone/>
              <a:defRPr sz="2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078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67958"/>
            <a:ext cx="812560" cy="587851"/>
          </a:xfrm>
        </p:spPr>
        <p:txBody>
          <a:bodyPr anchor="b"/>
          <a:lstStyle>
            <a:lvl1pPr>
              <a:defRPr sz="88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057" y="362742"/>
            <a:ext cx="1275428" cy="1790381"/>
          </a:xfrm>
        </p:spPr>
        <p:txBody>
          <a:bodyPr anchor="t"/>
          <a:lstStyle>
            <a:lvl1pPr marL="0" indent="0">
              <a:buNone/>
              <a:defRPr sz="882"/>
            </a:lvl1pPr>
            <a:lvl2pPr marL="125959" indent="0">
              <a:buNone/>
              <a:defRPr sz="771"/>
            </a:lvl2pPr>
            <a:lvl3pPr marL="251917" indent="0">
              <a:buNone/>
              <a:defRPr sz="661"/>
            </a:lvl3pPr>
            <a:lvl4pPr marL="377876" indent="0">
              <a:buNone/>
              <a:defRPr sz="551"/>
            </a:lvl4pPr>
            <a:lvl5pPr marL="503834" indent="0">
              <a:buNone/>
              <a:defRPr sz="551"/>
            </a:lvl5pPr>
            <a:lvl6pPr marL="629793" indent="0">
              <a:buNone/>
              <a:defRPr sz="551"/>
            </a:lvl6pPr>
            <a:lvl7pPr marL="755752" indent="0">
              <a:buNone/>
              <a:defRPr sz="551"/>
            </a:lvl7pPr>
            <a:lvl8pPr marL="881710" indent="0">
              <a:buNone/>
              <a:defRPr sz="551"/>
            </a:lvl8pPr>
            <a:lvl9pPr marL="1007669" indent="0">
              <a:buNone/>
              <a:defRPr sz="551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755809"/>
            <a:ext cx="812560" cy="1400229"/>
          </a:xfrm>
        </p:spPr>
        <p:txBody>
          <a:bodyPr/>
          <a:lstStyle>
            <a:lvl1pPr marL="0" indent="0">
              <a:buNone/>
              <a:defRPr sz="441"/>
            </a:lvl1pPr>
            <a:lvl2pPr marL="125959" indent="0">
              <a:buNone/>
              <a:defRPr sz="386"/>
            </a:lvl2pPr>
            <a:lvl3pPr marL="251917" indent="0">
              <a:buNone/>
              <a:defRPr sz="331"/>
            </a:lvl3pPr>
            <a:lvl4pPr marL="377876" indent="0">
              <a:buNone/>
              <a:defRPr sz="276"/>
            </a:lvl4pPr>
            <a:lvl5pPr marL="503834" indent="0">
              <a:buNone/>
              <a:defRPr sz="276"/>
            </a:lvl5pPr>
            <a:lvl6pPr marL="629793" indent="0">
              <a:buNone/>
              <a:defRPr sz="276"/>
            </a:lvl6pPr>
            <a:lvl7pPr marL="755752" indent="0">
              <a:buNone/>
              <a:defRPr sz="276"/>
            </a:lvl7pPr>
            <a:lvl8pPr marL="881710" indent="0">
              <a:buNone/>
              <a:defRPr sz="276"/>
            </a:lvl8pPr>
            <a:lvl9pPr marL="1007669" indent="0">
              <a:buNone/>
              <a:defRPr sz="2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18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06" y="134133"/>
            <a:ext cx="2172951" cy="486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06" y="670664"/>
            <a:ext cx="2172951" cy="159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06" y="2335077"/>
            <a:ext cx="56685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73E95-B7C0-4EAF-BCE4-437EAB9020B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539" y="2335077"/>
            <a:ext cx="850285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300" y="2335077"/>
            <a:ext cx="56685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06A08-9054-4A1D-9100-EF4668A5B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761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51917" rtl="0" eaLnBrk="1" latinLnBrk="0" hangingPunct="1">
        <a:lnSpc>
          <a:spcPct val="90000"/>
        </a:lnSpc>
        <a:spcBef>
          <a:spcPct val="0"/>
        </a:spcBef>
        <a:buNone/>
        <a:defRPr sz="12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79" indent="-62979" algn="l" defTabSz="2519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771" kern="1200">
          <a:solidFill>
            <a:schemeClr val="tx1"/>
          </a:solidFill>
          <a:latin typeface="+mn-lt"/>
          <a:ea typeface="+mn-ea"/>
          <a:cs typeface="+mn-cs"/>
        </a:defRPr>
      </a:lvl1pPr>
      <a:lvl2pPr marL="188938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2pPr>
      <a:lvl3pPr marL="314897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551" kern="1200">
          <a:solidFill>
            <a:schemeClr val="tx1"/>
          </a:solidFill>
          <a:latin typeface="+mn-lt"/>
          <a:ea typeface="+mn-ea"/>
          <a:cs typeface="+mn-cs"/>
        </a:defRPr>
      </a:lvl3pPr>
      <a:lvl4pPr marL="440855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4pPr>
      <a:lvl5pPr marL="566814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5pPr>
      <a:lvl6pPr marL="692772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6pPr>
      <a:lvl7pPr marL="818731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7pPr>
      <a:lvl8pPr marL="944690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8pPr>
      <a:lvl9pPr marL="1070648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1pPr>
      <a:lvl2pPr marL="125959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2pPr>
      <a:lvl3pPr marL="251917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3pPr>
      <a:lvl4pPr marL="377876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4pPr>
      <a:lvl5pPr marL="503834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5pPr>
      <a:lvl6pPr marL="629793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6pPr>
      <a:lvl7pPr marL="755752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7pPr>
      <a:lvl8pPr marL="881710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8pPr>
      <a:lvl9pPr marL="1007669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03" y="79335"/>
            <a:ext cx="1197236" cy="1618836"/>
          </a:xfrm>
          <a:prstGeom prst="rect">
            <a:avLst/>
          </a:prstGeom>
        </p:spPr>
      </p:pic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136118"/>
              </p:ext>
            </p:extLst>
          </p:nvPr>
        </p:nvGraphicFramePr>
        <p:xfrm>
          <a:off x="1333656" y="20561"/>
          <a:ext cx="1191266" cy="1701675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191266">
                  <a:extLst>
                    <a:ext uri="{9D8B030D-6E8A-4147-A177-3AD203B41FA5}">
                      <a16:colId xmlns:a16="http://schemas.microsoft.com/office/drawing/2014/main" val="111438061"/>
                    </a:ext>
                  </a:extLst>
                </a:gridCol>
              </a:tblGrid>
              <a:tr h="567225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de-DE" sz="1000" dirty="0" err="1" smtClean="0"/>
                        <a:t>Benefits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and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costs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/>
                        <a:t>of</a:t>
                      </a:r>
                      <a:r>
                        <a:rPr lang="de-DE" sz="1000" dirty="0"/>
                        <a:t> </a:t>
                      </a:r>
                      <a:r>
                        <a:rPr lang="de-DE" sz="1000" dirty="0" err="1"/>
                        <a:t>daily</a:t>
                      </a:r>
                      <a:r>
                        <a:rPr lang="de-DE" sz="1000" dirty="0"/>
                        <a:t> </a:t>
                      </a:r>
                      <a:r>
                        <a:rPr lang="de-DE" sz="1000" dirty="0" err="1"/>
                        <a:t>vitamin</a:t>
                      </a:r>
                      <a:r>
                        <a:rPr lang="de-DE" sz="1000" dirty="0"/>
                        <a:t> D </a:t>
                      </a:r>
                      <a:r>
                        <a:rPr lang="de-DE" sz="1000" dirty="0" err="1"/>
                        <a:t>supplementation</a:t>
                      </a:r>
                      <a:r>
                        <a:rPr lang="de-DE" sz="1000" dirty="0"/>
                        <a:t>:</a:t>
                      </a:r>
                    </a:p>
                  </a:txBody>
                  <a:tcPr marL="33592" marR="33592" marT="16796" marB="16796"/>
                </a:tc>
                <a:extLst>
                  <a:ext uri="{0D108BD9-81ED-4DB2-BD59-A6C34878D82A}">
                    <a16:rowId xmlns:a16="http://schemas.microsoft.com/office/drawing/2014/main" val="1179712933"/>
                  </a:ext>
                </a:extLst>
              </a:tr>
              <a:tr h="567225">
                <a:tc>
                  <a:txBody>
                    <a:bodyPr/>
                    <a:lstStyle/>
                    <a:p>
                      <a:pPr marL="0" marR="0" lvl="0" indent="0" algn="l" defTabSz="2519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000" dirty="0" err="1" smtClean="0"/>
                        <a:t>reduces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cancer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mortality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by</a:t>
                      </a:r>
                      <a:r>
                        <a:rPr lang="de-DE" sz="1000" baseline="0" dirty="0" smtClean="0"/>
                        <a:t> </a:t>
                      </a:r>
                      <a:r>
                        <a:rPr lang="de-DE" sz="1000" baseline="0" dirty="0" err="1" smtClean="0"/>
                        <a:t>approximately</a:t>
                      </a:r>
                      <a:r>
                        <a:rPr lang="de-DE" sz="1000" baseline="0" dirty="0" smtClean="0"/>
                        <a:t> 13%</a:t>
                      </a:r>
                      <a:endParaRPr lang="de-DE" sz="1000" dirty="0" smtClean="0"/>
                    </a:p>
                  </a:txBody>
                  <a:tcPr marL="33592" marR="33592" marT="16796" marB="16796"/>
                </a:tc>
                <a:extLst>
                  <a:ext uri="{0D108BD9-81ED-4DB2-BD59-A6C34878D82A}">
                    <a16:rowId xmlns:a16="http://schemas.microsoft.com/office/drawing/2014/main" val="955648740"/>
                  </a:ext>
                </a:extLst>
              </a:tr>
              <a:tr h="567225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de-DE" sz="1000" dirty="0" err="1"/>
                        <a:t>costs</a:t>
                      </a:r>
                      <a:r>
                        <a:rPr lang="de-DE" sz="1000" dirty="0"/>
                        <a:t> </a:t>
                      </a:r>
                      <a:r>
                        <a:rPr lang="de-DE" sz="1000" dirty="0" err="1" smtClean="0"/>
                        <a:t>approximately</a:t>
                      </a:r>
                      <a:r>
                        <a:rPr lang="de-DE" sz="1000" baseline="0" dirty="0" smtClean="0"/>
                        <a:t> </a:t>
                      </a:r>
                      <a:r>
                        <a:rPr lang="de-DE" sz="1000" baseline="0" dirty="0"/>
                        <a:t>25 Euro per </a:t>
                      </a:r>
                      <a:r>
                        <a:rPr lang="de-DE" sz="1000" baseline="0" dirty="0" err="1" smtClean="0"/>
                        <a:t>person</a:t>
                      </a:r>
                      <a:r>
                        <a:rPr lang="de-DE" sz="1000" baseline="0" dirty="0" smtClean="0"/>
                        <a:t>/</a:t>
                      </a:r>
                      <a:r>
                        <a:rPr lang="de-DE" sz="1000" baseline="0" dirty="0" err="1" smtClean="0"/>
                        <a:t>year</a:t>
                      </a:r>
                      <a:endParaRPr lang="de-DE" sz="1000" dirty="0"/>
                    </a:p>
                  </a:txBody>
                  <a:tcPr marL="33592" marR="33592" marT="16796" marB="16796"/>
                </a:tc>
                <a:extLst>
                  <a:ext uri="{0D108BD9-81ED-4DB2-BD59-A6C34878D82A}">
                    <a16:rowId xmlns:a16="http://schemas.microsoft.com/office/drawing/2014/main" val="2019193207"/>
                  </a:ext>
                </a:extLst>
              </a:tr>
            </a:tbl>
          </a:graphicData>
        </a:graphic>
      </p:graphicFrame>
      <p:sp>
        <p:nvSpPr>
          <p:cNvPr id="23" name="Textfeld 22">
            <a:extLst>
              <a:ext uri="{FF2B5EF4-FFF2-40B4-BE49-F238E27FC236}">
                <a16:creationId xmlns:a16="http://schemas.microsoft.com/office/drawing/2014/main" id="{B348E0FB-0F3A-49A4-AEF7-1F7AB88D249A}"/>
              </a:ext>
            </a:extLst>
          </p:cNvPr>
          <p:cNvSpPr txBox="1"/>
          <p:nvPr/>
        </p:nvSpPr>
        <p:spPr>
          <a:xfrm flipH="1">
            <a:off x="66984" y="489915"/>
            <a:ext cx="11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err="1"/>
              <a:t>Insufficient</a:t>
            </a:r>
            <a:r>
              <a:rPr lang="de-DE" sz="1000" b="1" dirty="0"/>
              <a:t> </a:t>
            </a:r>
          </a:p>
          <a:p>
            <a:pPr algn="ctr"/>
            <a:r>
              <a:rPr lang="de-DE" sz="1000" b="1" dirty="0" err="1"/>
              <a:t>vitamin</a:t>
            </a:r>
            <a:r>
              <a:rPr lang="de-DE" sz="1000" b="1" dirty="0"/>
              <a:t> D </a:t>
            </a:r>
            <a:r>
              <a:rPr lang="de-DE" sz="1000" b="1" dirty="0" err="1"/>
              <a:t>levels</a:t>
            </a:r>
            <a:r>
              <a:rPr lang="de-DE" sz="1000" b="1" dirty="0"/>
              <a:t> </a:t>
            </a:r>
          </a:p>
          <a:p>
            <a:pPr algn="ctr"/>
            <a:r>
              <a:rPr lang="de-DE" sz="1000" b="1" dirty="0"/>
              <a:t>in </a:t>
            </a:r>
            <a:r>
              <a:rPr lang="de-DE" sz="1000" b="1" dirty="0" err="1"/>
              <a:t>most</a:t>
            </a:r>
            <a:r>
              <a:rPr lang="de-DE" sz="1000" b="1" dirty="0"/>
              <a:t> </a:t>
            </a:r>
            <a:r>
              <a:rPr lang="de-DE" sz="1000" b="1" dirty="0" err="1"/>
              <a:t>adults</a:t>
            </a:r>
            <a:r>
              <a:rPr lang="de-DE" sz="1000" b="1" dirty="0"/>
              <a:t> in Germany</a:t>
            </a:r>
          </a:p>
        </p:txBody>
      </p:sp>
      <p:graphicFrame>
        <p:nvGraphicFramePr>
          <p:cNvPr id="38" name="Tabel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680881"/>
              </p:ext>
            </p:extLst>
          </p:nvPr>
        </p:nvGraphicFramePr>
        <p:xfrm>
          <a:off x="5560" y="1746299"/>
          <a:ext cx="2519362" cy="76618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519362">
                  <a:extLst>
                    <a:ext uri="{9D8B030D-6E8A-4147-A177-3AD203B41FA5}">
                      <a16:colId xmlns:a16="http://schemas.microsoft.com/office/drawing/2014/main" val="111438061"/>
                    </a:ext>
                  </a:extLst>
                </a:gridCol>
              </a:tblGrid>
              <a:tr h="191547">
                <a:tc>
                  <a:txBody>
                    <a:bodyPr/>
                    <a:lstStyle/>
                    <a:p>
                      <a:r>
                        <a:rPr lang="de-DE" sz="1000" b="1" dirty="0" err="1"/>
                        <a:t>Expected</a:t>
                      </a:r>
                      <a:r>
                        <a:rPr lang="de-DE" sz="1000" b="1" dirty="0"/>
                        <a:t> </a:t>
                      </a:r>
                      <a:r>
                        <a:rPr lang="de-DE" sz="1000" b="1" dirty="0" err="1"/>
                        <a:t>net</a:t>
                      </a:r>
                      <a:r>
                        <a:rPr lang="de-DE" sz="1000" b="1" dirty="0"/>
                        <a:t> </a:t>
                      </a:r>
                      <a:r>
                        <a:rPr lang="de-DE" sz="1000" b="1" dirty="0" err="1"/>
                        <a:t>annual</a:t>
                      </a:r>
                      <a:r>
                        <a:rPr lang="de-DE" sz="1000" b="1" dirty="0"/>
                        <a:t> </a:t>
                      </a:r>
                      <a:r>
                        <a:rPr lang="de-DE" sz="1000" b="1" dirty="0" err="1"/>
                        <a:t>savings</a:t>
                      </a:r>
                      <a:r>
                        <a:rPr lang="de-DE" sz="1000" b="1" dirty="0"/>
                        <a:t>:</a:t>
                      </a:r>
                    </a:p>
                  </a:txBody>
                  <a:tcPr marL="33592" marR="33592" marT="16796" marB="16796"/>
                </a:tc>
                <a:extLst>
                  <a:ext uri="{0D108BD9-81ED-4DB2-BD59-A6C34878D82A}">
                    <a16:rowId xmlns:a16="http://schemas.microsoft.com/office/drawing/2014/main" val="656847292"/>
                  </a:ext>
                </a:extLst>
              </a:tr>
              <a:tr h="191547">
                <a:tc>
                  <a:txBody>
                    <a:bodyPr/>
                    <a:lstStyle/>
                    <a:p>
                      <a:pPr marL="0" marR="0" lvl="0" indent="0" algn="l" defTabSz="2519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000" dirty="0" err="1" smtClean="0"/>
                        <a:t>Almost</a:t>
                      </a:r>
                      <a:r>
                        <a:rPr lang="de-DE" sz="1000" smtClean="0"/>
                        <a:t> 30,000 </a:t>
                      </a:r>
                      <a:r>
                        <a:rPr lang="de-DE" sz="1000" dirty="0" err="1" smtClean="0"/>
                        <a:t>preventable</a:t>
                      </a:r>
                      <a:r>
                        <a:rPr lang="de-DE" sz="1000" baseline="0" dirty="0" smtClean="0"/>
                        <a:t> </a:t>
                      </a:r>
                      <a:r>
                        <a:rPr lang="de-DE" sz="1000" baseline="0" dirty="0" err="1" smtClean="0"/>
                        <a:t>deaths</a:t>
                      </a:r>
                      <a:endParaRPr lang="de-DE" sz="1000" dirty="0" smtClean="0"/>
                    </a:p>
                  </a:txBody>
                  <a:tcPr marL="33592" marR="33592" marT="16796" marB="16796"/>
                </a:tc>
                <a:extLst>
                  <a:ext uri="{0D108BD9-81ED-4DB2-BD59-A6C34878D82A}">
                    <a16:rowId xmlns:a16="http://schemas.microsoft.com/office/drawing/2014/main" val="1012324153"/>
                  </a:ext>
                </a:extLst>
              </a:tr>
              <a:tr h="191547">
                <a:tc>
                  <a:txBody>
                    <a:bodyPr/>
                    <a:lstStyle/>
                    <a:p>
                      <a:pPr marL="0" marR="0" lvl="0" indent="0" algn="l" defTabSz="2519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000" dirty="0" smtClean="0"/>
                        <a:t>322,000 </a:t>
                      </a:r>
                      <a:r>
                        <a:rPr lang="de-DE" sz="1000" baseline="0" dirty="0" err="1" smtClean="0"/>
                        <a:t>preventable</a:t>
                      </a:r>
                      <a:r>
                        <a:rPr lang="de-DE" sz="1000" baseline="0" dirty="0" smtClean="0"/>
                        <a:t> </a:t>
                      </a:r>
                      <a:r>
                        <a:rPr lang="de-DE" sz="1000" dirty="0" err="1" smtClean="0"/>
                        <a:t>years</a:t>
                      </a:r>
                      <a:r>
                        <a:rPr lang="de-DE" sz="1000" dirty="0" smtClean="0"/>
                        <a:t> </a:t>
                      </a:r>
                      <a:r>
                        <a:rPr lang="de-DE" sz="1000" dirty="0" err="1" smtClean="0"/>
                        <a:t>of</a:t>
                      </a:r>
                      <a:r>
                        <a:rPr lang="de-DE" sz="1000" baseline="0" dirty="0" smtClean="0"/>
                        <a:t> </a:t>
                      </a:r>
                      <a:r>
                        <a:rPr lang="de-DE" sz="1000" baseline="0" dirty="0" err="1" smtClean="0"/>
                        <a:t>life</a:t>
                      </a:r>
                      <a:r>
                        <a:rPr lang="de-DE" sz="1000" baseline="0" dirty="0" smtClean="0"/>
                        <a:t> lost</a:t>
                      </a:r>
                      <a:endParaRPr lang="de-DE" sz="1000" dirty="0"/>
                    </a:p>
                  </a:txBody>
                  <a:tcPr marL="33592" marR="33592" marT="16796" marB="16796"/>
                </a:tc>
                <a:extLst>
                  <a:ext uri="{0D108BD9-81ED-4DB2-BD59-A6C34878D82A}">
                    <a16:rowId xmlns:a16="http://schemas.microsoft.com/office/drawing/2014/main" val="2608562685"/>
                  </a:ext>
                </a:extLst>
              </a:tr>
              <a:tr h="191547">
                <a:tc>
                  <a:txBody>
                    <a:bodyPr/>
                    <a:lstStyle/>
                    <a:p>
                      <a:pPr marL="0" marR="0" lvl="0" indent="0" algn="l" defTabSz="2519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smtClean="0"/>
                        <a:t>233 </a:t>
                      </a:r>
                      <a:r>
                        <a:rPr lang="de-DE" sz="1000" dirty="0" err="1" smtClean="0"/>
                        <a:t>million</a:t>
                      </a:r>
                      <a:r>
                        <a:rPr lang="de-DE" sz="1000" baseline="0" dirty="0" smtClean="0"/>
                        <a:t> Euro</a:t>
                      </a:r>
                      <a:endParaRPr lang="de-DE" sz="1000" dirty="0"/>
                    </a:p>
                  </a:txBody>
                  <a:tcPr marL="33592" marR="33592" marT="16796" marB="16796"/>
                </a:tc>
                <a:extLst>
                  <a:ext uri="{0D108BD9-81ED-4DB2-BD59-A6C34878D82A}">
                    <a16:rowId xmlns:a16="http://schemas.microsoft.com/office/drawing/2014/main" val="1834967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6829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Tobias Niedermaier</dc:creator>
  <cp:lastModifiedBy>Niedermaier, Tobias</cp:lastModifiedBy>
  <cp:revision>95</cp:revision>
  <cp:lastPrinted>2021-01-05T11:44:12Z</cp:lastPrinted>
  <dcterms:created xsi:type="dcterms:W3CDTF">2020-12-10T08:22:30Z</dcterms:created>
  <dcterms:modified xsi:type="dcterms:W3CDTF">2021-01-13T11:34:25Z</dcterms:modified>
</cp:coreProperties>
</file>