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84" r:id="rId2"/>
    <p:sldId id="289" r:id="rId3"/>
    <p:sldId id="272" r:id="rId4"/>
    <p:sldId id="279" r:id="rId5"/>
    <p:sldId id="293" r:id="rId6"/>
    <p:sldId id="266" r:id="rId7"/>
    <p:sldId id="278" r:id="rId8"/>
    <p:sldId id="294" r:id="rId9"/>
  </p:sldIdLst>
  <p:sldSz cx="6858000" cy="9906000" type="A4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ice BARBARIN" initials="AB" lastIdx="14" clrIdx="0">
    <p:extLst>
      <p:ext uri="{19B8F6BF-5375-455C-9EA6-DF929625EA0E}">
        <p15:presenceInfo xmlns:p15="http://schemas.microsoft.com/office/powerpoint/2012/main" userId="S-1-5-21-1482621431-1079148132-1872949664-1002" providerId="AD"/>
      </p:ext>
    </p:extLst>
  </p:cmAuthor>
  <p:cmAuthor id="2" name="Lauren" initials="L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5A03"/>
    <a:srgbClr val="131AAD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1" autoAdjust="0"/>
    <p:restoredTop sz="98208" autoAdjust="0"/>
  </p:normalViewPr>
  <p:slideViewPr>
    <p:cSldViewPr snapToGrid="0">
      <p:cViewPr varScale="1">
        <p:scale>
          <a:sx n="46" d="100"/>
          <a:sy n="46" d="100"/>
        </p:scale>
        <p:origin x="2200" y="3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en Daniel" userId="e7ba7ecb40c7c41e" providerId="LiveId" clId="{7AFA3EB6-E6F3-42E0-AF9C-39E468C30F29}"/>
    <pc:docChg chg="modSld">
      <pc:chgData name="Lauren Daniel" userId="e7ba7ecb40c7c41e" providerId="LiveId" clId="{7AFA3EB6-E6F3-42E0-AF9C-39E468C30F29}" dt="2021-06-15T16:00:00.741" v="8" actId="20577"/>
      <pc:docMkLst>
        <pc:docMk/>
      </pc:docMkLst>
      <pc:sldChg chg="modSp mod">
        <pc:chgData name="Lauren Daniel" userId="e7ba7ecb40c7c41e" providerId="LiveId" clId="{7AFA3EB6-E6F3-42E0-AF9C-39E468C30F29}" dt="2021-06-15T16:00:00.741" v="8" actId="20577"/>
        <pc:sldMkLst>
          <pc:docMk/>
          <pc:sldMk cId="1225194106" sldId="284"/>
        </pc:sldMkLst>
        <pc:spChg chg="mod">
          <ac:chgData name="Lauren Daniel" userId="e7ba7ecb40c7c41e" providerId="LiveId" clId="{7AFA3EB6-E6F3-42E0-AF9C-39E468C30F29}" dt="2021-06-15T16:00:00.741" v="8" actId="20577"/>
          <ac:spMkLst>
            <pc:docMk/>
            <pc:sldMk cId="1225194106" sldId="284"/>
            <ac:spMk id="10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6"/>
          </a:xfrm>
          <a:prstGeom prst="rect">
            <a:avLst/>
          </a:prstGeom>
        </p:spPr>
        <p:txBody>
          <a:bodyPr vert="horz" lIns="92455" tIns="46227" rIns="92455" bIns="46227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6"/>
          </a:xfrm>
          <a:prstGeom prst="rect">
            <a:avLst/>
          </a:prstGeom>
        </p:spPr>
        <p:txBody>
          <a:bodyPr vert="horz" lIns="92455" tIns="46227" rIns="92455" bIns="46227" rtlCol="0"/>
          <a:lstStyle>
            <a:lvl1pPr algn="r">
              <a:defRPr sz="1200"/>
            </a:lvl1pPr>
          </a:lstStyle>
          <a:p>
            <a:fld id="{F5525AC9-8678-4392-B49E-D58671F89B72}" type="datetimeFigureOut">
              <a:rPr lang="fr-FR" smtClean="0"/>
              <a:pPr/>
              <a:t>30/06/2021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38375" y="1239838"/>
            <a:ext cx="232092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55" tIns="46227" rIns="92455" bIns="46227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2455" tIns="46227" rIns="92455" bIns="46227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8135"/>
          </a:xfrm>
          <a:prstGeom prst="rect">
            <a:avLst/>
          </a:prstGeom>
        </p:spPr>
        <p:txBody>
          <a:bodyPr vert="horz" lIns="92455" tIns="46227" rIns="92455" bIns="46227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8135"/>
          </a:xfrm>
          <a:prstGeom prst="rect">
            <a:avLst/>
          </a:prstGeom>
        </p:spPr>
        <p:txBody>
          <a:bodyPr vert="horz" lIns="92455" tIns="46227" rIns="92455" bIns="46227" rtlCol="0" anchor="b"/>
          <a:lstStyle>
            <a:lvl1pPr algn="r">
              <a:defRPr sz="1200"/>
            </a:lvl1pPr>
          </a:lstStyle>
          <a:p>
            <a:fld id="{5EEC51F6-C943-4DFB-B47B-90F3FB46CC2D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454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docs.flowjo.com/graphs-and-gating/data-visualization-and-display/gw-histograms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docs.flowjo.com/graphs-and-gating/data-visualization-and-display/gw-cdf/" TargetMode="External"/><Relationship Id="rId4" Type="http://schemas.openxmlformats.org/officeDocument/2006/relationships/hyperlink" Target="http://docs.flowjo.com/workspaces-and-samples/ws-statistics/ws-statdefinitions/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1,2,3, 5 : MT16 T1</a:t>
            </a:r>
          </a:p>
          <a:p>
            <a:r>
              <a:rPr lang="fr-FR" dirty="0"/>
              <a:t>4 : MT15 T1</a:t>
            </a:r>
          </a:p>
          <a:p>
            <a:endParaRPr lang="fr-FR" dirty="0"/>
          </a:p>
          <a:p>
            <a:r>
              <a:rPr lang="fr-FR" dirty="0"/>
              <a:t>A : tout</a:t>
            </a:r>
            <a:r>
              <a:rPr lang="fr-FR" baseline="0" dirty="0"/>
              <a:t>es les </a:t>
            </a:r>
            <a:r>
              <a:rPr lang="fr-FR" baseline="0" dirty="0" err="1"/>
              <a:t>fig</a:t>
            </a:r>
            <a:r>
              <a:rPr lang="fr-FR" baseline="0" dirty="0"/>
              <a:t> : ligne 1 + EK + EMRA</a:t>
            </a:r>
          </a:p>
          <a:p>
            <a:r>
              <a:rPr lang="fr-FR" baseline="0" dirty="0"/>
              <a:t>B : K+/- E+/-</a:t>
            </a:r>
          </a:p>
          <a:p>
            <a:r>
              <a:rPr lang="fr-FR" baseline="0" dirty="0"/>
              <a:t>C : </a:t>
            </a:r>
            <a:r>
              <a:rPr lang="fr-FR" baseline="0" dirty="0" err="1"/>
              <a:t>fig</a:t>
            </a:r>
            <a:r>
              <a:rPr lang="fr-FR" baseline="0" dirty="0"/>
              <a:t> 1E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779E3E-67CC-4333-BBC3-C09114F3D9BA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46363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advantage of viewing a </a:t>
            </a:r>
            <a:r>
              <a:rPr lang="en-US" dirty="0" err="1"/>
              <a:t>univariate</a:t>
            </a:r>
            <a:r>
              <a:rPr lang="en-US" dirty="0"/>
              <a:t> display as a </a:t>
            </a:r>
            <a:r>
              <a:rPr lang="en-US" dirty="0">
                <a:hlinkClick r:id="rId3" tooltip="Histograms"/>
              </a:rPr>
              <a:t>histogram</a:t>
            </a:r>
            <a:r>
              <a:rPr lang="en-US" dirty="0"/>
              <a:t> is the ability to visualize modal events (those occurring most frequently), estimating the </a:t>
            </a:r>
            <a:r>
              <a:rPr lang="en-US" dirty="0">
                <a:hlinkClick r:id="rId4" tooltip="Definition of Statistics"/>
              </a:rPr>
              <a:t>coefficient of variation</a:t>
            </a:r>
            <a:r>
              <a:rPr lang="en-US" dirty="0"/>
              <a:t> (CV), and </a:t>
            </a:r>
            <a:r>
              <a:rPr lang="en-US" dirty="0">
                <a:hlinkClick r:id="rId4" tooltip="Definition of Statistics"/>
              </a:rPr>
              <a:t>standard deviation</a:t>
            </a:r>
            <a:r>
              <a:rPr lang="en-US" dirty="0"/>
              <a:t> of the curve(s). Gating on the modal population(s) is easiest in a </a:t>
            </a:r>
            <a:r>
              <a:rPr lang="en-US" dirty="0">
                <a:hlinkClick r:id="rId3" tooltip="Histograms"/>
              </a:rPr>
              <a:t>histogram</a:t>
            </a:r>
            <a:r>
              <a:rPr lang="en-US" dirty="0"/>
              <a:t> vs. </a:t>
            </a:r>
            <a:r>
              <a:rPr lang="en-US" dirty="0">
                <a:hlinkClick r:id="rId5" tooltip="Cumulative Distribution Function"/>
              </a:rPr>
              <a:t>CDF</a:t>
            </a:r>
            <a:r>
              <a:rPr lang="en-US" dirty="0"/>
              <a:t>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EC51F6-C943-4DFB-B47B-90F3FB46CC2D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Mettre les graphes avec</a:t>
            </a:r>
            <a:r>
              <a:rPr lang="fr-FR" baseline="0" dirty="0"/>
              <a:t> les données des patients + faire stat</a:t>
            </a:r>
          </a:p>
          <a:p>
            <a:r>
              <a:rPr lang="fr-FR" baseline="0" dirty="0"/>
              <a:t>-&gt; rajouter cet élément dans le texte (</a:t>
            </a:r>
            <a:r>
              <a:rPr lang="fr-FR" baseline="0" dirty="0" err="1"/>
              <a:t>resultats</a:t>
            </a:r>
            <a:r>
              <a:rPr lang="fr-FR" baseline="0" dirty="0"/>
              <a:t> ou </a:t>
            </a:r>
            <a:r>
              <a:rPr lang="fr-FR" baseline="0" dirty="0" err="1"/>
              <a:t>discu</a:t>
            </a:r>
            <a:r>
              <a:rPr lang="fr-FR" baseline="0" dirty="0"/>
              <a:t>)</a:t>
            </a:r>
          </a:p>
          <a:p>
            <a:endParaRPr lang="fr-FR" baseline="0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EC51F6-C943-4DFB-B47B-90F3FB46CC2D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A et B : retiré</a:t>
            </a:r>
            <a:r>
              <a:rPr lang="fr-FR" baseline="0" dirty="0"/>
              <a:t> 1 </a:t>
            </a:r>
            <a:r>
              <a:rPr lang="fr-FR" baseline="0" dirty="0" err="1"/>
              <a:t>outlier</a:t>
            </a:r>
            <a:r>
              <a:rPr lang="fr-FR" baseline="0" dirty="0"/>
              <a:t> dans DS et 1 </a:t>
            </a:r>
            <a:r>
              <a:rPr lang="fr-FR" baseline="0" dirty="0" err="1"/>
              <a:t>outlier</a:t>
            </a:r>
            <a:r>
              <a:rPr lang="fr-FR" baseline="0" dirty="0"/>
              <a:t> dans patients</a:t>
            </a:r>
          </a:p>
          <a:p>
            <a:r>
              <a:rPr lang="fr-FR" dirty="0"/>
              <a:t>C : retiré </a:t>
            </a:r>
            <a:r>
              <a:rPr lang="fr-FR" baseline="0" dirty="0"/>
              <a:t>1 </a:t>
            </a:r>
            <a:r>
              <a:rPr lang="fr-FR" baseline="0" dirty="0" err="1"/>
              <a:t>outlier</a:t>
            </a:r>
            <a:r>
              <a:rPr lang="fr-FR" baseline="0" dirty="0"/>
              <a:t> dans patients</a:t>
            </a:r>
          </a:p>
          <a:p>
            <a:pPr defTabSz="924550">
              <a:defRPr/>
            </a:pPr>
            <a:r>
              <a:rPr lang="fr-FR" dirty="0"/>
              <a:t>C : retiré </a:t>
            </a:r>
            <a:r>
              <a:rPr lang="fr-FR" baseline="0" dirty="0"/>
              <a:t>1 </a:t>
            </a:r>
            <a:r>
              <a:rPr lang="fr-FR" baseline="0" dirty="0" err="1"/>
              <a:t>outlier</a:t>
            </a:r>
            <a:r>
              <a:rPr lang="fr-FR" baseline="0" dirty="0"/>
              <a:t> dans DS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EC51F6-C943-4DFB-B47B-90F3FB46CC2D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28512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16112-30A1-4FF3-8E3B-8DBB9B103D32}" type="datetimeFigureOut">
              <a:rPr lang="fr-FR" smtClean="0"/>
              <a:pPr/>
              <a:t>30/06/2021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D37B3-B423-431A-BC55-ED5539CBA4E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9672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16112-30A1-4FF3-8E3B-8DBB9B103D32}" type="datetimeFigureOut">
              <a:rPr lang="fr-FR" smtClean="0"/>
              <a:pPr/>
              <a:t>30/06/2021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D37B3-B423-431A-BC55-ED5539CBA4E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9423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16112-30A1-4FF3-8E3B-8DBB9B103D32}" type="datetimeFigureOut">
              <a:rPr lang="fr-FR" smtClean="0"/>
              <a:pPr/>
              <a:t>30/06/2021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D37B3-B423-431A-BC55-ED5539CBA4E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4139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16112-30A1-4FF3-8E3B-8DBB9B103D32}" type="datetimeFigureOut">
              <a:rPr lang="fr-FR" smtClean="0"/>
              <a:pPr/>
              <a:t>30/06/2021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D37B3-B423-431A-BC55-ED5539CBA4E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880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16112-30A1-4FF3-8E3B-8DBB9B103D32}" type="datetimeFigureOut">
              <a:rPr lang="fr-FR" smtClean="0"/>
              <a:pPr/>
              <a:t>30/06/2021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D37B3-B423-431A-BC55-ED5539CBA4E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1044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16112-30A1-4FF3-8E3B-8DBB9B103D32}" type="datetimeFigureOut">
              <a:rPr lang="fr-FR" smtClean="0"/>
              <a:pPr/>
              <a:t>30/06/2021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D37B3-B423-431A-BC55-ED5539CBA4E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3576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16112-30A1-4FF3-8E3B-8DBB9B103D32}" type="datetimeFigureOut">
              <a:rPr lang="fr-FR" smtClean="0"/>
              <a:pPr/>
              <a:t>30/06/2021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D37B3-B423-431A-BC55-ED5539CBA4E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1400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16112-30A1-4FF3-8E3B-8DBB9B103D32}" type="datetimeFigureOut">
              <a:rPr lang="fr-FR" smtClean="0"/>
              <a:pPr/>
              <a:t>30/06/2021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D37B3-B423-431A-BC55-ED5539CBA4E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9267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16112-30A1-4FF3-8E3B-8DBB9B103D32}" type="datetimeFigureOut">
              <a:rPr lang="fr-FR" smtClean="0"/>
              <a:pPr/>
              <a:t>30/06/2021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D37B3-B423-431A-BC55-ED5539CBA4E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4203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16112-30A1-4FF3-8E3B-8DBB9B103D32}" type="datetimeFigureOut">
              <a:rPr lang="fr-FR" smtClean="0"/>
              <a:pPr/>
              <a:t>30/06/2021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D37B3-B423-431A-BC55-ED5539CBA4E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9788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16112-30A1-4FF3-8E3B-8DBB9B103D32}" type="datetimeFigureOut">
              <a:rPr lang="fr-FR" smtClean="0"/>
              <a:pPr/>
              <a:t>30/06/2021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D37B3-B423-431A-BC55-ED5539CBA4E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5886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916112-30A1-4FF3-8E3B-8DBB9B103D32}" type="datetimeFigureOut">
              <a:rPr lang="fr-FR" smtClean="0"/>
              <a:pPr/>
              <a:t>30/06/2021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DD37B3-B423-431A-BC55-ED5539CBA4E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1403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emf"/><Relationship Id="rId3" Type="http://schemas.openxmlformats.org/officeDocument/2006/relationships/image" Target="../media/image1.emf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em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emf"/><Relationship Id="rId11" Type="http://schemas.openxmlformats.org/officeDocument/2006/relationships/image" Target="../media/image9.png"/><Relationship Id="rId5" Type="http://schemas.openxmlformats.org/officeDocument/2006/relationships/image" Target="../media/image3.emf"/><Relationship Id="rId15" Type="http://schemas.openxmlformats.org/officeDocument/2006/relationships/image" Target="../media/image13.emf"/><Relationship Id="rId10" Type="http://schemas.openxmlformats.org/officeDocument/2006/relationships/image" Target="../media/image8.png"/><Relationship Id="rId4" Type="http://schemas.openxmlformats.org/officeDocument/2006/relationships/image" Target="../media/image2.emf"/><Relationship Id="rId9" Type="http://schemas.openxmlformats.org/officeDocument/2006/relationships/image" Target="../media/image7.png"/><Relationship Id="rId14" Type="http://schemas.openxmlformats.org/officeDocument/2006/relationships/image" Target="../media/image12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13" Type="http://schemas.openxmlformats.org/officeDocument/2006/relationships/image" Target="../media/image26.emf"/><Relationship Id="rId18" Type="http://schemas.openxmlformats.org/officeDocument/2006/relationships/image" Target="../media/image31.emf"/><Relationship Id="rId26" Type="http://schemas.openxmlformats.org/officeDocument/2006/relationships/image" Target="../media/image39.png"/><Relationship Id="rId3" Type="http://schemas.openxmlformats.org/officeDocument/2006/relationships/image" Target="../media/image16.emf"/><Relationship Id="rId21" Type="http://schemas.openxmlformats.org/officeDocument/2006/relationships/image" Target="../media/image34.emf"/><Relationship Id="rId7" Type="http://schemas.openxmlformats.org/officeDocument/2006/relationships/image" Target="../media/image20.emf"/><Relationship Id="rId12" Type="http://schemas.openxmlformats.org/officeDocument/2006/relationships/image" Target="../media/image25.emf"/><Relationship Id="rId17" Type="http://schemas.openxmlformats.org/officeDocument/2006/relationships/image" Target="../media/image30.emf"/><Relationship Id="rId25" Type="http://schemas.openxmlformats.org/officeDocument/2006/relationships/image" Target="../media/image38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9.emf"/><Relationship Id="rId20" Type="http://schemas.openxmlformats.org/officeDocument/2006/relationships/image" Target="../media/image3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emf"/><Relationship Id="rId11" Type="http://schemas.openxmlformats.org/officeDocument/2006/relationships/image" Target="../media/image24.emf"/><Relationship Id="rId24" Type="http://schemas.openxmlformats.org/officeDocument/2006/relationships/image" Target="../media/image37.png"/><Relationship Id="rId5" Type="http://schemas.openxmlformats.org/officeDocument/2006/relationships/image" Target="../media/image18.emf"/><Relationship Id="rId15" Type="http://schemas.openxmlformats.org/officeDocument/2006/relationships/image" Target="../media/image28.emf"/><Relationship Id="rId23" Type="http://schemas.openxmlformats.org/officeDocument/2006/relationships/image" Target="../media/image36.emf"/><Relationship Id="rId10" Type="http://schemas.openxmlformats.org/officeDocument/2006/relationships/image" Target="../media/image23.emf"/><Relationship Id="rId19" Type="http://schemas.openxmlformats.org/officeDocument/2006/relationships/image" Target="../media/image32.emf"/><Relationship Id="rId4" Type="http://schemas.openxmlformats.org/officeDocument/2006/relationships/image" Target="../media/image17.emf"/><Relationship Id="rId9" Type="http://schemas.openxmlformats.org/officeDocument/2006/relationships/image" Target="../media/image22.emf"/><Relationship Id="rId14" Type="http://schemas.openxmlformats.org/officeDocument/2006/relationships/image" Target="../media/image27.emf"/><Relationship Id="rId22" Type="http://schemas.openxmlformats.org/officeDocument/2006/relationships/image" Target="../media/image3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emf"/><Relationship Id="rId4" Type="http://schemas.openxmlformats.org/officeDocument/2006/relationships/image" Target="../media/image4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emf"/><Relationship Id="rId5" Type="http://schemas.openxmlformats.org/officeDocument/2006/relationships/image" Target="../media/image46.emf"/><Relationship Id="rId4" Type="http://schemas.openxmlformats.org/officeDocument/2006/relationships/image" Target="../media/image4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emf"/><Relationship Id="rId4" Type="http://schemas.openxmlformats.org/officeDocument/2006/relationships/image" Target="../media/image50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emf"/><Relationship Id="rId13" Type="http://schemas.openxmlformats.org/officeDocument/2006/relationships/image" Target="../media/image63.emf"/><Relationship Id="rId3" Type="http://schemas.openxmlformats.org/officeDocument/2006/relationships/image" Target="../media/image53.emf"/><Relationship Id="rId7" Type="http://schemas.openxmlformats.org/officeDocument/2006/relationships/image" Target="../media/image57.emf"/><Relationship Id="rId12" Type="http://schemas.openxmlformats.org/officeDocument/2006/relationships/image" Target="../media/image62.emf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emf"/><Relationship Id="rId11" Type="http://schemas.openxmlformats.org/officeDocument/2006/relationships/image" Target="../media/image61.emf"/><Relationship Id="rId5" Type="http://schemas.openxmlformats.org/officeDocument/2006/relationships/image" Target="../media/image55.emf"/><Relationship Id="rId15" Type="http://schemas.openxmlformats.org/officeDocument/2006/relationships/image" Target="../media/image65.emf"/><Relationship Id="rId10" Type="http://schemas.openxmlformats.org/officeDocument/2006/relationships/image" Target="../media/image60.emf"/><Relationship Id="rId4" Type="http://schemas.openxmlformats.org/officeDocument/2006/relationships/image" Target="../media/image54.emf"/><Relationship Id="rId9" Type="http://schemas.openxmlformats.org/officeDocument/2006/relationships/image" Target="../media/image59.emf"/><Relationship Id="rId14" Type="http://schemas.openxmlformats.org/officeDocument/2006/relationships/image" Target="../media/image6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emf"/><Relationship Id="rId5" Type="http://schemas.openxmlformats.org/officeDocument/2006/relationships/image" Target="../media/image68.emf"/><Relationship Id="rId4" Type="http://schemas.openxmlformats.org/officeDocument/2006/relationships/image" Target="../media/image67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" name="Groupe 130"/>
          <p:cNvGrpSpPr/>
          <p:nvPr/>
        </p:nvGrpSpPr>
        <p:grpSpPr>
          <a:xfrm>
            <a:off x="76452" y="72981"/>
            <a:ext cx="1298844" cy="1469354"/>
            <a:chOff x="278479" y="19816"/>
            <a:chExt cx="1298844" cy="1469354"/>
          </a:xfrm>
        </p:grpSpPr>
        <p:pic>
          <p:nvPicPr>
            <p:cNvPr id="37" name="Picture 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97323" y="183719"/>
              <a:ext cx="1080000" cy="10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2" name="ZoneTexte 41"/>
            <p:cNvSpPr txBox="1"/>
            <p:nvPr/>
          </p:nvSpPr>
          <p:spPr>
            <a:xfrm>
              <a:off x="600726" y="19816"/>
              <a:ext cx="93647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/>
                <a:t>Lymphocytes</a:t>
              </a:r>
            </a:p>
          </p:txBody>
        </p:sp>
        <p:sp>
          <p:nvSpPr>
            <p:cNvPr id="54" name="ZoneTexte 53"/>
            <p:cNvSpPr txBox="1"/>
            <p:nvPr/>
          </p:nvSpPr>
          <p:spPr>
            <a:xfrm>
              <a:off x="836445" y="1242949"/>
              <a:ext cx="4844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FSC-A</a:t>
              </a:r>
            </a:p>
          </p:txBody>
        </p:sp>
        <p:sp>
          <p:nvSpPr>
            <p:cNvPr id="58" name="ZoneTexte 57"/>
            <p:cNvSpPr txBox="1"/>
            <p:nvPr/>
          </p:nvSpPr>
          <p:spPr>
            <a:xfrm rot="16200000">
              <a:off x="159376" y="571894"/>
              <a:ext cx="4844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SSC-A</a:t>
              </a:r>
            </a:p>
          </p:txBody>
        </p:sp>
        <p:sp>
          <p:nvSpPr>
            <p:cNvPr id="66" name="Forme libre 65"/>
            <p:cNvSpPr/>
            <p:nvPr/>
          </p:nvSpPr>
          <p:spPr>
            <a:xfrm>
              <a:off x="686825" y="963697"/>
              <a:ext cx="571500" cy="233363"/>
            </a:xfrm>
            <a:custGeom>
              <a:avLst/>
              <a:gdLst>
                <a:gd name="connsiteX0" fmla="*/ 242888 w 571500"/>
                <a:gd name="connsiteY0" fmla="*/ 0 h 233363"/>
                <a:gd name="connsiteX1" fmla="*/ 490538 w 571500"/>
                <a:gd name="connsiteY1" fmla="*/ 52388 h 233363"/>
                <a:gd name="connsiteX2" fmla="*/ 571500 w 571500"/>
                <a:gd name="connsiteY2" fmla="*/ 157163 h 233363"/>
                <a:gd name="connsiteX3" fmla="*/ 266700 w 571500"/>
                <a:gd name="connsiteY3" fmla="*/ 233363 h 233363"/>
                <a:gd name="connsiteX4" fmla="*/ 0 w 571500"/>
                <a:gd name="connsiteY4" fmla="*/ 185738 h 233363"/>
                <a:gd name="connsiteX5" fmla="*/ 66675 w 571500"/>
                <a:gd name="connsiteY5" fmla="*/ 71438 h 233363"/>
                <a:gd name="connsiteX6" fmla="*/ 242888 w 571500"/>
                <a:gd name="connsiteY6" fmla="*/ 0 h 233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0" h="233363">
                  <a:moveTo>
                    <a:pt x="242888" y="0"/>
                  </a:moveTo>
                  <a:lnTo>
                    <a:pt x="490538" y="52388"/>
                  </a:lnTo>
                  <a:lnTo>
                    <a:pt x="571500" y="157163"/>
                  </a:lnTo>
                  <a:lnTo>
                    <a:pt x="266700" y="233363"/>
                  </a:lnTo>
                  <a:lnTo>
                    <a:pt x="0" y="185738"/>
                  </a:lnTo>
                  <a:lnTo>
                    <a:pt x="66675" y="71438"/>
                  </a:lnTo>
                  <a:lnTo>
                    <a:pt x="242888" y="0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  <p:grpSp>
        <p:nvGrpSpPr>
          <p:cNvPr id="128" name="Groupe 127"/>
          <p:cNvGrpSpPr/>
          <p:nvPr/>
        </p:nvGrpSpPr>
        <p:grpSpPr>
          <a:xfrm>
            <a:off x="1362728" y="72981"/>
            <a:ext cx="1320365" cy="1469354"/>
            <a:chOff x="1756149" y="19816"/>
            <a:chExt cx="1320365" cy="1469354"/>
          </a:xfrm>
        </p:grpSpPr>
        <p:pic>
          <p:nvPicPr>
            <p:cNvPr id="38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96514" y="183719"/>
              <a:ext cx="1080000" cy="10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3" name="ZoneTexte 42"/>
            <p:cNvSpPr txBox="1"/>
            <p:nvPr/>
          </p:nvSpPr>
          <p:spPr>
            <a:xfrm>
              <a:off x="2099123" y="19816"/>
              <a:ext cx="80342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/>
                <a:t>Single </a:t>
              </a:r>
              <a:r>
                <a:rPr lang="fr-FR" sz="1100" dirty="0" err="1"/>
                <a:t>cells</a:t>
              </a:r>
              <a:endParaRPr lang="fr-FR" sz="1100" dirty="0"/>
            </a:p>
          </p:txBody>
        </p:sp>
        <p:sp>
          <p:nvSpPr>
            <p:cNvPr id="55" name="ZoneTexte 54"/>
            <p:cNvSpPr txBox="1"/>
            <p:nvPr/>
          </p:nvSpPr>
          <p:spPr>
            <a:xfrm>
              <a:off x="2346205" y="1242949"/>
              <a:ext cx="4844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FSC-A</a:t>
              </a:r>
            </a:p>
          </p:txBody>
        </p:sp>
        <p:sp>
          <p:nvSpPr>
            <p:cNvPr id="59" name="ZoneTexte 58"/>
            <p:cNvSpPr txBox="1"/>
            <p:nvPr/>
          </p:nvSpPr>
          <p:spPr>
            <a:xfrm rot="16200000">
              <a:off x="1633840" y="601154"/>
              <a:ext cx="49084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FSC-H</a:t>
              </a:r>
            </a:p>
          </p:txBody>
        </p:sp>
        <p:sp>
          <p:nvSpPr>
            <p:cNvPr id="67" name="Forme libre 66"/>
            <p:cNvSpPr/>
            <p:nvPr/>
          </p:nvSpPr>
          <p:spPr>
            <a:xfrm>
              <a:off x="2102910" y="622594"/>
              <a:ext cx="743578" cy="575268"/>
            </a:xfrm>
            <a:custGeom>
              <a:avLst/>
              <a:gdLst>
                <a:gd name="connsiteX0" fmla="*/ 0 w 743578"/>
                <a:gd name="connsiteY0" fmla="*/ 532563 h 575268"/>
                <a:gd name="connsiteX1" fmla="*/ 617974 w 743578"/>
                <a:gd name="connsiteY1" fmla="*/ 0 h 575268"/>
                <a:gd name="connsiteX2" fmla="*/ 743578 w 743578"/>
                <a:gd name="connsiteY2" fmla="*/ 105508 h 575268"/>
                <a:gd name="connsiteX3" fmla="*/ 85411 w 743578"/>
                <a:gd name="connsiteY3" fmla="*/ 575268 h 575268"/>
                <a:gd name="connsiteX4" fmla="*/ 0 w 743578"/>
                <a:gd name="connsiteY4" fmla="*/ 532563 h 57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3578" h="575268">
                  <a:moveTo>
                    <a:pt x="0" y="532563"/>
                  </a:moveTo>
                  <a:lnTo>
                    <a:pt x="617974" y="0"/>
                  </a:lnTo>
                  <a:lnTo>
                    <a:pt x="743578" y="105508"/>
                  </a:lnTo>
                  <a:lnTo>
                    <a:pt x="85411" y="575268"/>
                  </a:lnTo>
                  <a:lnTo>
                    <a:pt x="0" y="532563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  <p:grpSp>
        <p:nvGrpSpPr>
          <p:cNvPr id="129" name="Groupe 128"/>
          <p:cNvGrpSpPr/>
          <p:nvPr/>
        </p:nvGrpSpPr>
        <p:grpSpPr>
          <a:xfrm>
            <a:off x="2804444" y="72981"/>
            <a:ext cx="1282143" cy="1469354"/>
            <a:chOff x="3293562" y="19816"/>
            <a:chExt cx="1282143" cy="1469354"/>
          </a:xfrm>
        </p:grpSpPr>
        <p:pic>
          <p:nvPicPr>
            <p:cNvPr id="39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495705" y="183719"/>
              <a:ext cx="1080000" cy="10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4" name="ZoneTexte 43"/>
            <p:cNvSpPr txBox="1"/>
            <p:nvPr/>
          </p:nvSpPr>
          <p:spPr>
            <a:xfrm>
              <a:off x="3656042" y="19816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/>
                <a:t>Live </a:t>
              </a:r>
              <a:r>
                <a:rPr lang="fr-FR" sz="1100" dirty="0" err="1"/>
                <a:t>cells</a:t>
              </a:r>
              <a:endParaRPr lang="fr-FR" sz="1100" dirty="0"/>
            </a:p>
          </p:txBody>
        </p:sp>
        <p:sp>
          <p:nvSpPr>
            <p:cNvPr id="52" name="ZoneTexte 51"/>
            <p:cNvSpPr txBox="1"/>
            <p:nvPr/>
          </p:nvSpPr>
          <p:spPr>
            <a:xfrm>
              <a:off x="3844739" y="1242949"/>
              <a:ext cx="4844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FSC-A</a:t>
              </a:r>
            </a:p>
          </p:txBody>
        </p:sp>
        <p:sp>
          <p:nvSpPr>
            <p:cNvPr id="53" name="ZoneTexte 52"/>
            <p:cNvSpPr txBox="1"/>
            <p:nvPr/>
          </p:nvSpPr>
          <p:spPr>
            <a:xfrm rot="16200000">
              <a:off x="2965267" y="633283"/>
              <a:ext cx="90281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Zombie NIR</a:t>
              </a:r>
              <a:r>
                <a:rPr lang="fr-FR" sz="1000" baseline="30000" dirty="0"/>
                <a:t>TM</a:t>
              </a:r>
            </a:p>
          </p:txBody>
        </p:sp>
        <p:sp>
          <p:nvSpPr>
            <p:cNvPr id="68" name="Forme libre 67"/>
            <p:cNvSpPr/>
            <p:nvPr/>
          </p:nvSpPr>
          <p:spPr>
            <a:xfrm>
              <a:off x="3585042" y="891388"/>
              <a:ext cx="720969" cy="331595"/>
            </a:xfrm>
            <a:custGeom>
              <a:avLst/>
              <a:gdLst>
                <a:gd name="connsiteX0" fmla="*/ 0 w 720969"/>
                <a:gd name="connsiteY0" fmla="*/ 0 h 331595"/>
                <a:gd name="connsiteX1" fmla="*/ 720969 w 720969"/>
                <a:gd name="connsiteY1" fmla="*/ 2512 h 331595"/>
                <a:gd name="connsiteX2" fmla="*/ 718457 w 720969"/>
                <a:gd name="connsiteY2" fmla="*/ 331595 h 331595"/>
                <a:gd name="connsiteX3" fmla="*/ 0 w 720969"/>
                <a:gd name="connsiteY3" fmla="*/ 326571 h 331595"/>
                <a:gd name="connsiteX4" fmla="*/ 0 w 720969"/>
                <a:gd name="connsiteY4" fmla="*/ 0 h 33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0969" h="331595">
                  <a:moveTo>
                    <a:pt x="0" y="0"/>
                  </a:moveTo>
                  <a:lnTo>
                    <a:pt x="720969" y="2512"/>
                  </a:lnTo>
                  <a:cubicBezTo>
                    <a:pt x="720132" y="112206"/>
                    <a:pt x="719294" y="221901"/>
                    <a:pt x="718457" y="331595"/>
                  </a:cubicBezTo>
                  <a:lnTo>
                    <a:pt x="0" y="326571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  <p:grpSp>
        <p:nvGrpSpPr>
          <p:cNvPr id="130" name="Groupe 129"/>
          <p:cNvGrpSpPr/>
          <p:nvPr/>
        </p:nvGrpSpPr>
        <p:grpSpPr>
          <a:xfrm>
            <a:off x="4175240" y="23971"/>
            <a:ext cx="1301481" cy="1518364"/>
            <a:chOff x="4791954" y="0"/>
            <a:chExt cx="1301481" cy="1518364"/>
          </a:xfrm>
        </p:grpSpPr>
        <p:pic>
          <p:nvPicPr>
            <p:cNvPr id="40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013435" y="204562"/>
              <a:ext cx="1080000" cy="10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5" name="ZoneTexte 44"/>
            <p:cNvSpPr txBox="1"/>
            <p:nvPr/>
          </p:nvSpPr>
          <p:spPr>
            <a:xfrm>
              <a:off x="5201980" y="0"/>
              <a:ext cx="81144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/>
                <a:t>CD8 T-</a:t>
              </a:r>
              <a:r>
                <a:rPr lang="fr-FR" sz="1100" dirty="0" err="1"/>
                <a:t>cells</a:t>
              </a:r>
              <a:endParaRPr lang="fr-FR" sz="1100" dirty="0"/>
            </a:p>
          </p:txBody>
        </p:sp>
        <p:sp>
          <p:nvSpPr>
            <p:cNvPr id="56" name="ZoneTexte 55"/>
            <p:cNvSpPr txBox="1"/>
            <p:nvPr/>
          </p:nvSpPr>
          <p:spPr>
            <a:xfrm>
              <a:off x="5201198" y="1272143"/>
              <a:ext cx="7473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CD8 PECy7</a:t>
              </a:r>
            </a:p>
          </p:txBody>
        </p:sp>
        <p:sp>
          <p:nvSpPr>
            <p:cNvPr id="60" name="ZoneTexte 59"/>
            <p:cNvSpPr txBox="1"/>
            <p:nvPr/>
          </p:nvSpPr>
          <p:spPr>
            <a:xfrm rot="16200000">
              <a:off x="4462857" y="616467"/>
              <a:ext cx="90441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TCR</a:t>
              </a:r>
              <a:r>
                <a:rPr lang="fr-FR" sz="1000" dirty="0">
                  <a:sym typeface="Symbol"/>
                </a:rPr>
                <a:t> BV421</a:t>
              </a:r>
              <a:endParaRPr lang="fr-FR" sz="1000" dirty="0"/>
            </a:p>
          </p:txBody>
        </p:sp>
        <p:sp>
          <p:nvSpPr>
            <p:cNvPr id="69" name="Forme libre 68"/>
            <p:cNvSpPr/>
            <p:nvPr/>
          </p:nvSpPr>
          <p:spPr>
            <a:xfrm>
              <a:off x="5476834" y="430865"/>
              <a:ext cx="411982" cy="351693"/>
            </a:xfrm>
            <a:custGeom>
              <a:avLst/>
              <a:gdLst>
                <a:gd name="connsiteX0" fmla="*/ 0 w 411982"/>
                <a:gd name="connsiteY0" fmla="*/ 0 h 351693"/>
                <a:gd name="connsiteX1" fmla="*/ 411982 w 411982"/>
                <a:gd name="connsiteY1" fmla="*/ 5025 h 351693"/>
                <a:gd name="connsiteX2" fmla="*/ 406958 w 411982"/>
                <a:gd name="connsiteY2" fmla="*/ 351693 h 351693"/>
                <a:gd name="connsiteX3" fmla="*/ 2512 w 411982"/>
                <a:gd name="connsiteY3" fmla="*/ 351693 h 351693"/>
                <a:gd name="connsiteX4" fmla="*/ 0 w 411982"/>
                <a:gd name="connsiteY4" fmla="*/ 0 h 351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982" h="351693">
                  <a:moveTo>
                    <a:pt x="0" y="0"/>
                  </a:moveTo>
                  <a:lnTo>
                    <a:pt x="411982" y="5025"/>
                  </a:lnTo>
                  <a:cubicBezTo>
                    <a:pt x="410307" y="120581"/>
                    <a:pt x="408633" y="236137"/>
                    <a:pt x="406958" y="351693"/>
                  </a:cubicBezTo>
                  <a:lnTo>
                    <a:pt x="2512" y="351693"/>
                  </a:lnTo>
                  <a:cubicBezTo>
                    <a:pt x="1675" y="234462"/>
                    <a:pt x="837" y="117231"/>
                    <a:pt x="0" y="0"/>
                  </a:cubicBez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  <p:cxnSp>
        <p:nvCxnSpPr>
          <p:cNvPr id="71" name="Connecteur droit avec flèche 70"/>
          <p:cNvCxnSpPr/>
          <p:nvPr/>
        </p:nvCxnSpPr>
        <p:spPr>
          <a:xfrm>
            <a:off x="1172011" y="1170983"/>
            <a:ext cx="324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 droit avec flèche 71"/>
          <p:cNvCxnSpPr/>
          <p:nvPr/>
        </p:nvCxnSpPr>
        <p:spPr>
          <a:xfrm>
            <a:off x="2377171" y="1128448"/>
            <a:ext cx="396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eur droit avec flèche 73"/>
          <p:cNvCxnSpPr/>
          <p:nvPr/>
        </p:nvCxnSpPr>
        <p:spPr>
          <a:xfrm>
            <a:off x="3879520" y="1086002"/>
            <a:ext cx="307654" cy="95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ZoneTexte 124"/>
          <p:cNvSpPr txBox="1"/>
          <p:nvPr/>
        </p:nvSpPr>
        <p:spPr>
          <a:xfrm>
            <a:off x="-13692" y="-5815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cs typeface="Arial" panose="020B0604020202020204" pitchFamily="34" charset="0"/>
              </a:rPr>
              <a:t>A</a:t>
            </a:r>
          </a:p>
        </p:txBody>
      </p:sp>
      <p:grpSp>
        <p:nvGrpSpPr>
          <p:cNvPr id="150" name="Groupe 149"/>
          <p:cNvGrpSpPr/>
          <p:nvPr/>
        </p:nvGrpSpPr>
        <p:grpSpPr>
          <a:xfrm>
            <a:off x="0" y="2987883"/>
            <a:ext cx="5118785" cy="3053488"/>
            <a:chOff x="0" y="4621477"/>
            <a:chExt cx="5118785" cy="3053488"/>
          </a:xfrm>
        </p:grpSpPr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6F062571-0239-43B3-8C12-015EDB49FAD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826232" y="4867650"/>
              <a:ext cx="1210483" cy="1190105"/>
            </a:xfrm>
            <a:prstGeom prst="rect">
              <a:avLst/>
            </a:prstGeom>
          </p:spPr>
        </p:pic>
        <p:cxnSp>
          <p:nvCxnSpPr>
            <p:cNvPr id="79" name="Connecteur droit avec flèche 78">
              <a:extLst>
                <a:ext uri="{FF2B5EF4-FFF2-40B4-BE49-F238E27FC236}">
                  <a16:creationId xmlns:a16="http://schemas.microsoft.com/office/drawing/2014/main" id="{5D7F65AC-6A20-4B22-9D71-3C4AF8C3A918}"/>
                </a:ext>
              </a:extLst>
            </p:cNvPr>
            <p:cNvCxnSpPr>
              <a:cxnSpLocks/>
            </p:cNvCxnSpPr>
            <p:nvPr/>
          </p:nvCxnSpPr>
          <p:spPr>
            <a:xfrm>
              <a:off x="3925157" y="5219874"/>
              <a:ext cx="334107" cy="60373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86706C71-8C39-4A91-B1BB-9CBB0365DC6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47289" y="4863542"/>
              <a:ext cx="1197514" cy="1177354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08082688-BB3E-419A-A633-EF1403AA466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282039" y="4865973"/>
              <a:ext cx="1188244" cy="1168240"/>
            </a:xfrm>
            <a:prstGeom prst="rect">
              <a:avLst/>
            </a:prstGeom>
          </p:spPr>
        </p:pic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042301C1-9368-4B36-BAAB-38489096AF9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56586" y="6255695"/>
              <a:ext cx="1197507" cy="1177348"/>
            </a:xfrm>
            <a:prstGeom prst="rect">
              <a:avLst/>
            </a:prstGeom>
          </p:spPr>
        </p:pic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75174594-A0C5-45EB-A17E-EE8DFE57BA5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583361" y="6259993"/>
              <a:ext cx="1197508" cy="1177348"/>
            </a:xfrm>
            <a:prstGeom prst="rect">
              <a:avLst/>
            </a:prstGeom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B6CE45D9-2466-4A83-AE8D-42B390FCB600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893341" y="6255695"/>
              <a:ext cx="1225444" cy="1204814"/>
            </a:xfrm>
            <a:prstGeom prst="rect">
              <a:avLst/>
            </a:prstGeom>
          </p:spPr>
        </p:pic>
        <p:cxnSp>
          <p:nvCxnSpPr>
            <p:cNvPr id="70" name="Connecteur droit avec flèche 69">
              <a:extLst>
                <a:ext uri="{FF2B5EF4-FFF2-40B4-BE49-F238E27FC236}">
                  <a16:creationId xmlns:a16="http://schemas.microsoft.com/office/drawing/2014/main" id="{0B69166E-0A20-4442-8A37-B7C15E860029}"/>
                </a:ext>
              </a:extLst>
            </p:cNvPr>
            <p:cNvCxnSpPr/>
            <p:nvPr/>
          </p:nvCxnSpPr>
          <p:spPr>
            <a:xfrm>
              <a:off x="639246" y="5817649"/>
              <a:ext cx="0" cy="4320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avec flèche 72">
              <a:extLst>
                <a:ext uri="{FF2B5EF4-FFF2-40B4-BE49-F238E27FC236}">
                  <a16:creationId xmlns:a16="http://schemas.microsoft.com/office/drawing/2014/main" id="{D5350629-16D8-4ECF-AA14-88A6BF9B0400}"/>
                </a:ext>
              </a:extLst>
            </p:cNvPr>
            <p:cNvCxnSpPr>
              <a:cxnSpLocks/>
            </p:cNvCxnSpPr>
            <p:nvPr/>
          </p:nvCxnSpPr>
          <p:spPr>
            <a:xfrm>
              <a:off x="2727327" y="5611885"/>
              <a:ext cx="576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avec flèche 77">
              <a:extLst>
                <a:ext uri="{FF2B5EF4-FFF2-40B4-BE49-F238E27FC236}">
                  <a16:creationId xmlns:a16="http://schemas.microsoft.com/office/drawing/2014/main" id="{8F549D90-BAC4-4093-9E38-3328A0FC8E1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22188" y="5832303"/>
              <a:ext cx="239229" cy="42339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3E9CE3DF-9604-414F-AAA3-0EA88BA69B07}"/>
                </a:ext>
              </a:extLst>
            </p:cNvPr>
            <p:cNvCxnSpPr/>
            <p:nvPr/>
          </p:nvCxnSpPr>
          <p:spPr>
            <a:xfrm flipV="1">
              <a:off x="599680" y="4784841"/>
              <a:ext cx="0" cy="4731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5444FC2D-9F9C-45F6-B432-AC68F3D4BA2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9680" y="4784841"/>
              <a:ext cx="154744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avec flèche 95">
              <a:extLst>
                <a:ext uri="{FF2B5EF4-FFF2-40B4-BE49-F238E27FC236}">
                  <a16:creationId xmlns:a16="http://schemas.microsoft.com/office/drawing/2014/main" id="{599BEF93-EB6D-49DB-A5B5-E152B04889B5}"/>
                </a:ext>
              </a:extLst>
            </p:cNvPr>
            <p:cNvCxnSpPr>
              <a:cxnSpLocks/>
            </p:cNvCxnSpPr>
            <p:nvPr/>
          </p:nvCxnSpPr>
          <p:spPr>
            <a:xfrm>
              <a:off x="2147126" y="4784841"/>
              <a:ext cx="0" cy="23656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avec flèche 99">
              <a:extLst>
                <a:ext uri="{FF2B5EF4-FFF2-40B4-BE49-F238E27FC236}">
                  <a16:creationId xmlns:a16="http://schemas.microsoft.com/office/drawing/2014/main" id="{635A1F51-5CC7-4ED8-84AB-37BF421D7B0C}"/>
                </a:ext>
              </a:extLst>
            </p:cNvPr>
            <p:cNvCxnSpPr>
              <a:cxnSpLocks/>
            </p:cNvCxnSpPr>
            <p:nvPr/>
          </p:nvCxnSpPr>
          <p:spPr>
            <a:xfrm>
              <a:off x="4207281" y="5838163"/>
              <a:ext cx="239229" cy="42339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ZoneTexte 100">
              <a:extLst>
                <a:ext uri="{FF2B5EF4-FFF2-40B4-BE49-F238E27FC236}">
                  <a16:creationId xmlns:a16="http://schemas.microsoft.com/office/drawing/2014/main" id="{CDE56049-7E8D-4F88-AEEF-97B891BBFDA4}"/>
                </a:ext>
              </a:extLst>
            </p:cNvPr>
            <p:cNvSpPr txBox="1"/>
            <p:nvPr/>
          </p:nvSpPr>
          <p:spPr>
            <a:xfrm>
              <a:off x="816079" y="4991463"/>
              <a:ext cx="4315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b="1" dirty="0"/>
                <a:t>LT</a:t>
              </a:r>
              <a:r>
                <a:rPr lang="el-GR" sz="1000" b="1" dirty="0"/>
                <a:t>γδ</a:t>
              </a:r>
              <a:endParaRPr lang="fr-FR" sz="1000" b="1" dirty="0"/>
            </a:p>
          </p:txBody>
        </p:sp>
        <p:sp>
          <p:nvSpPr>
            <p:cNvPr id="102" name="ZoneTexte 101">
              <a:extLst>
                <a:ext uri="{FF2B5EF4-FFF2-40B4-BE49-F238E27FC236}">
                  <a16:creationId xmlns:a16="http://schemas.microsoft.com/office/drawing/2014/main" id="{4BDC2E83-403E-41B4-BCA8-54DE6C6DE948}"/>
                </a:ext>
              </a:extLst>
            </p:cNvPr>
            <p:cNvSpPr txBox="1"/>
            <p:nvPr/>
          </p:nvSpPr>
          <p:spPr>
            <a:xfrm>
              <a:off x="630472" y="6249649"/>
              <a:ext cx="5677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b="1" dirty="0"/>
                <a:t>NK-like</a:t>
              </a:r>
            </a:p>
          </p:txBody>
        </p:sp>
        <p:sp>
          <p:nvSpPr>
            <p:cNvPr id="103" name="ZoneTexte 102">
              <a:extLst>
                <a:ext uri="{FF2B5EF4-FFF2-40B4-BE49-F238E27FC236}">
                  <a16:creationId xmlns:a16="http://schemas.microsoft.com/office/drawing/2014/main" id="{21F83A2C-AC82-401D-8427-D9F2BE730575}"/>
                </a:ext>
              </a:extLst>
            </p:cNvPr>
            <p:cNvSpPr txBox="1"/>
            <p:nvPr/>
          </p:nvSpPr>
          <p:spPr>
            <a:xfrm>
              <a:off x="3149372" y="6878304"/>
              <a:ext cx="6681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dirty="0"/>
                <a:t>Memory CD8</a:t>
              </a:r>
            </a:p>
          </p:txBody>
        </p:sp>
        <p:sp>
          <p:nvSpPr>
            <p:cNvPr id="104" name="ZoneTexte 103">
              <a:extLst>
                <a:ext uri="{FF2B5EF4-FFF2-40B4-BE49-F238E27FC236}">
                  <a16:creationId xmlns:a16="http://schemas.microsoft.com/office/drawing/2014/main" id="{32CE2DAA-F31F-4CBF-A5D4-5194A21E039A}"/>
                </a:ext>
              </a:extLst>
            </p:cNvPr>
            <p:cNvSpPr txBox="1"/>
            <p:nvPr/>
          </p:nvSpPr>
          <p:spPr>
            <a:xfrm>
              <a:off x="4420620" y="6460922"/>
              <a:ext cx="66813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dirty="0"/>
                <a:t>CD8 </a:t>
              </a:r>
              <a:r>
                <a:rPr lang="fr-FR" sz="1000" b="1" dirty="0" err="1"/>
                <a:t>panKIR</a:t>
              </a:r>
              <a:r>
                <a:rPr lang="fr-FR" sz="1000" b="1" dirty="0"/>
                <a:t>/NKG2A</a:t>
              </a:r>
            </a:p>
          </p:txBody>
        </p:sp>
        <p:sp>
          <p:nvSpPr>
            <p:cNvPr id="105" name="ZoneTexte 104">
              <a:extLst>
                <a:ext uri="{FF2B5EF4-FFF2-40B4-BE49-F238E27FC236}">
                  <a16:creationId xmlns:a16="http://schemas.microsoft.com/office/drawing/2014/main" id="{A09D81EB-0E75-46AB-B94C-F109BCBD7A18}"/>
                </a:ext>
              </a:extLst>
            </p:cNvPr>
            <p:cNvSpPr txBox="1"/>
            <p:nvPr/>
          </p:nvSpPr>
          <p:spPr>
            <a:xfrm>
              <a:off x="1904586" y="5083302"/>
              <a:ext cx="53515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dirty="0"/>
                <a:t>CD8(-)</a:t>
              </a:r>
            </a:p>
          </p:txBody>
        </p:sp>
        <p:sp>
          <p:nvSpPr>
            <p:cNvPr id="106" name="ZoneTexte 105">
              <a:extLst>
                <a:ext uri="{FF2B5EF4-FFF2-40B4-BE49-F238E27FC236}">
                  <a16:creationId xmlns:a16="http://schemas.microsoft.com/office/drawing/2014/main" id="{73D0AD66-05CB-4DA8-BC39-591770755508}"/>
                </a:ext>
              </a:extLst>
            </p:cNvPr>
            <p:cNvSpPr txBox="1"/>
            <p:nvPr/>
          </p:nvSpPr>
          <p:spPr>
            <a:xfrm>
              <a:off x="358364" y="5986093"/>
              <a:ext cx="117692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TCR</a:t>
              </a:r>
              <a:r>
                <a:rPr lang="el-GR" sz="1000" dirty="0"/>
                <a:t>γδ</a:t>
              </a:r>
              <a:r>
                <a:rPr lang="fr-FR" sz="1000" dirty="0"/>
                <a:t> </a:t>
              </a:r>
              <a:r>
                <a:rPr lang="fr-FR" sz="1000" dirty="0" err="1"/>
                <a:t>PerCP</a:t>
              </a:r>
              <a:r>
                <a:rPr lang="fr-FR" sz="1000" dirty="0"/>
                <a:t>-Cy5.5</a:t>
              </a:r>
            </a:p>
          </p:txBody>
        </p:sp>
        <p:sp>
          <p:nvSpPr>
            <p:cNvPr id="110" name="ZoneTexte 109">
              <a:extLst>
                <a:ext uri="{FF2B5EF4-FFF2-40B4-BE49-F238E27FC236}">
                  <a16:creationId xmlns:a16="http://schemas.microsoft.com/office/drawing/2014/main" id="{3C73DB4A-8447-4812-A18E-DF1902880AAC}"/>
                </a:ext>
              </a:extLst>
            </p:cNvPr>
            <p:cNvSpPr txBox="1"/>
            <p:nvPr/>
          </p:nvSpPr>
          <p:spPr>
            <a:xfrm rot="16200000">
              <a:off x="-162004" y="5316069"/>
              <a:ext cx="7569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CD3 AF700</a:t>
              </a:r>
            </a:p>
          </p:txBody>
        </p:sp>
        <p:sp>
          <p:nvSpPr>
            <p:cNvPr id="111" name="ZoneTexte 110">
              <a:extLst>
                <a:ext uri="{FF2B5EF4-FFF2-40B4-BE49-F238E27FC236}">
                  <a16:creationId xmlns:a16="http://schemas.microsoft.com/office/drawing/2014/main" id="{CBFF0018-0480-4817-9345-52A61EAC3CE3}"/>
                </a:ext>
              </a:extLst>
            </p:cNvPr>
            <p:cNvSpPr txBox="1"/>
            <p:nvPr/>
          </p:nvSpPr>
          <p:spPr>
            <a:xfrm rot="16200000">
              <a:off x="1391244" y="5329348"/>
              <a:ext cx="7569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CD3 AF700</a:t>
              </a:r>
            </a:p>
          </p:txBody>
        </p:sp>
        <p:sp>
          <p:nvSpPr>
            <p:cNvPr id="112" name="ZoneTexte 111">
              <a:extLst>
                <a:ext uri="{FF2B5EF4-FFF2-40B4-BE49-F238E27FC236}">
                  <a16:creationId xmlns:a16="http://schemas.microsoft.com/office/drawing/2014/main" id="{B20A26C8-5DD2-4C59-BE1C-5BA563F57142}"/>
                </a:ext>
              </a:extLst>
            </p:cNvPr>
            <p:cNvSpPr txBox="1"/>
            <p:nvPr/>
          </p:nvSpPr>
          <p:spPr>
            <a:xfrm>
              <a:off x="2067096" y="5998241"/>
              <a:ext cx="78579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CD8 PE-Cy7</a:t>
              </a:r>
            </a:p>
          </p:txBody>
        </p:sp>
        <p:sp>
          <p:nvSpPr>
            <p:cNvPr id="113" name="ZoneTexte 112">
              <a:extLst>
                <a:ext uri="{FF2B5EF4-FFF2-40B4-BE49-F238E27FC236}">
                  <a16:creationId xmlns:a16="http://schemas.microsoft.com/office/drawing/2014/main" id="{8DF6E5A9-3BE8-4429-ACE3-B3AC05431E6F}"/>
                </a:ext>
              </a:extLst>
            </p:cNvPr>
            <p:cNvSpPr txBox="1"/>
            <p:nvPr/>
          </p:nvSpPr>
          <p:spPr>
            <a:xfrm>
              <a:off x="308888" y="7401621"/>
              <a:ext cx="111601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NKG2A PE-Vio615</a:t>
              </a:r>
            </a:p>
          </p:txBody>
        </p:sp>
        <p:sp>
          <p:nvSpPr>
            <p:cNvPr id="114" name="ZoneTexte 113">
              <a:extLst>
                <a:ext uri="{FF2B5EF4-FFF2-40B4-BE49-F238E27FC236}">
                  <a16:creationId xmlns:a16="http://schemas.microsoft.com/office/drawing/2014/main" id="{F8E86003-ADC3-486A-B252-BA786D972BAA}"/>
                </a:ext>
              </a:extLst>
            </p:cNvPr>
            <p:cNvSpPr txBox="1"/>
            <p:nvPr/>
          </p:nvSpPr>
          <p:spPr>
            <a:xfrm rot="16200000">
              <a:off x="-117031" y="6677732"/>
              <a:ext cx="70564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err="1"/>
                <a:t>panKIR</a:t>
              </a:r>
              <a:r>
                <a:rPr lang="fr-FR" sz="1000" dirty="0"/>
                <a:t> PE</a:t>
              </a:r>
            </a:p>
          </p:txBody>
        </p:sp>
        <p:sp>
          <p:nvSpPr>
            <p:cNvPr id="115" name="ZoneTexte 114">
              <a:extLst>
                <a:ext uri="{FF2B5EF4-FFF2-40B4-BE49-F238E27FC236}">
                  <a16:creationId xmlns:a16="http://schemas.microsoft.com/office/drawing/2014/main" id="{E7DE3B0E-7395-48AA-BEB5-D0EA3F7B47CE}"/>
                </a:ext>
              </a:extLst>
            </p:cNvPr>
            <p:cNvSpPr txBox="1"/>
            <p:nvPr/>
          </p:nvSpPr>
          <p:spPr>
            <a:xfrm>
              <a:off x="3384696" y="5967090"/>
              <a:ext cx="111601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NKG2A PE-Vio615</a:t>
              </a:r>
            </a:p>
          </p:txBody>
        </p:sp>
        <p:sp>
          <p:nvSpPr>
            <p:cNvPr id="116" name="ZoneTexte 115">
              <a:extLst>
                <a:ext uri="{FF2B5EF4-FFF2-40B4-BE49-F238E27FC236}">
                  <a16:creationId xmlns:a16="http://schemas.microsoft.com/office/drawing/2014/main" id="{EA3BBD80-7EF5-47EE-9CED-E508F031FA7F}"/>
                </a:ext>
              </a:extLst>
            </p:cNvPr>
            <p:cNvSpPr txBox="1"/>
            <p:nvPr/>
          </p:nvSpPr>
          <p:spPr>
            <a:xfrm rot="16200000">
              <a:off x="2916245" y="5162087"/>
              <a:ext cx="70564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err="1"/>
                <a:t>panKIR</a:t>
              </a:r>
              <a:r>
                <a:rPr lang="fr-FR" sz="1000" dirty="0"/>
                <a:t> PE</a:t>
              </a:r>
            </a:p>
          </p:txBody>
        </p:sp>
        <p:sp>
          <p:nvSpPr>
            <p:cNvPr id="117" name="ZoneTexte 116">
              <a:extLst>
                <a:ext uri="{FF2B5EF4-FFF2-40B4-BE49-F238E27FC236}">
                  <a16:creationId xmlns:a16="http://schemas.microsoft.com/office/drawing/2014/main" id="{4A6754AF-8442-403A-9484-BC2D4FE47E7B}"/>
                </a:ext>
              </a:extLst>
            </p:cNvPr>
            <p:cNvSpPr txBox="1"/>
            <p:nvPr/>
          </p:nvSpPr>
          <p:spPr>
            <a:xfrm rot="16200000">
              <a:off x="2057155" y="6721258"/>
              <a:ext cx="97494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CD45RA BV650</a:t>
              </a:r>
            </a:p>
          </p:txBody>
        </p:sp>
        <p:sp>
          <p:nvSpPr>
            <p:cNvPr id="118" name="ZoneTexte 117">
              <a:extLst>
                <a:ext uri="{FF2B5EF4-FFF2-40B4-BE49-F238E27FC236}">
                  <a16:creationId xmlns:a16="http://schemas.microsoft.com/office/drawing/2014/main" id="{6622B30C-6FEA-4B4C-AC9F-300A731C70F5}"/>
                </a:ext>
              </a:extLst>
            </p:cNvPr>
            <p:cNvSpPr txBox="1"/>
            <p:nvPr/>
          </p:nvSpPr>
          <p:spPr>
            <a:xfrm>
              <a:off x="2751909" y="7428744"/>
              <a:ext cx="4844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SSC-A</a:t>
              </a:r>
            </a:p>
          </p:txBody>
        </p:sp>
        <p:sp>
          <p:nvSpPr>
            <p:cNvPr id="119" name="ZoneTexte 118">
              <a:extLst>
                <a:ext uri="{FF2B5EF4-FFF2-40B4-BE49-F238E27FC236}">
                  <a16:creationId xmlns:a16="http://schemas.microsoft.com/office/drawing/2014/main" id="{67F96395-8F90-42EC-8343-7DF76C249FE1}"/>
                </a:ext>
              </a:extLst>
            </p:cNvPr>
            <p:cNvSpPr txBox="1"/>
            <p:nvPr/>
          </p:nvSpPr>
          <p:spPr>
            <a:xfrm rot="16200000">
              <a:off x="3396800" y="6718802"/>
              <a:ext cx="97494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CD45RA BV650</a:t>
              </a:r>
            </a:p>
          </p:txBody>
        </p:sp>
        <p:sp>
          <p:nvSpPr>
            <p:cNvPr id="120" name="ZoneTexte 119">
              <a:extLst>
                <a:ext uri="{FF2B5EF4-FFF2-40B4-BE49-F238E27FC236}">
                  <a16:creationId xmlns:a16="http://schemas.microsoft.com/office/drawing/2014/main" id="{65724311-D0F0-47EC-833F-21D90221B9E5}"/>
                </a:ext>
              </a:extLst>
            </p:cNvPr>
            <p:cNvSpPr txBox="1"/>
            <p:nvPr/>
          </p:nvSpPr>
          <p:spPr>
            <a:xfrm>
              <a:off x="4121050" y="7426288"/>
              <a:ext cx="4844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SSC-A</a:t>
              </a:r>
            </a:p>
          </p:txBody>
        </p:sp>
        <p:sp>
          <p:nvSpPr>
            <p:cNvPr id="127" name="ZoneTexte 126"/>
            <p:cNvSpPr txBox="1"/>
            <p:nvPr/>
          </p:nvSpPr>
          <p:spPr>
            <a:xfrm>
              <a:off x="0" y="4621477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>
                  <a:cs typeface="Arial" panose="020B0604020202020204" pitchFamily="34" charset="0"/>
                </a:rPr>
                <a:t>C</a:t>
              </a:r>
            </a:p>
          </p:txBody>
        </p:sp>
      </p:grpSp>
      <p:grpSp>
        <p:nvGrpSpPr>
          <p:cNvPr id="108" name="Groupe 107"/>
          <p:cNvGrpSpPr/>
          <p:nvPr/>
        </p:nvGrpSpPr>
        <p:grpSpPr>
          <a:xfrm>
            <a:off x="3040912" y="5943185"/>
            <a:ext cx="3086352" cy="1656762"/>
            <a:chOff x="0" y="6174751"/>
            <a:chExt cx="3086352" cy="1656762"/>
          </a:xfrm>
        </p:grpSpPr>
        <p:grpSp>
          <p:nvGrpSpPr>
            <p:cNvPr id="126" name="Groupe 125"/>
            <p:cNvGrpSpPr/>
            <p:nvPr/>
          </p:nvGrpSpPr>
          <p:grpSpPr>
            <a:xfrm>
              <a:off x="0" y="6407967"/>
              <a:ext cx="3086352" cy="1423546"/>
              <a:chOff x="76452" y="1685844"/>
              <a:chExt cx="3086352" cy="1423546"/>
            </a:xfrm>
          </p:grpSpPr>
          <p:grpSp>
            <p:nvGrpSpPr>
              <p:cNvPr id="121" name="Groupe 120"/>
              <p:cNvGrpSpPr/>
              <p:nvPr/>
            </p:nvGrpSpPr>
            <p:grpSpPr>
              <a:xfrm>
                <a:off x="76452" y="1685844"/>
                <a:ext cx="1509611" cy="1423546"/>
                <a:chOff x="5102392" y="2473478"/>
                <a:chExt cx="1509611" cy="1423546"/>
              </a:xfrm>
            </p:grpSpPr>
            <p:pic>
              <p:nvPicPr>
                <p:cNvPr id="26" name="Picture 5"/>
                <p:cNvPicPr>
                  <a:picLocks noChangeAspect="1" noChangeArrowheads="1"/>
                </p:cNvPicPr>
                <p:nvPr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321348" y="2595922"/>
                  <a:ext cx="1080000" cy="1080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grpSp>
              <p:nvGrpSpPr>
                <p:cNvPr id="27" name="Groupe 26"/>
                <p:cNvGrpSpPr/>
                <p:nvPr/>
              </p:nvGrpSpPr>
              <p:grpSpPr>
                <a:xfrm>
                  <a:off x="5553484" y="2735624"/>
                  <a:ext cx="649157" cy="767188"/>
                  <a:chOff x="697692" y="2082506"/>
                  <a:chExt cx="649157" cy="767188"/>
                </a:xfrm>
              </p:grpSpPr>
              <p:sp>
                <p:nvSpPr>
                  <p:cNvPr id="28" name="Rectangle 27"/>
                  <p:cNvSpPr/>
                  <p:nvPr/>
                </p:nvSpPr>
                <p:spPr>
                  <a:xfrm>
                    <a:off x="1065496" y="2504094"/>
                    <a:ext cx="277200" cy="345600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9" name="Rectangle 28"/>
                  <p:cNvSpPr/>
                  <p:nvPr/>
                </p:nvSpPr>
                <p:spPr>
                  <a:xfrm>
                    <a:off x="697692" y="2082507"/>
                    <a:ext cx="351257" cy="406988"/>
                  </a:xfrm>
                  <a:prstGeom prst="rect">
                    <a:avLst/>
                  </a:prstGeom>
                  <a:noFill/>
                  <a:ln w="1905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0" name="Rectangle 29"/>
                  <p:cNvSpPr/>
                  <p:nvPr/>
                </p:nvSpPr>
                <p:spPr>
                  <a:xfrm>
                    <a:off x="697692" y="2503331"/>
                    <a:ext cx="352800" cy="345579"/>
                  </a:xfrm>
                  <a:prstGeom prst="rect">
                    <a:avLst/>
                  </a:prstGeom>
                  <a:noFill/>
                  <a:ln w="19050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1" name="Rectangle 30"/>
                  <p:cNvSpPr/>
                  <p:nvPr/>
                </p:nvSpPr>
                <p:spPr>
                  <a:xfrm>
                    <a:off x="1070520" y="2082506"/>
                    <a:ext cx="276329" cy="406800"/>
                  </a:xfrm>
                  <a:prstGeom prst="rect">
                    <a:avLst/>
                  </a:prstGeom>
                  <a:noFill/>
                  <a:ln w="19050">
                    <a:solidFill>
                      <a:srgbClr val="E75A03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32" name="ZoneTexte 31"/>
                <p:cNvSpPr txBox="1"/>
                <p:nvPr/>
              </p:nvSpPr>
              <p:spPr>
                <a:xfrm>
                  <a:off x="5304303" y="3650803"/>
                  <a:ext cx="1189749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000" dirty="0"/>
                    <a:t>Eomes PerCPeF710</a:t>
                  </a:r>
                </a:p>
              </p:txBody>
            </p:sp>
            <p:sp>
              <p:nvSpPr>
                <p:cNvPr id="33" name="ZoneTexte 32"/>
                <p:cNvSpPr txBox="1"/>
                <p:nvPr/>
              </p:nvSpPr>
              <p:spPr>
                <a:xfrm rot="16200000">
                  <a:off x="4662688" y="3057053"/>
                  <a:ext cx="1125629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000" dirty="0"/>
                    <a:t>NKG2A/panKIR PE</a:t>
                  </a:r>
                </a:p>
              </p:txBody>
            </p:sp>
            <p:sp>
              <p:nvSpPr>
                <p:cNvPr id="34" name="ZoneTexte 33"/>
                <p:cNvSpPr txBox="1"/>
                <p:nvPr/>
              </p:nvSpPr>
              <p:spPr>
                <a:xfrm>
                  <a:off x="5276895" y="2473478"/>
                  <a:ext cx="737701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fr-FR" sz="1000" b="1" dirty="0" err="1">
                      <a:cs typeface="Arial" panose="020B0604020202020204" pitchFamily="34" charset="0"/>
                    </a:rPr>
                    <a:t>Innate</a:t>
                  </a:r>
                  <a:r>
                    <a:rPr lang="fr-FR" sz="1000" b="1" dirty="0">
                      <a:cs typeface="Arial" panose="020B0604020202020204" pitchFamily="34" charset="0"/>
                    </a:rPr>
                    <a:t> E(-)</a:t>
                  </a:r>
                </a:p>
              </p:txBody>
            </p:sp>
            <p:sp>
              <p:nvSpPr>
                <p:cNvPr id="35" name="ZoneTexte 34"/>
                <p:cNvSpPr txBox="1"/>
                <p:nvPr/>
              </p:nvSpPr>
              <p:spPr>
                <a:xfrm>
                  <a:off x="5848652" y="2473478"/>
                  <a:ext cx="763351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000" b="1" dirty="0" err="1">
                      <a:cs typeface="Arial" panose="020B0604020202020204" pitchFamily="34" charset="0"/>
                    </a:rPr>
                    <a:t>Innate</a:t>
                  </a:r>
                  <a:r>
                    <a:rPr lang="fr-FR" sz="1000" b="1" dirty="0">
                      <a:cs typeface="Arial" panose="020B0604020202020204" pitchFamily="34" charset="0"/>
                    </a:rPr>
                    <a:t> E(+)</a:t>
                  </a:r>
                </a:p>
              </p:txBody>
            </p:sp>
            <p:sp>
              <p:nvSpPr>
                <p:cNvPr id="36" name="ZoneTexte 35"/>
                <p:cNvSpPr txBox="1"/>
                <p:nvPr/>
              </p:nvSpPr>
              <p:spPr>
                <a:xfrm>
                  <a:off x="5332469" y="3433129"/>
                  <a:ext cx="70884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100" b="1" dirty="0" err="1">
                      <a:cs typeface="Arial" panose="020B0604020202020204" pitchFamily="34" charset="0"/>
                    </a:rPr>
                    <a:t>Conv</a:t>
                  </a:r>
                  <a:r>
                    <a:rPr lang="fr-FR" sz="1100" b="1" dirty="0">
                      <a:cs typeface="Arial" panose="020B0604020202020204" pitchFamily="34" charset="0"/>
                    </a:rPr>
                    <a:t> E(-)</a:t>
                  </a:r>
                  <a:endParaRPr lang="fr-FR" sz="1100" b="1" baseline="-25000" dirty="0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1" name="ZoneTexte 40"/>
                <p:cNvSpPr txBox="1"/>
                <p:nvPr/>
              </p:nvSpPr>
              <p:spPr>
                <a:xfrm>
                  <a:off x="5835729" y="3433129"/>
                  <a:ext cx="736099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100" b="1" dirty="0" err="1">
                      <a:cs typeface="Arial" panose="020B0604020202020204" pitchFamily="34" charset="0"/>
                    </a:rPr>
                    <a:t>Conv</a:t>
                  </a:r>
                  <a:r>
                    <a:rPr lang="fr-FR" sz="1100" b="1" dirty="0">
                      <a:cs typeface="Arial" panose="020B0604020202020204" pitchFamily="34" charset="0"/>
                    </a:rPr>
                    <a:t> E(+)</a:t>
                  </a:r>
                  <a:endParaRPr lang="fr-FR" sz="1100" b="1" baseline="-25000" dirty="0"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07" name="Groupe 106"/>
              <p:cNvGrpSpPr/>
              <p:nvPr/>
            </p:nvGrpSpPr>
            <p:grpSpPr>
              <a:xfrm>
                <a:off x="1808977" y="1822714"/>
                <a:ext cx="1353827" cy="1286676"/>
                <a:chOff x="797359" y="2701466"/>
                <a:chExt cx="1353827" cy="1286676"/>
              </a:xfrm>
            </p:grpSpPr>
            <p:pic>
              <p:nvPicPr>
                <p:cNvPr id="6" name="Image 5"/>
                <p:cNvPicPr>
                  <a:picLocks noChangeAspect="1"/>
                </p:cNvPicPr>
                <p:nvPr/>
              </p:nvPicPr>
              <p:blipFill>
                <a:blip r:embed="rId14" cstate="print"/>
                <a:stretch>
                  <a:fillRect/>
                </a:stretch>
              </p:blipFill>
              <p:spPr>
                <a:xfrm>
                  <a:off x="1003598" y="2719699"/>
                  <a:ext cx="1098430" cy="1080000"/>
                </a:xfrm>
                <a:prstGeom prst="rect">
                  <a:avLst/>
                </a:prstGeom>
              </p:spPr>
            </p:pic>
            <p:cxnSp>
              <p:nvCxnSpPr>
                <p:cNvPr id="8" name="Connecteur droit 7"/>
                <p:cNvCxnSpPr/>
                <p:nvPr/>
              </p:nvCxnSpPr>
              <p:spPr>
                <a:xfrm>
                  <a:off x="1596567" y="2757347"/>
                  <a:ext cx="0" cy="954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Connecteur droit 90"/>
                <p:cNvCxnSpPr/>
                <p:nvPr/>
              </p:nvCxnSpPr>
              <p:spPr>
                <a:xfrm rot="5400000">
                  <a:off x="1619747" y="2610403"/>
                  <a:ext cx="0" cy="954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2" name="ZoneTexte 91"/>
                <p:cNvSpPr txBox="1"/>
                <p:nvPr/>
              </p:nvSpPr>
              <p:spPr>
                <a:xfrm>
                  <a:off x="1129074" y="3741921"/>
                  <a:ext cx="1001863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1000" dirty="0"/>
                    <a:t>CCR7 FITC</a:t>
                  </a:r>
                </a:p>
              </p:txBody>
            </p:sp>
            <p:sp>
              <p:nvSpPr>
                <p:cNvPr id="93" name="ZoneTexte 92"/>
                <p:cNvSpPr txBox="1"/>
                <p:nvPr/>
              </p:nvSpPr>
              <p:spPr>
                <a:xfrm rot="16200000">
                  <a:off x="538794" y="3114709"/>
                  <a:ext cx="763351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000" dirty="0"/>
                    <a:t>CD45RA PE</a:t>
                  </a:r>
                </a:p>
              </p:txBody>
            </p:sp>
            <p:sp>
              <p:nvSpPr>
                <p:cNvPr id="94" name="ZoneTexte 93"/>
                <p:cNvSpPr txBox="1"/>
                <p:nvPr/>
              </p:nvSpPr>
              <p:spPr>
                <a:xfrm>
                  <a:off x="1078463" y="2701466"/>
                  <a:ext cx="508473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000" b="1" dirty="0"/>
                    <a:t>EMRA</a:t>
                  </a:r>
                </a:p>
              </p:txBody>
            </p:sp>
            <p:sp>
              <p:nvSpPr>
                <p:cNvPr id="95" name="ZoneTexte 94"/>
                <p:cNvSpPr txBox="1"/>
                <p:nvPr/>
              </p:nvSpPr>
              <p:spPr>
                <a:xfrm>
                  <a:off x="1883164" y="2715285"/>
                  <a:ext cx="26802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000" b="1" dirty="0"/>
                    <a:t>N</a:t>
                  </a:r>
                </a:p>
              </p:txBody>
            </p:sp>
            <p:sp>
              <p:nvSpPr>
                <p:cNvPr id="97" name="ZoneTexte 96"/>
                <p:cNvSpPr txBox="1"/>
                <p:nvPr/>
              </p:nvSpPr>
              <p:spPr>
                <a:xfrm>
                  <a:off x="1787799" y="3510249"/>
                  <a:ext cx="362600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000" b="1" dirty="0"/>
                    <a:t>CM</a:t>
                  </a:r>
                </a:p>
              </p:txBody>
            </p:sp>
            <p:sp>
              <p:nvSpPr>
                <p:cNvPr id="98" name="ZoneTexte 97"/>
                <p:cNvSpPr txBox="1"/>
                <p:nvPr/>
              </p:nvSpPr>
              <p:spPr>
                <a:xfrm>
                  <a:off x="1095787" y="3509985"/>
                  <a:ext cx="35618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000" b="1" dirty="0"/>
                    <a:t>EM</a:t>
                  </a:r>
                </a:p>
              </p:txBody>
            </p:sp>
          </p:grpSp>
          <p:cxnSp>
            <p:nvCxnSpPr>
              <p:cNvPr id="124" name="Connecteur droit avec flèche 123"/>
              <p:cNvCxnSpPr/>
              <p:nvPr/>
            </p:nvCxnSpPr>
            <p:spPr>
              <a:xfrm>
                <a:off x="1465292" y="2436194"/>
                <a:ext cx="3240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3" name="ZoneTexte 122"/>
            <p:cNvSpPr txBox="1"/>
            <p:nvPr/>
          </p:nvSpPr>
          <p:spPr>
            <a:xfrm>
              <a:off x="0" y="6174751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>
                  <a:cs typeface="Arial" panose="020B0604020202020204" pitchFamily="34" charset="0"/>
                </a:rPr>
                <a:t>E</a:t>
              </a:r>
            </a:p>
          </p:txBody>
        </p:sp>
      </p:grpSp>
      <p:grpSp>
        <p:nvGrpSpPr>
          <p:cNvPr id="149" name="Groupe 148"/>
          <p:cNvGrpSpPr/>
          <p:nvPr/>
        </p:nvGrpSpPr>
        <p:grpSpPr>
          <a:xfrm>
            <a:off x="0" y="5940086"/>
            <a:ext cx="2834611" cy="1657309"/>
            <a:chOff x="0" y="3031529"/>
            <a:chExt cx="2834611" cy="1657309"/>
          </a:xfrm>
        </p:grpSpPr>
        <p:sp>
          <p:nvSpPr>
            <p:cNvPr id="132" name="ZoneTexte 131"/>
            <p:cNvSpPr txBox="1"/>
            <p:nvPr/>
          </p:nvSpPr>
          <p:spPr>
            <a:xfrm>
              <a:off x="0" y="3031529"/>
              <a:ext cx="330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>
                  <a:cs typeface="Arial" panose="020B0604020202020204" pitchFamily="34" charset="0"/>
                </a:rPr>
                <a:t>D</a:t>
              </a:r>
            </a:p>
          </p:txBody>
        </p:sp>
        <p:grpSp>
          <p:nvGrpSpPr>
            <p:cNvPr id="133" name="Groupe 132"/>
            <p:cNvGrpSpPr/>
            <p:nvPr/>
          </p:nvGrpSpPr>
          <p:grpSpPr>
            <a:xfrm>
              <a:off x="0" y="3368001"/>
              <a:ext cx="1424625" cy="1320837"/>
              <a:chOff x="2365680" y="2609844"/>
              <a:chExt cx="1424625" cy="1320837"/>
            </a:xfrm>
          </p:grpSpPr>
          <p:pic>
            <p:nvPicPr>
              <p:cNvPr id="134" name="Picture 5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2584636" y="2629579"/>
                <a:ext cx="1080000" cy="1080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35" name="ZoneTexte 134"/>
              <p:cNvSpPr txBox="1"/>
              <p:nvPr/>
            </p:nvSpPr>
            <p:spPr>
              <a:xfrm>
                <a:off x="2578744" y="3684460"/>
                <a:ext cx="116089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/>
                  <a:t>EomesPerCPeF710</a:t>
                </a:r>
              </a:p>
            </p:txBody>
          </p:sp>
          <p:sp>
            <p:nvSpPr>
              <p:cNvPr id="136" name="ZoneTexte 135"/>
              <p:cNvSpPr txBox="1"/>
              <p:nvPr/>
            </p:nvSpPr>
            <p:spPr>
              <a:xfrm rot="16200000">
                <a:off x="1925976" y="3090710"/>
                <a:ext cx="112562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/>
                  <a:t>panKIR/NKG2A PE</a:t>
                </a:r>
              </a:p>
            </p:txBody>
          </p:sp>
          <p:sp>
            <p:nvSpPr>
              <p:cNvPr id="137" name="Forme libre 136"/>
              <p:cNvSpPr/>
              <p:nvPr/>
            </p:nvSpPr>
            <p:spPr>
              <a:xfrm>
                <a:off x="2753889" y="3193982"/>
                <a:ext cx="806755" cy="401193"/>
              </a:xfrm>
              <a:custGeom>
                <a:avLst/>
                <a:gdLst>
                  <a:gd name="connsiteX0" fmla="*/ 0 w 720969"/>
                  <a:gd name="connsiteY0" fmla="*/ 0 h 331595"/>
                  <a:gd name="connsiteX1" fmla="*/ 720969 w 720969"/>
                  <a:gd name="connsiteY1" fmla="*/ 2512 h 331595"/>
                  <a:gd name="connsiteX2" fmla="*/ 718457 w 720969"/>
                  <a:gd name="connsiteY2" fmla="*/ 331595 h 331595"/>
                  <a:gd name="connsiteX3" fmla="*/ 0 w 720969"/>
                  <a:gd name="connsiteY3" fmla="*/ 326571 h 331595"/>
                  <a:gd name="connsiteX4" fmla="*/ 0 w 720969"/>
                  <a:gd name="connsiteY4" fmla="*/ 0 h 33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0969" h="331595">
                    <a:moveTo>
                      <a:pt x="0" y="0"/>
                    </a:moveTo>
                    <a:lnTo>
                      <a:pt x="720969" y="2512"/>
                    </a:lnTo>
                    <a:cubicBezTo>
                      <a:pt x="720132" y="112206"/>
                      <a:pt x="719294" y="221901"/>
                      <a:pt x="718457" y="331595"/>
                    </a:cubicBezTo>
                    <a:lnTo>
                      <a:pt x="0" y="32657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138" name="Forme libre 137"/>
              <p:cNvSpPr/>
              <p:nvPr/>
            </p:nvSpPr>
            <p:spPr>
              <a:xfrm>
                <a:off x="2755212" y="2801664"/>
                <a:ext cx="805432" cy="389050"/>
              </a:xfrm>
              <a:custGeom>
                <a:avLst/>
                <a:gdLst>
                  <a:gd name="connsiteX0" fmla="*/ 0 w 720969"/>
                  <a:gd name="connsiteY0" fmla="*/ 0 h 331595"/>
                  <a:gd name="connsiteX1" fmla="*/ 720969 w 720969"/>
                  <a:gd name="connsiteY1" fmla="*/ 2512 h 331595"/>
                  <a:gd name="connsiteX2" fmla="*/ 718457 w 720969"/>
                  <a:gd name="connsiteY2" fmla="*/ 331595 h 331595"/>
                  <a:gd name="connsiteX3" fmla="*/ 0 w 720969"/>
                  <a:gd name="connsiteY3" fmla="*/ 326571 h 331595"/>
                  <a:gd name="connsiteX4" fmla="*/ 0 w 720969"/>
                  <a:gd name="connsiteY4" fmla="*/ 0 h 33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0969" h="331595">
                    <a:moveTo>
                      <a:pt x="0" y="0"/>
                    </a:moveTo>
                    <a:lnTo>
                      <a:pt x="720969" y="2512"/>
                    </a:lnTo>
                    <a:cubicBezTo>
                      <a:pt x="720132" y="112206"/>
                      <a:pt x="719294" y="221901"/>
                      <a:pt x="718457" y="331595"/>
                    </a:cubicBezTo>
                    <a:lnTo>
                      <a:pt x="0" y="32657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139" name="ZoneTexte 138"/>
              <p:cNvSpPr txBox="1"/>
              <p:nvPr/>
            </p:nvSpPr>
            <p:spPr>
              <a:xfrm>
                <a:off x="2573305" y="2609844"/>
                <a:ext cx="121700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b="1" dirty="0" err="1"/>
                  <a:t>panKIR</a:t>
                </a:r>
                <a:r>
                  <a:rPr lang="fr-FR" sz="1000" b="1" dirty="0"/>
                  <a:t>/NKGA2A(+)</a:t>
                </a:r>
              </a:p>
            </p:txBody>
          </p:sp>
          <p:sp>
            <p:nvSpPr>
              <p:cNvPr id="140" name="ZoneTexte 139"/>
              <p:cNvSpPr txBox="1"/>
              <p:nvPr/>
            </p:nvSpPr>
            <p:spPr>
              <a:xfrm>
                <a:off x="2586130" y="3406206"/>
                <a:ext cx="119135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b="1" dirty="0" err="1"/>
                  <a:t>panKIR</a:t>
                </a:r>
                <a:r>
                  <a:rPr lang="fr-FR" sz="1000" b="1" dirty="0"/>
                  <a:t>/NKGA2A(-)</a:t>
                </a:r>
              </a:p>
            </p:txBody>
          </p:sp>
        </p:grpSp>
        <p:grpSp>
          <p:nvGrpSpPr>
            <p:cNvPr id="141" name="Groupe 140"/>
            <p:cNvGrpSpPr/>
            <p:nvPr/>
          </p:nvGrpSpPr>
          <p:grpSpPr>
            <a:xfrm>
              <a:off x="1425880" y="3366966"/>
              <a:ext cx="1408731" cy="1321872"/>
              <a:chOff x="3668190" y="2580845"/>
              <a:chExt cx="1408731" cy="1321872"/>
            </a:xfrm>
          </p:grpSpPr>
          <p:pic>
            <p:nvPicPr>
              <p:cNvPr id="142" name="Picture 5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3887146" y="2601615"/>
                <a:ext cx="1080000" cy="1080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43" name="ZoneTexte 142"/>
              <p:cNvSpPr txBox="1"/>
              <p:nvPr/>
            </p:nvSpPr>
            <p:spPr>
              <a:xfrm>
                <a:off x="3870047" y="3656496"/>
                <a:ext cx="116089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1000" dirty="0"/>
                  <a:t>EomesPerCPeF710</a:t>
                </a:r>
              </a:p>
            </p:txBody>
          </p:sp>
          <p:sp>
            <p:nvSpPr>
              <p:cNvPr id="144" name="ZoneTexte 143"/>
              <p:cNvSpPr txBox="1"/>
              <p:nvPr/>
            </p:nvSpPr>
            <p:spPr>
              <a:xfrm rot="16200000">
                <a:off x="3228486" y="3062746"/>
                <a:ext cx="112562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/>
                  <a:t>panKIR/NKG2A PE</a:t>
                </a:r>
              </a:p>
            </p:txBody>
          </p:sp>
          <p:sp>
            <p:nvSpPr>
              <p:cNvPr id="145" name="Forme libre 144"/>
              <p:cNvSpPr/>
              <p:nvPr/>
            </p:nvSpPr>
            <p:spPr>
              <a:xfrm rot="5400000">
                <a:off x="3892605" y="2964815"/>
                <a:ext cx="765141" cy="387795"/>
              </a:xfrm>
              <a:custGeom>
                <a:avLst/>
                <a:gdLst>
                  <a:gd name="connsiteX0" fmla="*/ 0 w 720969"/>
                  <a:gd name="connsiteY0" fmla="*/ 0 h 331595"/>
                  <a:gd name="connsiteX1" fmla="*/ 720969 w 720969"/>
                  <a:gd name="connsiteY1" fmla="*/ 2512 h 331595"/>
                  <a:gd name="connsiteX2" fmla="*/ 718457 w 720969"/>
                  <a:gd name="connsiteY2" fmla="*/ 331595 h 331595"/>
                  <a:gd name="connsiteX3" fmla="*/ 0 w 720969"/>
                  <a:gd name="connsiteY3" fmla="*/ 326571 h 331595"/>
                  <a:gd name="connsiteX4" fmla="*/ 0 w 720969"/>
                  <a:gd name="connsiteY4" fmla="*/ 0 h 33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0969" h="331595">
                    <a:moveTo>
                      <a:pt x="0" y="0"/>
                    </a:moveTo>
                    <a:lnTo>
                      <a:pt x="720969" y="2512"/>
                    </a:lnTo>
                    <a:cubicBezTo>
                      <a:pt x="720132" y="112206"/>
                      <a:pt x="719294" y="221901"/>
                      <a:pt x="718457" y="331595"/>
                    </a:cubicBezTo>
                    <a:lnTo>
                      <a:pt x="0" y="32657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146" name="Forme libre 145"/>
              <p:cNvSpPr/>
              <p:nvPr/>
            </p:nvSpPr>
            <p:spPr>
              <a:xfrm rot="5400000">
                <a:off x="4285948" y="2965308"/>
                <a:ext cx="766127" cy="387795"/>
              </a:xfrm>
              <a:custGeom>
                <a:avLst/>
                <a:gdLst>
                  <a:gd name="connsiteX0" fmla="*/ 0 w 720969"/>
                  <a:gd name="connsiteY0" fmla="*/ 0 h 331595"/>
                  <a:gd name="connsiteX1" fmla="*/ 720969 w 720969"/>
                  <a:gd name="connsiteY1" fmla="*/ 2512 h 331595"/>
                  <a:gd name="connsiteX2" fmla="*/ 718457 w 720969"/>
                  <a:gd name="connsiteY2" fmla="*/ 331595 h 331595"/>
                  <a:gd name="connsiteX3" fmla="*/ 0 w 720969"/>
                  <a:gd name="connsiteY3" fmla="*/ 326571 h 331595"/>
                  <a:gd name="connsiteX4" fmla="*/ 0 w 720969"/>
                  <a:gd name="connsiteY4" fmla="*/ 0 h 33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0969" h="331595">
                    <a:moveTo>
                      <a:pt x="0" y="0"/>
                    </a:moveTo>
                    <a:lnTo>
                      <a:pt x="720969" y="2512"/>
                    </a:lnTo>
                    <a:cubicBezTo>
                      <a:pt x="720132" y="112206"/>
                      <a:pt x="719294" y="221901"/>
                      <a:pt x="718457" y="331595"/>
                    </a:cubicBezTo>
                    <a:lnTo>
                      <a:pt x="0" y="32657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147" name="ZoneTexte 146"/>
              <p:cNvSpPr txBox="1"/>
              <p:nvPr/>
            </p:nvSpPr>
            <p:spPr>
              <a:xfrm>
                <a:off x="4396927" y="2585115"/>
                <a:ext cx="67999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b="1" dirty="0"/>
                  <a:t>Eomes(+)</a:t>
                </a:r>
              </a:p>
            </p:txBody>
          </p:sp>
          <p:sp>
            <p:nvSpPr>
              <p:cNvPr id="148" name="ZoneTexte 147"/>
              <p:cNvSpPr txBox="1"/>
              <p:nvPr/>
            </p:nvSpPr>
            <p:spPr>
              <a:xfrm>
                <a:off x="3914411" y="2580845"/>
                <a:ext cx="65434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b="1" dirty="0"/>
                  <a:t>Eomes(-)</a:t>
                </a:r>
              </a:p>
            </p:txBody>
          </p:sp>
        </p:grpSp>
      </p:grpSp>
      <p:sp>
        <p:nvSpPr>
          <p:cNvPr id="109" name="ZoneTexte 108"/>
          <p:cNvSpPr txBox="1"/>
          <p:nvPr/>
        </p:nvSpPr>
        <p:spPr>
          <a:xfrm>
            <a:off x="0" y="7807588"/>
            <a:ext cx="68580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Supplemental Figure 1: Gating strategy for the analysis of CD8(+) T-cell subpopulations in PBMC from HD and AlloTx recipients.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A.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 Gates applicable to all the main Figures. </a:t>
            </a:r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B. 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Gating strategy of the Eomes(+) </a:t>
            </a:r>
            <a:r>
              <a:rPr lang="en-GB" sz="1200" i="1" dirty="0">
                <a:latin typeface="Times New Roman" pitchFamily="18" charset="0"/>
                <a:cs typeface="Times New Roman" pitchFamily="18" charset="0"/>
              </a:rPr>
              <a:t>versus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 Eomes(-) NK-like cell populations analysed for IFN-</a:t>
            </a:r>
            <a:r>
              <a:rPr lang="en-GB" sz="1200" dirty="0">
                <a:latin typeface="Times New Roman" pitchFamily="18" charset="0"/>
                <a:cs typeface="Times New Roman" pitchFamily="18" charset="0"/>
                <a:sym typeface="Symbol"/>
              </a:rPr>
              <a:t>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 expression in Figure 1D. </a:t>
            </a:r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C.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 Gating strategy of the different cell populations depicted in Figure 1E for MTDR analysis.</a:t>
            </a:r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D.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 Gating strategy of the Eomes and panKIR/NKG2A (+) and (-) cell populations depicted in Figure 4A for senescence (CD27(-)CD28(-)) analysis. </a:t>
            </a:r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E.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 Gating strategy based on NKG2A/panKIR and Eomes expression defining Innate E(+) and E(-) and Conv E(+) and E(-) CD8 T-cells, applicable to all the Figures (except for Figure 1E and Figure 4A). CD8 T-cell subpopulation denominations in the CCR7/CD45RA gating: naive (N): CD45RA(+)CCR7(+); EMRA: CD45RA(+)CCR7(-); central memory (CM): CD45RA(-)CCR7(+); effector memory (EM): CD45RA(-)CCR7(-).</a:t>
            </a:r>
            <a:endParaRPr lang="fr-FR" sz="1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fr-FR" sz="1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fr-FR" sz="1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76" name="Groupe 175"/>
          <p:cNvGrpSpPr/>
          <p:nvPr/>
        </p:nvGrpSpPr>
        <p:grpSpPr>
          <a:xfrm>
            <a:off x="-1975" y="1382783"/>
            <a:ext cx="4419593" cy="1656762"/>
            <a:chOff x="-1975" y="1762783"/>
            <a:chExt cx="4419593" cy="1656762"/>
          </a:xfrm>
        </p:grpSpPr>
        <p:grpSp>
          <p:nvGrpSpPr>
            <p:cNvPr id="174" name="Groupe 173"/>
            <p:cNvGrpSpPr/>
            <p:nvPr/>
          </p:nvGrpSpPr>
          <p:grpSpPr>
            <a:xfrm>
              <a:off x="156949" y="2030820"/>
              <a:ext cx="4260669" cy="1388725"/>
              <a:chOff x="0" y="1710098"/>
              <a:chExt cx="4260669" cy="1388725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248421" y="1710098"/>
                <a:ext cx="1080000" cy="1080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22" name="ZoneTexte 121"/>
              <p:cNvSpPr txBox="1"/>
              <p:nvPr/>
            </p:nvSpPr>
            <p:spPr>
              <a:xfrm>
                <a:off x="322147" y="2835374"/>
                <a:ext cx="90441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1000" dirty="0"/>
                  <a:t>TCR</a:t>
                </a:r>
                <a:r>
                  <a:rPr lang="fr-FR" sz="1000" dirty="0">
                    <a:sym typeface="Symbol"/>
                  </a:rPr>
                  <a:t> BV421</a:t>
                </a:r>
                <a:endParaRPr lang="fr-FR" sz="1000" dirty="0"/>
              </a:p>
            </p:txBody>
          </p:sp>
          <p:sp>
            <p:nvSpPr>
              <p:cNvPr id="151" name="ZoneTexte 150"/>
              <p:cNvSpPr txBox="1"/>
              <p:nvPr/>
            </p:nvSpPr>
            <p:spPr>
              <a:xfrm rot="16200000">
                <a:off x="-293029" y="2154160"/>
                <a:ext cx="83227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/>
                  <a:t>CD56 BV510</a:t>
                </a:r>
              </a:p>
            </p:txBody>
          </p:sp>
          <p:sp>
            <p:nvSpPr>
              <p:cNvPr id="152" name="Rectangle 151"/>
              <p:cNvSpPr/>
              <p:nvPr/>
            </p:nvSpPr>
            <p:spPr>
              <a:xfrm>
                <a:off x="473156" y="1883812"/>
                <a:ext cx="198783" cy="43732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16" cstate="print"/>
              <a:srcRect/>
              <a:stretch>
                <a:fillRect/>
              </a:stretch>
            </p:blipFill>
            <p:spPr bwMode="auto">
              <a:xfrm>
                <a:off x="1616045" y="1726001"/>
                <a:ext cx="1080000" cy="1080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53" name="ZoneTexte 152"/>
              <p:cNvSpPr txBox="1"/>
              <p:nvPr/>
            </p:nvSpPr>
            <p:spPr>
              <a:xfrm rot="16200000">
                <a:off x="1155142" y="2163437"/>
                <a:ext cx="70564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/>
                  <a:t>panKIR PE</a:t>
                </a:r>
              </a:p>
            </p:txBody>
          </p:sp>
          <p:sp>
            <p:nvSpPr>
              <p:cNvPr id="154" name="ZoneTexte 153"/>
              <p:cNvSpPr txBox="1"/>
              <p:nvPr/>
            </p:nvSpPr>
            <p:spPr>
              <a:xfrm>
                <a:off x="1795227" y="2852602"/>
                <a:ext cx="71205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1000" dirty="0"/>
                  <a:t>NKG2A PE</a:t>
                </a:r>
              </a:p>
            </p:txBody>
          </p:sp>
          <p:pic>
            <p:nvPicPr>
              <p:cNvPr id="1028" name="Picture 4"/>
              <p:cNvPicPr>
                <a:picLocks noChangeAspect="1" noChangeArrowheads="1"/>
              </p:cNvPicPr>
              <p:nvPr/>
            </p:nvPicPr>
            <p:blipFill>
              <a:blip r:embed="rId17" cstate="print"/>
              <a:srcRect/>
              <a:stretch>
                <a:fillRect/>
              </a:stretch>
            </p:blipFill>
            <p:spPr bwMode="auto">
              <a:xfrm>
                <a:off x="3107232" y="1713890"/>
                <a:ext cx="1080000" cy="1080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55" name="ZoneTexte 154"/>
              <p:cNvSpPr txBox="1"/>
              <p:nvPr/>
            </p:nvSpPr>
            <p:spPr>
              <a:xfrm rot="16200000">
                <a:off x="2732580" y="2103617"/>
                <a:ext cx="48442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/>
                  <a:t>FSC-A</a:t>
                </a:r>
              </a:p>
            </p:txBody>
          </p:sp>
          <p:sp>
            <p:nvSpPr>
              <p:cNvPr id="156" name="ZoneTexte 155"/>
              <p:cNvSpPr txBox="1"/>
              <p:nvPr/>
            </p:nvSpPr>
            <p:spPr>
              <a:xfrm>
                <a:off x="3070920" y="2784831"/>
                <a:ext cx="118974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1000" dirty="0"/>
                  <a:t>Eomes PerCPeF710</a:t>
                </a:r>
              </a:p>
            </p:txBody>
          </p:sp>
          <p:sp>
            <p:nvSpPr>
              <p:cNvPr id="157" name="Rectangle 156"/>
              <p:cNvSpPr/>
              <p:nvPr/>
            </p:nvSpPr>
            <p:spPr>
              <a:xfrm>
                <a:off x="3572228" y="2364682"/>
                <a:ext cx="473102" cy="35780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68" name="Groupe 167"/>
              <p:cNvGrpSpPr/>
              <p:nvPr/>
            </p:nvGrpSpPr>
            <p:grpSpPr>
              <a:xfrm>
                <a:off x="1785621" y="1927547"/>
                <a:ext cx="607467" cy="669254"/>
                <a:chOff x="5947576" y="4894030"/>
                <a:chExt cx="607467" cy="669254"/>
              </a:xfrm>
            </p:grpSpPr>
            <p:cxnSp>
              <p:nvCxnSpPr>
                <p:cNvPr id="161" name="Connecteur droit 160"/>
                <p:cNvCxnSpPr/>
                <p:nvPr/>
              </p:nvCxnSpPr>
              <p:spPr>
                <a:xfrm>
                  <a:off x="5947576" y="4895622"/>
                  <a:ext cx="60429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" name="Connecteur droit 162"/>
                <p:cNvCxnSpPr/>
                <p:nvPr/>
              </p:nvCxnSpPr>
              <p:spPr>
                <a:xfrm>
                  <a:off x="6123043" y="5563284"/>
                  <a:ext cx="43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" name="Connecteur droit 163"/>
                <p:cNvCxnSpPr/>
                <p:nvPr/>
              </p:nvCxnSpPr>
              <p:spPr>
                <a:xfrm rot="5400000">
                  <a:off x="6218335" y="5229678"/>
                  <a:ext cx="666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" name="Connecteur droit 164"/>
                <p:cNvCxnSpPr/>
                <p:nvPr/>
              </p:nvCxnSpPr>
              <p:spPr>
                <a:xfrm rot="5400000">
                  <a:off x="5690550" y="5155030"/>
                  <a:ext cx="52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" name="Connecteur droit 165"/>
                <p:cNvCxnSpPr/>
                <p:nvPr/>
              </p:nvCxnSpPr>
              <p:spPr>
                <a:xfrm rot="16200000">
                  <a:off x="6053446" y="5486176"/>
                  <a:ext cx="144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7" name="Connecteur droit 166"/>
                <p:cNvCxnSpPr/>
                <p:nvPr/>
              </p:nvCxnSpPr>
              <p:spPr>
                <a:xfrm rot="10800000">
                  <a:off x="5948237" y="5415745"/>
                  <a:ext cx="180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70" name="Connecteur droit avec flèche 169"/>
              <p:cNvCxnSpPr/>
              <p:nvPr/>
            </p:nvCxnSpPr>
            <p:spPr>
              <a:xfrm>
                <a:off x="1122393" y="1940072"/>
                <a:ext cx="3240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Connecteur droit avec flèche 170"/>
              <p:cNvCxnSpPr/>
              <p:nvPr/>
            </p:nvCxnSpPr>
            <p:spPr>
              <a:xfrm>
                <a:off x="2540067" y="1922351"/>
                <a:ext cx="3240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2" name="ZoneTexte 171"/>
              <p:cNvSpPr txBox="1"/>
              <p:nvPr/>
            </p:nvSpPr>
            <p:spPr>
              <a:xfrm>
                <a:off x="1807535" y="1733116"/>
                <a:ext cx="56778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b="1" dirty="0"/>
                  <a:t>NK-</a:t>
                </a:r>
                <a:r>
                  <a:rPr lang="fr-FR" sz="1000" b="1" dirty="0" err="1"/>
                  <a:t>like</a:t>
                </a:r>
                <a:endParaRPr lang="fr-FR" sz="1000" b="1" dirty="0"/>
              </a:p>
            </p:txBody>
          </p:sp>
          <p:sp>
            <p:nvSpPr>
              <p:cNvPr id="173" name="Rectangle 172"/>
              <p:cNvSpPr/>
              <p:nvPr/>
            </p:nvSpPr>
            <p:spPr>
              <a:xfrm>
                <a:off x="3294727" y="2364682"/>
                <a:ext cx="252000" cy="35780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75" name="ZoneTexte 174"/>
            <p:cNvSpPr txBox="1"/>
            <p:nvPr/>
          </p:nvSpPr>
          <p:spPr>
            <a:xfrm>
              <a:off x="-1975" y="1762783"/>
              <a:ext cx="3145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>
                  <a:cs typeface="Arial" panose="020B0604020202020204" pitchFamily="34" charset="0"/>
                </a:rPr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25194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e 58"/>
          <p:cNvGrpSpPr/>
          <p:nvPr/>
        </p:nvGrpSpPr>
        <p:grpSpPr>
          <a:xfrm>
            <a:off x="482390" y="7696743"/>
            <a:ext cx="5460969" cy="1339062"/>
            <a:chOff x="231768" y="5471527"/>
            <a:chExt cx="5460969" cy="1339062"/>
          </a:xfrm>
        </p:grpSpPr>
        <p:pic>
          <p:nvPicPr>
            <p:cNvPr id="60" name="Image 59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11368" y="5502483"/>
              <a:ext cx="1097951" cy="1080000"/>
            </a:xfrm>
            <a:prstGeom prst="rect">
              <a:avLst/>
            </a:prstGeom>
          </p:spPr>
        </p:pic>
        <p:pic>
          <p:nvPicPr>
            <p:cNvPr id="61" name="Image 60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78568" y="5502483"/>
              <a:ext cx="1097951" cy="1080000"/>
            </a:xfrm>
            <a:prstGeom prst="rect">
              <a:avLst/>
            </a:prstGeom>
          </p:spPr>
        </p:pic>
        <p:pic>
          <p:nvPicPr>
            <p:cNvPr id="62" name="Image 61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512168" y="5502483"/>
              <a:ext cx="1097951" cy="1080000"/>
            </a:xfrm>
            <a:prstGeom prst="rect">
              <a:avLst/>
            </a:prstGeom>
          </p:spPr>
        </p:pic>
        <p:pic>
          <p:nvPicPr>
            <p:cNvPr id="63" name="Image 62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298968" y="5502483"/>
              <a:ext cx="1097951" cy="1080000"/>
            </a:xfrm>
            <a:prstGeom prst="rect">
              <a:avLst/>
            </a:prstGeom>
          </p:spPr>
        </p:pic>
        <p:sp>
          <p:nvSpPr>
            <p:cNvPr id="69" name="ZoneTexte 68"/>
            <p:cNvSpPr txBox="1"/>
            <p:nvPr/>
          </p:nvSpPr>
          <p:spPr>
            <a:xfrm>
              <a:off x="231768" y="5867394"/>
              <a:ext cx="3706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latin typeface="Arial" panose="020B0604020202020204" pitchFamily="34" charset="0"/>
                  <a:cs typeface="Arial" panose="020B0604020202020204" pitchFamily="34" charset="0"/>
                </a:rPr>
                <a:t>HD</a:t>
              </a:r>
            </a:p>
          </p:txBody>
        </p:sp>
        <p:sp>
          <p:nvSpPr>
            <p:cNvPr id="70" name="ZoneTexte 69"/>
            <p:cNvSpPr txBox="1"/>
            <p:nvPr/>
          </p:nvSpPr>
          <p:spPr>
            <a:xfrm>
              <a:off x="879768" y="6564368"/>
              <a:ext cx="8980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latin typeface="Arial" panose="020B0604020202020204" pitchFamily="34" charset="0"/>
                  <a:cs typeface="Arial" panose="020B0604020202020204" pitchFamily="34" charset="0"/>
                </a:rPr>
                <a:t>IFN-</a:t>
              </a:r>
              <a:r>
                <a:rPr lang="fr-FR" sz="1000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 AF488</a:t>
              </a:r>
              <a:endParaRPr lang="fr-FR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1" name="Connecteur droit avec flèche 70"/>
            <p:cNvCxnSpPr/>
            <p:nvPr/>
          </p:nvCxnSpPr>
          <p:spPr>
            <a:xfrm rot="16200000">
              <a:off x="3680470" y="4725480"/>
              <a:ext cx="0" cy="392400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ZoneTexte 71"/>
            <p:cNvSpPr txBox="1"/>
            <p:nvPr/>
          </p:nvSpPr>
          <p:spPr>
            <a:xfrm>
              <a:off x="1555260" y="5471527"/>
              <a:ext cx="4395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8.2%</a:t>
              </a:r>
            </a:p>
          </p:txBody>
        </p:sp>
        <p:sp>
          <p:nvSpPr>
            <p:cNvPr id="73" name="ZoneTexte 72"/>
            <p:cNvSpPr txBox="1"/>
            <p:nvPr/>
          </p:nvSpPr>
          <p:spPr>
            <a:xfrm>
              <a:off x="2825766" y="5474240"/>
              <a:ext cx="4395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4.2%</a:t>
              </a:r>
            </a:p>
          </p:txBody>
        </p:sp>
        <p:sp>
          <p:nvSpPr>
            <p:cNvPr id="74" name="ZoneTexte 73"/>
            <p:cNvSpPr txBox="1"/>
            <p:nvPr/>
          </p:nvSpPr>
          <p:spPr>
            <a:xfrm>
              <a:off x="5253193" y="5473818"/>
              <a:ext cx="4395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0.7%</a:t>
              </a:r>
            </a:p>
          </p:txBody>
        </p:sp>
        <p:sp>
          <p:nvSpPr>
            <p:cNvPr id="75" name="ZoneTexte 74"/>
            <p:cNvSpPr txBox="1"/>
            <p:nvPr/>
          </p:nvSpPr>
          <p:spPr>
            <a:xfrm>
              <a:off x="4036618" y="5473396"/>
              <a:ext cx="4395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0.9%</a:t>
              </a:r>
            </a:p>
          </p:txBody>
        </p:sp>
      </p:grpSp>
      <p:grpSp>
        <p:nvGrpSpPr>
          <p:cNvPr id="30" name="Groupe 29"/>
          <p:cNvGrpSpPr/>
          <p:nvPr/>
        </p:nvGrpSpPr>
        <p:grpSpPr>
          <a:xfrm>
            <a:off x="382800" y="3719758"/>
            <a:ext cx="6061573" cy="2383896"/>
            <a:chOff x="101610" y="3236340"/>
            <a:chExt cx="6061573" cy="2383896"/>
          </a:xfrm>
        </p:grpSpPr>
        <p:sp>
          <p:nvSpPr>
            <p:cNvPr id="31" name="ZoneTexte 30"/>
            <p:cNvSpPr txBox="1"/>
            <p:nvPr/>
          </p:nvSpPr>
          <p:spPr>
            <a:xfrm>
              <a:off x="101610" y="4571884"/>
              <a:ext cx="54053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AlloTx</a:t>
              </a:r>
              <a:endParaRPr lang="fr-FR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2" name="Image 31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84800" y="3263292"/>
              <a:ext cx="1097951" cy="1080000"/>
            </a:xfrm>
            <a:prstGeom prst="rect">
              <a:avLst/>
            </a:prstGeom>
          </p:spPr>
        </p:pic>
        <p:pic>
          <p:nvPicPr>
            <p:cNvPr id="33" name="Image 32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052000" y="3263292"/>
              <a:ext cx="1097951" cy="1080000"/>
            </a:xfrm>
            <a:prstGeom prst="rect">
              <a:avLst/>
            </a:prstGeom>
          </p:spPr>
        </p:pic>
        <p:pic>
          <p:nvPicPr>
            <p:cNvPr id="34" name="Image 33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486410" y="3263292"/>
              <a:ext cx="1097951" cy="1080000"/>
            </a:xfrm>
            <a:prstGeom prst="rect">
              <a:avLst/>
            </a:prstGeom>
          </p:spPr>
        </p:pic>
        <p:pic>
          <p:nvPicPr>
            <p:cNvPr id="35" name="Image 34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273736" y="3263292"/>
              <a:ext cx="1097951" cy="1080000"/>
            </a:xfrm>
            <a:prstGeom prst="rect">
              <a:avLst/>
            </a:prstGeom>
          </p:spPr>
        </p:pic>
        <p:pic>
          <p:nvPicPr>
            <p:cNvPr id="36" name="Image 35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84800" y="4341462"/>
              <a:ext cx="1097951" cy="1080000"/>
            </a:xfrm>
            <a:prstGeom prst="rect">
              <a:avLst/>
            </a:prstGeom>
          </p:spPr>
        </p:pic>
        <p:pic>
          <p:nvPicPr>
            <p:cNvPr id="37" name="Image 36"/>
            <p:cNvPicPr>
              <a:picLocks noChangeAspect="1"/>
            </p:cNvPicPr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052000" y="4341462"/>
              <a:ext cx="1097951" cy="1080000"/>
            </a:xfrm>
            <a:prstGeom prst="rect">
              <a:avLst/>
            </a:prstGeom>
          </p:spPr>
        </p:pic>
        <p:pic>
          <p:nvPicPr>
            <p:cNvPr id="38" name="Image 37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485491" y="4341462"/>
              <a:ext cx="1097951" cy="1080000"/>
            </a:xfrm>
            <a:prstGeom prst="rect">
              <a:avLst/>
            </a:prstGeom>
          </p:spPr>
        </p:pic>
        <p:pic>
          <p:nvPicPr>
            <p:cNvPr id="39" name="Image 38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273736" y="4341462"/>
              <a:ext cx="1097951" cy="1080000"/>
            </a:xfrm>
            <a:prstGeom prst="rect">
              <a:avLst/>
            </a:prstGeom>
          </p:spPr>
        </p:pic>
        <p:sp>
          <p:nvSpPr>
            <p:cNvPr id="40" name="ZoneTexte 39"/>
            <p:cNvSpPr txBox="1"/>
            <p:nvPr/>
          </p:nvSpPr>
          <p:spPr>
            <a:xfrm>
              <a:off x="206990" y="3519250"/>
              <a:ext cx="3706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latin typeface="Arial" panose="020B0604020202020204" pitchFamily="34" charset="0"/>
                  <a:cs typeface="Arial" panose="020B0604020202020204" pitchFamily="34" charset="0"/>
                </a:rPr>
                <a:t>HD</a:t>
              </a:r>
            </a:p>
          </p:txBody>
        </p:sp>
        <p:sp>
          <p:nvSpPr>
            <p:cNvPr id="41" name="ZoneTexte 40"/>
            <p:cNvSpPr txBox="1"/>
            <p:nvPr/>
          </p:nvSpPr>
          <p:spPr>
            <a:xfrm rot="16200000">
              <a:off x="209787" y="4809949"/>
              <a:ext cx="95250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latin typeface="Arial" panose="020B0604020202020204" pitchFamily="34" charset="0"/>
                  <a:cs typeface="Arial" panose="020B0604020202020204" pitchFamily="34" charset="0"/>
                </a:rPr>
                <a:t>Perforin FITC</a:t>
              </a:r>
            </a:p>
          </p:txBody>
        </p:sp>
        <p:cxnSp>
          <p:nvCxnSpPr>
            <p:cNvPr id="42" name="Connecteur droit avec flèche 41"/>
            <p:cNvCxnSpPr/>
            <p:nvPr/>
          </p:nvCxnSpPr>
          <p:spPr>
            <a:xfrm rot="10800000">
              <a:off x="695610" y="3294395"/>
              <a:ext cx="0" cy="118800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ZoneTexte 42"/>
            <p:cNvSpPr txBox="1"/>
            <p:nvPr/>
          </p:nvSpPr>
          <p:spPr>
            <a:xfrm>
              <a:off x="854168" y="5374015"/>
              <a:ext cx="87395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latin typeface="Arial" panose="020B0604020202020204" pitchFamily="34" charset="0"/>
                  <a:cs typeface="Arial" panose="020B0604020202020204" pitchFamily="34" charset="0"/>
                </a:rPr>
                <a:t>CD8 PECy7</a:t>
              </a:r>
            </a:p>
          </p:txBody>
        </p:sp>
        <p:cxnSp>
          <p:nvCxnSpPr>
            <p:cNvPr id="44" name="Connecteur droit avec flèche 43"/>
            <p:cNvCxnSpPr/>
            <p:nvPr/>
          </p:nvCxnSpPr>
          <p:spPr>
            <a:xfrm rot="16200000">
              <a:off x="3668302" y="3517127"/>
              <a:ext cx="0" cy="396000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ZoneTexte 44"/>
            <p:cNvSpPr txBox="1"/>
            <p:nvPr/>
          </p:nvSpPr>
          <p:spPr>
            <a:xfrm>
              <a:off x="1459746" y="3236341"/>
              <a:ext cx="5052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47.7%</a:t>
              </a:r>
            </a:p>
          </p:txBody>
        </p:sp>
        <p:sp>
          <p:nvSpPr>
            <p:cNvPr id="46" name="ZoneTexte 45"/>
            <p:cNvSpPr txBox="1"/>
            <p:nvPr/>
          </p:nvSpPr>
          <p:spPr>
            <a:xfrm>
              <a:off x="2729897" y="3236340"/>
              <a:ext cx="5052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34.3%</a:t>
              </a:r>
            </a:p>
          </p:txBody>
        </p:sp>
        <p:sp>
          <p:nvSpPr>
            <p:cNvPr id="47" name="ZoneTexte 46"/>
            <p:cNvSpPr txBox="1"/>
            <p:nvPr/>
          </p:nvSpPr>
          <p:spPr>
            <a:xfrm>
              <a:off x="5222386" y="3237227"/>
              <a:ext cx="4395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5.6%</a:t>
              </a:r>
            </a:p>
          </p:txBody>
        </p:sp>
        <p:sp>
          <p:nvSpPr>
            <p:cNvPr id="48" name="ZoneTexte 47"/>
            <p:cNvSpPr txBox="1"/>
            <p:nvPr/>
          </p:nvSpPr>
          <p:spPr>
            <a:xfrm>
              <a:off x="3946701" y="3239685"/>
              <a:ext cx="5052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22.3%</a:t>
              </a:r>
            </a:p>
          </p:txBody>
        </p:sp>
        <p:sp>
          <p:nvSpPr>
            <p:cNvPr id="49" name="ZoneTexte 48"/>
            <p:cNvSpPr txBox="1"/>
            <p:nvPr/>
          </p:nvSpPr>
          <p:spPr>
            <a:xfrm>
              <a:off x="1459745" y="4312061"/>
              <a:ext cx="5052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72.6%</a:t>
              </a:r>
            </a:p>
          </p:txBody>
        </p:sp>
        <p:sp>
          <p:nvSpPr>
            <p:cNvPr id="50" name="ZoneTexte 49"/>
            <p:cNvSpPr txBox="1"/>
            <p:nvPr/>
          </p:nvSpPr>
          <p:spPr>
            <a:xfrm>
              <a:off x="2727920" y="4315508"/>
              <a:ext cx="5052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85.5%</a:t>
              </a:r>
            </a:p>
          </p:txBody>
        </p:sp>
        <p:sp>
          <p:nvSpPr>
            <p:cNvPr id="51" name="ZoneTexte 50"/>
            <p:cNvSpPr txBox="1"/>
            <p:nvPr/>
          </p:nvSpPr>
          <p:spPr>
            <a:xfrm>
              <a:off x="5163489" y="4315508"/>
              <a:ext cx="5052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10.2%</a:t>
              </a:r>
            </a:p>
          </p:txBody>
        </p:sp>
        <p:sp>
          <p:nvSpPr>
            <p:cNvPr id="52" name="ZoneTexte 51"/>
            <p:cNvSpPr txBox="1"/>
            <p:nvPr/>
          </p:nvSpPr>
          <p:spPr>
            <a:xfrm>
              <a:off x="3950509" y="4312015"/>
              <a:ext cx="5052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39.9%</a:t>
              </a: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995699" y="4558236"/>
              <a:ext cx="368360" cy="25725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4" name="ZoneTexte 53"/>
            <p:cNvSpPr txBox="1"/>
            <p:nvPr/>
          </p:nvSpPr>
          <p:spPr>
            <a:xfrm>
              <a:off x="5300109" y="4525088"/>
              <a:ext cx="8595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Perforin high</a:t>
              </a: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999242" y="3482578"/>
              <a:ext cx="368360" cy="25725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" name="ZoneTexte 56"/>
            <p:cNvSpPr txBox="1"/>
            <p:nvPr/>
          </p:nvSpPr>
          <p:spPr>
            <a:xfrm>
              <a:off x="5303652" y="3449430"/>
              <a:ext cx="8595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Perforin high</a:t>
              </a:r>
            </a:p>
          </p:txBody>
        </p:sp>
      </p:grpSp>
      <p:grpSp>
        <p:nvGrpSpPr>
          <p:cNvPr id="3" name="Groupe 2"/>
          <p:cNvGrpSpPr/>
          <p:nvPr/>
        </p:nvGrpSpPr>
        <p:grpSpPr>
          <a:xfrm>
            <a:off x="372681" y="1097062"/>
            <a:ext cx="5634546" cy="2392193"/>
            <a:chOff x="24884" y="3110290"/>
            <a:chExt cx="5634546" cy="2392193"/>
          </a:xfrm>
        </p:grpSpPr>
        <p:grpSp>
          <p:nvGrpSpPr>
            <p:cNvPr id="4" name="Groupe 3"/>
            <p:cNvGrpSpPr/>
            <p:nvPr/>
          </p:nvGrpSpPr>
          <p:grpSpPr>
            <a:xfrm>
              <a:off x="708338" y="3125240"/>
              <a:ext cx="1180167" cy="1104492"/>
              <a:chOff x="708338" y="3125240"/>
              <a:chExt cx="1180167" cy="1104492"/>
            </a:xfrm>
          </p:grpSpPr>
          <p:pic>
            <p:nvPicPr>
              <p:cNvPr id="28" name="Image 27"/>
              <p:cNvPicPr>
                <a:picLocks noChangeAspect="1"/>
              </p:cNvPicPr>
              <p:nvPr/>
            </p:nvPicPr>
            <p:blipFill>
              <a:blip r:embed="rId15" cstate="print"/>
              <a:stretch>
                <a:fillRect/>
              </a:stretch>
            </p:blipFill>
            <p:spPr>
              <a:xfrm>
                <a:off x="708338" y="3149732"/>
                <a:ext cx="1097951" cy="1080000"/>
              </a:xfrm>
              <a:prstGeom prst="rect">
                <a:avLst/>
              </a:prstGeom>
            </p:spPr>
          </p:pic>
          <p:sp>
            <p:nvSpPr>
              <p:cNvPr id="29" name="ZoneTexte 28"/>
              <p:cNvSpPr txBox="1"/>
              <p:nvPr/>
            </p:nvSpPr>
            <p:spPr>
              <a:xfrm>
                <a:off x="1383238" y="3125240"/>
                <a:ext cx="50526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/>
                  <a:t>39.2%</a:t>
                </a:r>
              </a:p>
            </p:txBody>
          </p:sp>
        </p:grpSp>
        <p:grpSp>
          <p:nvGrpSpPr>
            <p:cNvPr id="5" name="Groupe 4"/>
            <p:cNvGrpSpPr/>
            <p:nvPr/>
          </p:nvGrpSpPr>
          <p:grpSpPr>
            <a:xfrm>
              <a:off x="1974027" y="3119798"/>
              <a:ext cx="1180436" cy="1109934"/>
              <a:chOff x="1974027" y="3119798"/>
              <a:chExt cx="1180436" cy="1109934"/>
            </a:xfrm>
          </p:grpSpPr>
          <p:pic>
            <p:nvPicPr>
              <p:cNvPr id="26" name="Image 25"/>
              <p:cNvPicPr>
                <a:picLocks noChangeAspect="1"/>
              </p:cNvPicPr>
              <p:nvPr/>
            </p:nvPicPr>
            <p:blipFill>
              <a:blip r:embed="rId16" cstate="print"/>
              <a:stretch>
                <a:fillRect/>
              </a:stretch>
            </p:blipFill>
            <p:spPr>
              <a:xfrm>
                <a:off x="1974027" y="3149732"/>
                <a:ext cx="1097951" cy="1080000"/>
              </a:xfrm>
              <a:prstGeom prst="rect">
                <a:avLst/>
              </a:prstGeom>
            </p:spPr>
          </p:pic>
          <p:sp>
            <p:nvSpPr>
              <p:cNvPr id="27" name="ZoneTexte 26"/>
              <p:cNvSpPr txBox="1"/>
              <p:nvPr/>
            </p:nvSpPr>
            <p:spPr>
              <a:xfrm>
                <a:off x="2649196" y="3119798"/>
                <a:ext cx="50526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/>
                  <a:t>31.0%</a:t>
                </a:r>
              </a:p>
            </p:txBody>
          </p:sp>
        </p:grpSp>
        <p:grpSp>
          <p:nvGrpSpPr>
            <p:cNvPr id="6" name="Groupe 5"/>
            <p:cNvGrpSpPr/>
            <p:nvPr/>
          </p:nvGrpSpPr>
          <p:grpSpPr>
            <a:xfrm>
              <a:off x="4409138" y="3119798"/>
              <a:ext cx="1176723" cy="1109934"/>
              <a:chOff x="4409138" y="3119798"/>
              <a:chExt cx="1176723" cy="1109934"/>
            </a:xfrm>
          </p:grpSpPr>
          <p:pic>
            <p:nvPicPr>
              <p:cNvPr id="24" name="Image 23"/>
              <p:cNvPicPr>
                <a:picLocks noChangeAspect="1"/>
              </p:cNvPicPr>
              <p:nvPr/>
            </p:nvPicPr>
            <p:blipFill>
              <a:blip r:embed="rId17" cstate="print"/>
              <a:stretch>
                <a:fillRect/>
              </a:stretch>
            </p:blipFill>
            <p:spPr>
              <a:xfrm>
                <a:off x="4409138" y="3149732"/>
                <a:ext cx="1097951" cy="1080000"/>
              </a:xfrm>
              <a:prstGeom prst="rect">
                <a:avLst/>
              </a:prstGeom>
            </p:spPr>
          </p:pic>
          <p:sp>
            <p:nvSpPr>
              <p:cNvPr id="25" name="ZoneTexte 24"/>
              <p:cNvSpPr txBox="1"/>
              <p:nvPr/>
            </p:nvSpPr>
            <p:spPr>
              <a:xfrm>
                <a:off x="5146317" y="3119798"/>
                <a:ext cx="43954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/>
                  <a:t>5.2%</a:t>
                </a:r>
              </a:p>
            </p:txBody>
          </p:sp>
        </p:grpSp>
        <p:grpSp>
          <p:nvGrpSpPr>
            <p:cNvPr id="7" name="Groupe 6"/>
            <p:cNvGrpSpPr/>
            <p:nvPr/>
          </p:nvGrpSpPr>
          <p:grpSpPr>
            <a:xfrm>
              <a:off x="3195938" y="3119946"/>
              <a:ext cx="1178071" cy="1109786"/>
              <a:chOff x="3195938" y="3119946"/>
              <a:chExt cx="1178071" cy="1109786"/>
            </a:xfrm>
          </p:grpSpPr>
          <p:pic>
            <p:nvPicPr>
              <p:cNvPr id="22" name="Image 21"/>
              <p:cNvPicPr>
                <a:picLocks noChangeAspect="1"/>
              </p:cNvPicPr>
              <p:nvPr/>
            </p:nvPicPr>
            <p:blipFill>
              <a:blip r:embed="rId18" cstate="print"/>
              <a:stretch>
                <a:fillRect/>
              </a:stretch>
            </p:blipFill>
            <p:spPr>
              <a:xfrm>
                <a:off x="3195938" y="3149732"/>
                <a:ext cx="1097951" cy="1080000"/>
              </a:xfrm>
              <a:prstGeom prst="rect">
                <a:avLst/>
              </a:prstGeom>
            </p:spPr>
          </p:pic>
          <p:sp>
            <p:nvSpPr>
              <p:cNvPr id="23" name="ZoneTexte 22"/>
              <p:cNvSpPr txBox="1"/>
              <p:nvPr/>
            </p:nvSpPr>
            <p:spPr>
              <a:xfrm>
                <a:off x="3868742" y="3119946"/>
                <a:ext cx="50526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/>
                  <a:t>14.2%</a:t>
                </a:r>
              </a:p>
            </p:txBody>
          </p:sp>
        </p:grpSp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708338" y="4254224"/>
              <a:ext cx="1097951" cy="1080000"/>
            </a:xfrm>
            <a:prstGeom prst="rect">
              <a:avLst/>
            </a:prstGeom>
          </p:spPr>
        </p:pic>
        <p:sp>
          <p:nvSpPr>
            <p:cNvPr id="9" name="ZoneTexte 8"/>
            <p:cNvSpPr txBox="1"/>
            <p:nvPr/>
          </p:nvSpPr>
          <p:spPr>
            <a:xfrm>
              <a:off x="1386659" y="4229732"/>
              <a:ext cx="5052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73.5%</a:t>
              </a:r>
            </a:p>
          </p:txBody>
        </p:sp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1974027" y="4254224"/>
              <a:ext cx="1097951" cy="1080000"/>
            </a:xfrm>
            <a:prstGeom prst="rect">
              <a:avLst/>
            </a:prstGeom>
          </p:spPr>
        </p:pic>
        <p:sp>
          <p:nvSpPr>
            <p:cNvPr id="11" name="ZoneTexte 10"/>
            <p:cNvSpPr txBox="1"/>
            <p:nvPr/>
          </p:nvSpPr>
          <p:spPr>
            <a:xfrm>
              <a:off x="2648722" y="4228824"/>
              <a:ext cx="5052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66.4%</a:t>
              </a:r>
            </a:p>
          </p:txBody>
        </p:sp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4409138" y="4254224"/>
              <a:ext cx="1097951" cy="1080000"/>
            </a:xfrm>
            <a:prstGeom prst="rect">
              <a:avLst/>
            </a:prstGeom>
          </p:spPr>
        </p:pic>
        <p:sp>
          <p:nvSpPr>
            <p:cNvPr id="13" name="ZoneTexte 12"/>
            <p:cNvSpPr txBox="1"/>
            <p:nvPr/>
          </p:nvSpPr>
          <p:spPr>
            <a:xfrm>
              <a:off x="5080907" y="4222474"/>
              <a:ext cx="5052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25.6%</a:t>
              </a:r>
            </a:p>
          </p:txBody>
        </p:sp>
        <p:pic>
          <p:nvPicPr>
            <p:cNvPr id="14" name="Image 13"/>
            <p:cNvPicPr>
              <a:picLocks noChangeAspect="1"/>
            </p:cNvPicPr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3195938" y="4254224"/>
              <a:ext cx="1097951" cy="1080000"/>
            </a:xfrm>
            <a:prstGeom prst="rect">
              <a:avLst/>
            </a:prstGeom>
          </p:spPr>
        </p:pic>
        <p:sp>
          <p:nvSpPr>
            <p:cNvPr id="15" name="ZoneTexte 14"/>
            <p:cNvSpPr txBox="1"/>
            <p:nvPr/>
          </p:nvSpPr>
          <p:spPr>
            <a:xfrm>
              <a:off x="3868266" y="4222878"/>
              <a:ext cx="5052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30.5%</a:t>
              </a:r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776738" y="5256262"/>
              <a:ext cx="92845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latin typeface="Arial" panose="020B0604020202020204" pitchFamily="34" charset="0"/>
                  <a:cs typeface="Arial" panose="020B0604020202020204" pitchFamily="34" charset="0"/>
                </a:rPr>
                <a:t>CD28 BV510</a:t>
              </a:r>
            </a:p>
          </p:txBody>
        </p:sp>
        <p:cxnSp>
          <p:nvCxnSpPr>
            <p:cNvPr id="17" name="Connecteur droit avec flèche 16"/>
            <p:cNvCxnSpPr/>
            <p:nvPr/>
          </p:nvCxnSpPr>
          <p:spPr>
            <a:xfrm rot="16200000">
              <a:off x="3679430" y="3399374"/>
              <a:ext cx="0" cy="396000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ZoneTexte 17"/>
            <p:cNvSpPr txBox="1"/>
            <p:nvPr/>
          </p:nvSpPr>
          <p:spPr>
            <a:xfrm rot="16200000">
              <a:off x="-4462" y="4651859"/>
              <a:ext cx="125707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latin typeface="Arial" panose="020B0604020202020204" pitchFamily="34" charset="0"/>
                  <a:cs typeface="Arial" panose="020B0604020202020204" pitchFamily="34" charset="0"/>
                </a:rPr>
                <a:t>CD27 PerCPCy5.5</a:t>
              </a:r>
            </a:p>
          </p:txBody>
        </p:sp>
        <p:cxnSp>
          <p:nvCxnSpPr>
            <p:cNvPr id="19" name="Connecteur droit avec flèche 18"/>
            <p:cNvCxnSpPr/>
            <p:nvPr/>
          </p:nvCxnSpPr>
          <p:spPr>
            <a:xfrm rot="10800000">
              <a:off x="618338" y="3110290"/>
              <a:ext cx="0" cy="111600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ZoneTexte 19"/>
            <p:cNvSpPr txBox="1"/>
            <p:nvPr/>
          </p:nvSpPr>
          <p:spPr>
            <a:xfrm>
              <a:off x="24884" y="4570528"/>
              <a:ext cx="54053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AlloTx</a:t>
              </a:r>
              <a:endParaRPr lang="fr-FR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128738" y="3517894"/>
              <a:ext cx="3706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latin typeface="Arial" panose="020B0604020202020204" pitchFamily="34" charset="0"/>
                  <a:cs typeface="Arial" panose="020B0604020202020204" pitchFamily="34" charset="0"/>
                </a:rPr>
                <a:t>HD</a:t>
              </a:r>
            </a:p>
          </p:txBody>
        </p:sp>
      </p:grpSp>
      <p:grpSp>
        <p:nvGrpSpPr>
          <p:cNvPr id="76" name="Groupe 75"/>
          <p:cNvGrpSpPr/>
          <p:nvPr/>
        </p:nvGrpSpPr>
        <p:grpSpPr>
          <a:xfrm>
            <a:off x="475978" y="6266718"/>
            <a:ext cx="5441282" cy="1350769"/>
            <a:chOff x="334800" y="1599332"/>
            <a:chExt cx="5441282" cy="1350769"/>
          </a:xfrm>
        </p:grpSpPr>
        <p:pic>
          <p:nvPicPr>
            <p:cNvPr id="64" name="Image 63"/>
            <p:cNvPicPr>
              <a:picLocks noChangeAspect="1"/>
            </p:cNvPicPr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914400" y="1644063"/>
              <a:ext cx="1098430" cy="1080000"/>
            </a:xfrm>
            <a:prstGeom prst="rect">
              <a:avLst/>
            </a:prstGeom>
          </p:spPr>
        </p:pic>
        <p:pic>
          <p:nvPicPr>
            <p:cNvPr id="65" name="Image 64"/>
            <p:cNvPicPr>
              <a:picLocks noChangeAspect="1"/>
            </p:cNvPicPr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2181600" y="1644063"/>
              <a:ext cx="1098493" cy="1080000"/>
            </a:xfrm>
            <a:prstGeom prst="rect">
              <a:avLst/>
            </a:prstGeom>
          </p:spPr>
        </p:pic>
        <p:pic>
          <p:nvPicPr>
            <p:cNvPr id="66" name="Image 65"/>
            <p:cNvPicPr>
              <a:picLocks noChangeAspect="1"/>
            </p:cNvPicPr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3402000" y="1644063"/>
              <a:ext cx="1098493" cy="1080000"/>
            </a:xfrm>
            <a:prstGeom prst="rect">
              <a:avLst/>
            </a:prstGeom>
          </p:spPr>
        </p:pic>
        <p:pic>
          <p:nvPicPr>
            <p:cNvPr id="68" name="Image 67"/>
            <p:cNvPicPr>
              <a:picLocks noChangeAspect="1"/>
            </p:cNvPicPr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4615200" y="1644063"/>
              <a:ext cx="1098493" cy="1080000"/>
            </a:xfrm>
            <a:prstGeom prst="rect">
              <a:avLst/>
            </a:prstGeom>
          </p:spPr>
        </p:pic>
        <p:sp>
          <p:nvSpPr>
            <p:cNvPr id="77" name="ZoneTexte 76"/>
            <p:cNvSpPr txBox="1"/>
            <p:nvPr/>
          </p:nvSpPr>
          <p:spPr>
            <a:xfrm>
              <a:off x="1591677" y="1615453"/>
              <a:ext cx="5052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17.9%</a:t>
              </a:r>
            </a:p>
          </p:txBody>
        </p:sp>
        <p:sp>
          <p:nvSpPr>
            <p:cNvPr id="78" name="ZoneTexte 77"/>
            <p:cNvSpPr txBox="1"/>
            <p:nvPr/>
          </p:nvSpPr>
          <p:spPr>
            <a:xfrm>
              <a:off x="2958313" y="1641160"/>
              <a:ext cx="4074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13%</a:t>
              </a:r>
            </a:p>
          </p:txBody>
        </p:sp>
        <p:sp>
          <p:nvSpPr>
            <p:cNvPr id="79" name="ZoneTexte 78"/>
            <p:cNvSpPr txBox="1"/>
            <p:nvPr/>
          </p:nvSpPr>
          <p:spPr>
            <a:xfrm>
              <a:off x="4143884" y="1629943"/>
              <a:ext cx="4395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3.2%</a:t>
              </a:r>
            </a:p>
          </p:txBody>
        </p:sp>
        <p:sp>
          <p:nvSpPr>
            <p:cNvPr id="81" name="ZoneTexte 80"/>
            <p:cNvSpPr txBox="1"/>
            <p:nvPr/>
          </p:nvSpPr>
          <p:spPr>
            <a:xfrm>
              <a:off x="5336538" y="1625949"/>
              <a:ext cx="4395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0.9%</a:t>
              </a:r>
            </a:p>
          </p:txBody>
        </p:sp>
        <p:sp>
          <p:nvSpPr>
            <p:cNvPr id="82" name="ZoneTexte 81"/>
            <p:cNvSpPr txBox="1"/>
            <p:nvPr/>
          </p:nvSpPr>
          <p:spPr>
            <a:xfrm>
              <a:off x="982800" y="2703880"/>
              <a:ext cx="87395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latin typeface="Arial" panose="020B0604020202020204" pitchFamily="34" charset="0"/>
                  <a:cs typeface="Arial" panose="020B0604020202020204" pitchFamily="34" charset="0"/>
                </a:rPr>
                <a:t>CD8 PECy7</a:t>
              </a:r>
            </a:p>
          </p:txBody>
        </p:sp>
        <p:cxnSp>
          <p:nvCxnSpPr>
            <p:cNvPr id="83" name="Connecteur droit avec flèche 82"/>
            <p:cNvCxnSpPr/>
            <p:nvPr/>
          </p:nvCxnSpPr>
          <p:spPr>
            <a:xfrm rot="16200000">
              <a:off x="3753756" y="864992"/>
              <a:ext cx="0" cy="392400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ZoneTexte 83"/>
            <p:cNvSpPr txBox="1"/>
            <p:nvPr/>
          </p:nvSpPr>
          <p:spPr>
            <a:xfrm rot="16200000">
              <a:off x="330943" y="2133597"/>
              <a:ext cx="99899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latin typeface="Arial" panose="020B0604020202020204" pitchFamily="34" charset="0"/>
                  <a:cs typeface="Arial" panose="020B0604020202020204" pitchFamily="34" charset="0"/>
                </a:rPr>
                <a:t>CD122 BV421</a:t>
              </a:r>
            </a:p>
          </p:txBody>
        </p:sp>
        <p:cxnSp>
          <p:nvCxnSpPr>
            <p:cNvPr id="85" name="Connecteur droit avec flèche 84"/>
            <p:cNvCxnSpPr/>
            <p:nvPr/>
          </p:nvCxnSpPr>
          <p:spPr>
            <a:xfrm rot="10800000">
              <a:off x="823946" y="1599332"/>
              <a:ext cx="0" cy="25200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ZoneTexte 85"/>
            <p:cNvSpPr txBox="1"/>
            <p:nvPr/>
          </p:nvSpPr>
          <p:spPr>
            <a:xfrm>
              <a:off x="334800" y="2023111"/>
              <a:ext cx="3706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latin typeface="Arial" panose="020B0604020202020204" pitchFamily="34" charset="0"/>
                  <a:cs typeface="Arial" panose="020B0604020202020204" pitchFamily="34" charset="0"/>
                </a:rPr>
                <a:t>HD</a:t>
              </a:r>
            </a:p>
          </p:txBody>
        </p:sp>
      </p:grpSp>
      <p:sp>
        <p:nvSpPr>
          <p:cNvPr id="100" name="ZoneTexte 99"/>
          <p:cNvSpPr txBox="1"/>
          <p:nvPr/>
        </p:nvSpPr>
        <p:spPr>
          <a:xfrm>
            <a:off x="340610" y="1148021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01" name="ZoneTexte 100"/>
          <p:cNvSpPr txBox="1"/>
          <p:nvPr/>
        </p:nvSpPr>
        <p:spPr>
          <a:xfrm>
            <a:off x="340610" y="3655412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02" name="ZoneTexte 101"/>
          <p:cNvSpPr txBox="1"/>
          <p:nvPr/>
        </p:nvSpPr>
        <p:spPr>
          <a:xfrm>
            <a:off x="340610" y="6188588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03" name="ZoneTexte 102"/>
          <p:cNvSpPr txBox="1"/>
          <p:nvPr/>
        </p:nvSpPr>
        <p:spPr>
          <a:xfrm>
            <a:off x="340610" y="7548628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04" name="ZoneTexte 103"/>
          <p:cNvSpPr txBox="1"/>
          <p:nvPr/>
        </p:nvSpPr>
        <p:spPr>
          <a:xfrm>
            <a:off x="1252706" y="901685"/>
            <a:ext cx="8194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100" b="1" dirty="0" err="1">
                <a:solidFill>
                  <a:srgbClr val="E75A03"/>
                </a:solidFill>
                <a:cs typeface="Arial" panose="020B0604020202020204" pitchFamily="34" charset="0"/>
              </a:rPr>
              <a:t>Innate</a:t>
            </a:r>
            <a:r>
              <a:rPr lang="fr-FR" sz="1100" b="1" dirty="0">
                <a:solidFill>
                  <a:srgbClr val="E75A03"/>
                </a:solidFill>
                <a:cs typeface="Arial" panose="020B0604020202020204" pitchFamily="34" charset="0"/>
              </a:rPr>
              <a:t> E(+)</a:t>
            </a:r>
          </a:p>
        </p:txBody>
      </p:sp>
      <p:sp>
        <p:nvSpPr>
          <p:cNvPr id="105" name="ZoneTexte 104"/>
          <p:cNvSpPr txBox="1"/>
          <p:nvPr/>
        </p:nvSpPr>
        <p:spPr>
          <a:xfrm>
            <a:off x="2558540" y="901685"/>
            <a:ext cx="7922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100" b="1" dirty="0" err="1">
                <a:solidFill>
                  <a:srgbClr val="00B050"/>
                </a:solidFill>
                <a:cs typeface="Arial" panose="020B0604020202020204" pitchFamily="34" charset="0"/>
              </a:rPr>
              <a:t>Innate</a:t>
            </a:r>
            <a:r>
              <a:rPr lang="fr-FR" sz="1100" b="1" dirty="0">
                <a:solidFill>
                  <a:srgbClr val="00B050"/>
                </a:solidFill>
                <a:cs typeface="Arial" panose="020B0604020202020204" pitchFamily="34" charset="0"/>
              </a:rPr>
              <a:t> E(-)</a:t>
            </a:r>
          </a:p>
        </p:txBody>
      </p:sp>
      <p:sp>
        <p:nvSpPr>
          <p:cNvPr id="106" name="ZoneTexte 105"/>
          <p:cNvSpPr txBox="1"/>
          <p:nvPr/>
        </p:nvSpPr>
        <p:spPr>
          <a:xfrm>
            <a:off x="5034444" y="901685"/>
            <a:ext cx="7088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err="1">
                <a:solidFill>
                  <a:srgbClr val="0070C0"/>
                </a:solidFill>
                <a:cs typeface="Arial" panose="020B0604020202020204" pitchFamily="34" charset="0"/>
              </a:rPr>
              <a:t>Conv</a:t>
            </a:r>
            <a:r>
              <a:rPr lang="fr-FR" sz="1100" b="1" dirty="0">
                <a:solidFill>
                  <a:srgbClr val="0070C0"/>
                </a:solidFill>
                <a:cs typeface="Arial" panose="020B0604020202020204" pitchFamily="34" charset="0"/>
              </a:rPr>
              <a:t> E(-)</a:t>
            </a:r>
            <a:endParaRPr lang="fr-FR" sz="1100" b="1" baseline="-25000" dirty="0">
              <a:solidFill>
                <a:srgbClr val="0070C0"/>
              </a:solidFill>
              <a:cs typeface="Arial" panose="020B0604020202020204" pitchFamily="34" charset="0"/>
            </a:endParaRPr>
          </a:p>
        </p:txBody>
      </p:sp>
      <p:sp>
        <p:nvSpPr>
          <p:cNvPr id="107" name="ZoneTexte 106"/>
          <p:cNvSpPr txBox="1"/>
          <p:nvPr/>
        </p:nvSpPr>
        <p:spPr>
          <a:xfrm>
            <a:off x="3823538" y="901685"/>
            <a:ext cx="7360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err="1">
                <a:cs typeface="Arial" panose="020B0604020202020204" pitchFamily="34" charset="0"/>
              </a:rPr>
              <a:t>Conv</a:t>
            </a:r>
            <a:r>
              <a:rPr lang="fr-FR" sz="1100" b="1" dirty="0">
                <a:cs typeface="Arial" panose="020B0604020202020204" pitchFamily="34" charset="0"/>
              </a:rPr>
              <a:t> E(+)</a:t>
            </a:r>
            <a:endParaRPr lang="fr-FR" sz="1100" b="1" baseline="-25000" dirty="0">
              <a:cs typeface="Arial" panose="020B0604020202020204" pitchFamily="34" charset="0"/>
            </a:endParaRPr>
          </a:p>
        </p:txBody>
      </p:sp>
      <p:sp>
        <p:nvSpPr>
          <p:cNvPr id="96" name="ZoneTexte 95"/>
          <p:cNvSpPr txBox="1"/>
          <p:nvPr/>
        </p:nvSpPr>
        <p:spPr>
          <a:xfrm rot="16200000">
            <a:off x="703381" y="8140883"/>
            <a:ext cx="5325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modal</a:t>
            </a:r>
          </a:p>
        </p:txBody>
      </p:sp>
      <p:sp>
        <p:nvSpPr>
          <p:cNvPr id="93" name="ZoneTexte 92">
            <a:extLst>
              <a:ext uri="{FF2B5EF4-FFF2-40B4-BE49-F238E27FC236}">
                <a16:creationId xmlns:a16="http://schemas.microsoft.com/office/drawing/2014/main" id="{981CBBD5-3602-457D-919B-9FCC8191678D}"/>
              </a:ext>
            </a:extLst>
          </p:cNvPr>
          <p:cNvSpPr txBox="1"/>
          <p:nvPr/>
        </p:nvSpPr>
        <p:spPr>
          <a:xfrm>
            <a:off x="720402" y="389058"/>
            <a:ext cx="5048708" cy="40011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000" dirty="0" err="1">
                <a:solidFill>
                  <a:srgbClr val="E75A03"/>
                </a:solidFill>
                <a:cs typeface="Times New Roman" pitchFamily="18" charset="0"/>
              </a:rPr>
              <a:t>Innate</a:t>
            </a:r>
            <a:r>
              <a:rPr lang="fr-FR" sz="1000" dirty="0">
                <a:solidFill>
                  <a:srgbClr val="E75A03"/>
                </a:solidFill>
                <a:cs typeface="Times New Roman" pitchFamily="18" charset="0"/>
              </a:rPr>
              <a:t> E(+): </a:t>
            </a:r>
            <a:r>
              <a:rPr lang="fr-FR" sz="1000" dirty="0" err="1">
                <a:cs typeface="Times New Roman" pitchFamily="18" charset="0"/>
              </a:rPr>
              <a:t>panKIR</a:t>
            </a:r>
            <a:r>
              <a:rPr lang="fr-FR" sz="1000" dirty="0">
                <a:cs typeface="Times New Roman" pitchFamily="18" charset="0"/>
              </a:rPr>
              <a:t>/NKG2A (+) </a:t>
            </a:r>
            <a:r>
              <a:rPr lang="fr-FR" sz="1000" dirty="0" err="1">
                <a:cs typeface="Times New Roman" pitchFamily="18" charset="0"/>
              </a:rPr>
              <a:t>Eomes</a:t>
            </a:r>
            <a:r>
              <a:rPr lang="fr-FR" sz="1000" dirty="0">
                <a:cs typeface="Times New Roman" pitchFamily="18" charset="0"/>
              </a:rPr>
              <a:t>(+)		</a:t>
            </a:r>
            <a:r>
              <a:rPr lang="fr-FR" sz="1000" dirty="0" err="1">
                <a:cs typeface="Times New Roman" pitchFamily="18" charset="0"/>
              </a:rPr>
              <a:t>Conv</a:t>
            </a:r>
            <a:r>
              <a:rPr lang="fr-FR" sz="1000" dirty="0">
                <a:cs typeface="Times New Roman" pitchFamily="18" charset="0"/>
              </a:rPr>
              <a:t> E(+): </a:t>
            </a:r>
            <a:r>
              <a:rPr lang="fr-FR" sz="1000" dirty="0" err="1">
                <a:cs typeface="Times New Roman" pitchFamily="18" charset="0"/>
              </a:rPr>
              <a:t>panKIR</a:t>
            </a:r>
            <a:r>
              <a:rPr lang="fr-FR" sz="1000" dirty="0">
                <a:cs typeface="Times New Roman" pitchFamily="18" charset="0"/>
              </a:rPr>
              <a:t>/NKG2A (-) </a:t>
            </a:r>
            <a:r>
              <a:rPr lang="fr-FR" sz="1000" dirty="0" err="1">
                <a:cs typeface="Times New Roman" pitchFamily="18" charset="0"/>
              </a:rPr>
              <a:t>Eomes</a:t>
            </a:r>
            <a:r>
              <a:rPr lang="fr-FR" sz="1000" dirty="0">
                <a:cs typeface="Times New Roman" pitchFamily="18" charset="0"/>
              </a:rPr>
              <a:t>(+) </a:t>
            </a:r>
          </a:p>
          <a:p>
            <a:r>
              <a:rPr lang="fr-FR" sz="1000" dirty="0" err="1">
                <a:solidFill>
                  <a:srgbClr val="00B050"/>
                </a:solidFill>
                <a:cs typeface="Times New Roman" pitchFamily="18" charset="0"/>
              </a:rPr>
              <a:t>Innate</a:t>
            </a:r>
            <a:r>
              <a:rPr lang="fr-FR" sz="1000" dirty="0">
                <a:solidFill>
                  <a:srgbClr val="00B050"/>
                </a:solidFill>
                <a:cs typeface="Times New Roman" pitchFamily="18" charset="0"/>
              </a:rPr>
              <a:t> E(-): </a:t>
            </a:r>
            <a:r>
              <a:rPr lang="fr-FR" sz="1000" dirty="0" err="1">
                <a:cs typeface="Times New Roman" pitchFamily="18" charset="0"/>
              </a:rPr>
              <a:t>panKIR</a:t>
            </a:r>
            <a:r>
              <a:rPr lang="fr-FR" sz="1000" dirty="0">
                <a:cs typeface="Times New Roman" pitchFamily="18" charset="0"/>
              </a:rPr>
              <a:t>/NKG2A (+) </a:t>
            </a:r>
            <a:r>
              <a:rPr lang="fr-FR" sz="1000" dirty="0" err="1">
                <a:cs typeface="Times New Roman" pitchFamily="18" charset="0"/>
              </a:rPr>
              <a:t>Eomes</a:t>
            </a:r>
            <a:r>
              <a:rPr lang="fr-FR" sz="1000" dirty="0">
                <a:cs typeface="Times New Roman" pitchFamily="18" charset="0"/>
              </a:rPr>
              <a:t>(-)		 </a:t>
            </a:r>
            <a:r>
              <a:rPr lang="fr-FR" sz="1000" dirty="0" err="1">
                <a:solidFill>
                  <a:srgbClr val="0070C0"/>
                </a:solidFill>
                <a:cs typeface="Times New Roman" pitchFamily="18" charset="0"/>
              </a:rPr>
              <a:t>Conv</a:t>
            </a:r>
            <a:r>
              <a:rPr lang="fr-FR" sz="1000" dirty="0">
                <a:solidFill>
                  <a:srgbClr val="0070C0"/>
                </a:solidFill>
                <a:cs typeface="Times New Roman" pitchFamily="18" charset="0"/>
              </a:rPr>
              <a:t> E(-): </a:t>
            </a:r>
            <a:r>
              <a:rPr lang="fr-FR" sz="1000" dirty="0" err="1">
                <a:cs typeface="Times New Roman" pitchFamily="18" charset="0"/>
              </a:rPr>
              <a:t>panKIR</a:t>
            </a:r>
            <a:r>
              <a:rPr lang="fr-FR" sz="1000" dirty="0">
                <a:cs typeface="Times New Roman" pitchFamily="18" charset="0"/>
              </a:rPr>
              <a:t>/NKG2A (-) </a:t>
            </a:r>
            <a:r>
              <a:rPr lang="fr-FR" sz="1000" dirty="0" err="1">
                <a:cs typeface="Times New Roman" pitchFamily="18" charset="0"/>
              </a:rPr>
              <a:t>Eomes</a:t>
            </a:r>
            <a:r>
              <a:rPr lang="fr-FR" sz="1000" dirty="0">
                <a:cs typeface="Times New Roman" pitchFamily="18" charset="0"/>
              </a:rPr>
              <a:t>(-) </a:t>
            </a:r>
          </a:p>
        </p:txBody>
      </p:sp>
      <p:sp>
        <p:nvSpPr>
          <p:cNvPr id="92" name="ZoneTexte 91"/>
          <p:cNvSpPr txBox="1"/>
          <p:nvPr/>
        </p:nvSpPr>
        <p:spPr>
          <a:xfrm>
            <a:off x="1" y="9130352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Supplemental Figure 2: Representative plots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 of senescence </a:t>
            </a:r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(A)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, perforin </a:t>
            </a:r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(B)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, CD122 </a:t>
            </a:r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(C)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 and IFN-g </a:t>
            </a:r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(D) 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analysis.</a:t>
            </a:r>
            <a:endParaRPr lang="fr-FR" sz="1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fr-FR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032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e 29"/>
          <p:cNvGrpSpPr/>
          <p:nvPr/>
        </p:nvGrpSpPr>
        <p:grpSpPr>
          <a:xfrm>
            <a:off x="900940" y="907316"/>
            <a:ext cx="4931907" cy="3474684"/>
            <a:chOff x="764460" y="2162932"/>
            <a:chExt cx="4931907" cy="3474684"/>
          </a:xfrm>
        </p:grpSpPr>
        <p:pic>
          <p:nvPicPr>
            <p:cNvPr id="25" name="Image 24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310664" y="3923830"/>
              <a:ext cx="2385703" cy="1620000"/>
            </a:xfrm>
            <a:prstGeom prst="rect">
              <a:avLst/>
            </a:prstGeom>
          </p:spPr>
        </p:pic>
        <p:pic>
          <p:nvPicPr>
            <p:cNvPr id="22" name="Image 2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87572" y="3923830"/>
              <a:ext cx="2385703" cy="1620000"/>
            </a:xfrm>
            <a:prstGeom prst="rect">
              <a:avLst/>
            </a:prstGeom>
          </p:spPr>
        </p:pic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87572" y="2163508"/>
              <a:ext cx="2385703" cy="1620000"/>
            </a:xfrm>
            <a:prstGeom prst="rect">
              <a:avLst/>
            </a:prstGeom>
          </p:spPr>
        </p:pic>
        <p:pic>
          <p:nvPicPr>
            <p:cNvPr id="28" name="Image 27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310664" y="2162932"/>
              <a:ext cx="2385703" cy="1620000"/>
            </a:xfrm>
            <a:prstGeom prst="rect">
              <a:avLst/>
            </a:prstGeom>
          </p:spPr>
        </p:pic>
        <p:sp>
          <p:nvSpPr>
            <p:cNvPr id="5" name="ZoneTexte 4"/>
            <p:cNvSpPr txBox="1"/>
            <p:nvPr/>
          </p:nvSpPr>
          <p:spPr>
            <a:xfrm>
              <a:off x="1150889" y="2233280"/>
              <a:ext cx="67518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r=0.0984</a:t>
              </a:r>
            </a:p>
            <a:p>
              <a:r>
                <a:rPr lang="fr-FR" sz="1000" dirty="0"/>
                <a:t>p=0.6474</a:t>
              </a:r>
            </a:p>
          </p:txBody>
        </p:sp>
        <p:sp>
          <p:nvSpPr>
            <p:cNvPr id="6" name="ZoneTexte 5"/>
            <p:cNvSpPr txBox="1"/>
            <p:nvPr/>
          </p:nvSpPr>
          <p:spPr>
            <a:xfrm>
              <a:off x="3616449" y="2162950"/>
              <a:ext cx="67839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r=0.0911</a:t>
              </a:r>
            </a:p>
            <a:p>
              <a:r>
                <a:rPr lang="fr-FR" sz="1000" dirty="0"/>
                <a:t>p=0.6719</a:t>
              </a:r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3592699" y="4266959"/>
              <a:ext cx="7152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r=-0.5936</a:t>
              </a:r>
            </a:p>
            <a:p>
              <a:r>
                <a:rPr lang="fr-FR" sz="1000" dirty="0"/>
                <a:t>p=0.0022</a:t>
              </a:r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1150889" y="4126003"/>
              <a:ext cx="6767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r=0.5762</a:t>
              </a:r>
            </a:p>
            <a:p>
              <a:r>
                <a:rPr lang="fr-FR" sz="1000" dirty="0"/>
                <a:t>p=0.0032</a:t>
              </a:r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1697144" y="3617639"/>
              <a:ext cx="76655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Age (</a:t>
              </a:r>
              <a:r>
                <a:rPr lang="fr-FR" sz="1000" dirty="0" err="1"/>
                <a:t>years</a:t>
              </a:r>
              <a:r>
                <a:rPr lang="fr-FR" sz="1000" dirty="0"/>
                <a:t>)</a:t>
              </a:r>
            </a:p>
          </p:txBody>
        </p:sp>
        <p:sp>
          <p:nvSpPr>
            <p:cNvPr id="19" name="ZoneTexte 18"/>
            <p:cNvSpPr txBox="1"/>
            <p:nvPr/>
          </p:nvSpPr>
          <p:spPr>
            <a:xfrm rot="16200000">
              <a:off x="476240" y="2818416"/>
              <a:ext cx="82266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K(+) E(+) (%)</a:t>
              </a:r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4126306" y="3617639"/>
              <a:ext cx="76655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Age (</a:t>
              </a:r>
              <a:r>
                <a:rPr lang="fr-FR" sz="1000" dirty="0" err="1"/>
                <a:t>years</a:t>
              </a:r>
              <a:r>
                <a:rPr lang="fr-FR" sz="1000" dirty="0"/>
                <a:t>)</a:t>
              </a:r>
            </a:p>
          </p:txBody>
        </p:sp>
        <p:sp>
          <p:nvSpPr>
            <p:cNvPr id="21" name="ZoneTexte 20"/>
            <p:cNvSpPr txBox="1"/>
            <p:nvPr/>
          </p:nvSpPr>
          <p:spPr>
            <a:xfrm rot="16200000">
              <a:off x="2918227" y="2831240"/>
              <a:ext cx="79701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K(+) E(-) (%)</a:t>
              </a:r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1697144" y="5391395"/>
              <a:ext cx="76655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Age (</a:t>
              </a:r>
              <a:r>
                <a:rPr lang="fr-FR" sz="1000" dirty="0" err="1"/>
                <a:t>years</a:t>
              </a:r>
              <a:r>
                <a:rPr lang="fr-FR" sz="1000" dirty="0"/>
                <a:t>)</a:t>
              </a:r>
            </a:p>
          </p:txBody>
        </p:sp>
        <p:sp>
          <p:nvSpPr>
            <p:cNvPr id="24" name="ZoneTexte 23"/>
            <p:cNvSpPr txBox="1"/>
            <p:nvPr/>
          </p:nvSpPr>
          <p:spPr>
            <a:xfrm rot="16200000">
              <a:off x="533889" y="4527308"/>
              <a:ext cx="79701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K(-) E(+) (%)</a:t>
              </a:r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4126306" y="5391395"/>
              <a:ext cx="76655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Age (</a:t>
              </a:r>
              <a:r>
                <a:rPr lang="fr-FR" sz="1000" dirty="0" err="1"/>
                <a:t>years</a:t>
              </a:r>
              <a:r>
                <a:rPr lang="fr-FR" sz="1000" dirty="0"/>
                <a:t>)</a:t>
              </a:r>
            </a:p>
          </p:txBody>
        </p:sp>
        <p:sp>
          <p:nvSpPr>
            <p:cNvPr id="27" name="ZoneTexte 26"/>
            <p:cNvSpPr txBox="1"/>
            <p:nvPr/>
          </p:nvSpPr>
          <p:spPr>
            <a:xfrm rot="16200000">
              <a:off x="2974342" y="4556632"/>
              <a:ext cx="77136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K(-) E(-) (%)</a:t>
              </a:r>
            </a:p>
          </p:txBody>
        </p: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981CBBD5-3602-457D-919B-9FCC8191678D}"/>
              </a:ext>
            </a:extLst>
          </p:cNvPr>
          <p:cNvSpPr txBox="1"/>
          <p:nvPr/>
        </p:nvSpPr>
        <p:spPr>
          <a:xfrm>
            <a:off x="920677" y="419982"/>
            <a:ext cx="5048708" cy="40011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000" dirty="0" err="1">
                <a:solidFill>
                  <a:srgbClr val="E75A03"/>
                </a:solidFill>
                <a:cs typeface="Times New Roman" pitchFamily="18" charset="0"/>
              </a:rPr>
              <a:t>Innate</a:t>
            </a:r>
            <a:r>
              <a:rPr lang="fr-FR" sz="1000" dirty="0">
                <a:solidFill>
                  <a:srgbClr val="E75A03"/>
                </a:solidFill>
                <a:cs typeface="Times New Roman" pitchFamily="18" charset="0"/>
              </a:rPr>
              <a:t> E(+): </a:t>
            </a:r>
            <a:r>
              <a:rPr lang="fr-FR" sz="1000" dirty="0" err="1">
                <a:cs typeface="Times New Roman" pitchFamily="18" charset="0"/>
              </a:rPr>
              <a:t>panKIR</a:t>
            </a:r>
            <a:r>
              <a:rPr lang="fr-FR" sz="1000" dirty="0">
                <a:cs typeface="Times New Roman" pitchFamily="18" charset="0"/>
              </a:rPr>
              <a:t>/NKG2A (+) </a:t>
            </a:r>
            <a:r>
              <a:rPr lang="fr-FR" sz="1000" dirty="0" err="1">
                <a:cs typeface="Times New Roman" pitchFamily="18" charset="0"/>
              </a:rPr>
              <a:t>Eomes</a:t>
            </a:r>
            <a:r>
              <a:rPr lang="fr-FR" sz="1000" dirty="0">
                <a:cs typeface="Times New Roman" pitchFamily="18" charset="0"/>
              </a:rPr>
              <a:t>(+)		</a:t>
            </a:r>
            <a:r>
              <a:rPr lang="fr-FR" sz="1000" dirty="0" err="1">
                <a:cs typeface="Times New Roman" pitchFamily="18" charset="0"/>
              </a:rPr>
              <a:t>Conv</a:t>
            </a:r>
            <a:r>
              <a:rPr lang="fr-FR" sz="1000" dirty="0">
                <a:cs typeface="Times New Roman" pitchFamily="18" charset="0"/>
              </a:rPr>
              <a:t> E(+): </a:t>
            </a:r>
            <a:r>
              <a:rPr lang="fr-FR" sz="1000" dirty="0" err="1">
                <a:cs typeface="Times New Roman" pitchFamily="18" charset="0"/>
              </a:rPr>
              <a:t>panKIR</a:t>
            </a:r>
            <a:r>
              <a:rPr lang="fr-FR" sz="1000" dirty="0">
                <a:cs typeface="Times New Roman" pitchFamily="18" charset="0"/>
              </a:rPr>
              <a:t>/NKG2A (-) </a:t>
            </a:r>
            <a:r>
              <a:rPr lang="fr-FR" sz="1000" dirty="0" err="1">
                <a:cs typeface="Times New Roman" pitchFamily="18" charset="0"/>
              </a:rPr>
              <a:t>Eomes</a:t>
            </a:r>
            <a:r>
              <a:rPr lang="fr-FR" sz="1000" dirty="0">
                <a:cs typeface="Times New Roman" pitchFamily="18" charset="0"/>
              </a:rPr>
              <a:t>(+) </a:t>
            </a:r>
          </a:p>
          <a:p>
            <a:r>
              <a:rPr lang="fr-FR" sz="1000" dirty="0" err="1">
                <a:solidFill>
                  <a:srgbClr val="00B050"/>
                </a:solidFill>
                <a:cs typeface="Times New Roman" pitchFamily="18" charset="0"/>
              </a:rPr>
              <a:t>Innate</a:t>
            </a:r>
            <a:r>
              <a:rPr lang="fr-FR" sz="1000" dirty="0">
                <a:solidFill>
                  <a:srgbClr val="00B050"/>
                </a:solidFill>
                <a:cs typeface="Times New Roman" pitchFamily="18" charset="0"/>
              </a:rPr>
              <a:t> E(-): </a:t>
            </a:r>
            <a:r>
              <a:rPr lang="fr-FR" sz="1000" dirty="0" err="1">
                <a:cs typeface="Times New Roman" pitchFamily="18" charset="0"/>
              </a:rPr>
              <a:t>panKIR</a:t>
            </a:r>
            <a:r>
              <a:rPr lang="fr-FR" sz="1000" dirty="0">
                <a:cs typeface="Times New Roman" pitchFamily="18" charset="0"/>
              </a:rPr>
              <a:t>/NKG2A (+) </a:t>
            </a:r>
            <a:r>
              <a:rPr lang="fr-FR" sz="1000" dirty="0" err="1">
                <a:cs typeface="Times New Roman" pitchFamily="18" charset="0"/>
              </a:rPr>
              <a:t>Eomes</a:t>
            </a:r>
            <a:r>
              <a:rPr lang="fr-FR" sz="1000" dirty="0">
                <a:cs typeface="Times New Roman" pitchFamily="18" charset="0"/>
              </a:rPr>
              <a:t>(-)		 </a:t>
            </a:r>
            <a:r>
              <a:rPr lang="fr-FR" sz="1000" dirty="0" err="1">
                <a:solidFill>
                  <a:srgbClr val="0070C0"/>
                </a:solidFill>
                <a:cs typeface="Times New Roman" pitchFamily="18" charset="0"/>
              </a:rPr>
              <a:t>Conv</a:t>
            </a:r>
            <a:r>
              <a:rPr lang="fr-FR" sz="1000" dirty="0">
                <a:solidFill>
                  <a:srgbClr val="0070C0"/>
                </a:solidFill>
                <a:cs typeface="Times New Roman" pitchFamily="18" charset="0"/>
              </a:rPr>
              <a:t> E(-): </a:t>
            </a:r>
            <a:r>
              <a:rPr lang="fr-FR" sz="1000" dirty="0" err="1">
                <a:cs typeface="Times New Roman" pitchFamily="18" charset="0"/>
              </a:rPr>
              <a:t>panKIR</a:t>
            </a:r>
            <a:r>
              <a:rPr lang="fr-FR" sz="1000" dirty="0">
                <a:cs typeface="Times New Roman" pitchFamily="18" charset="0"/>
              </a:rPr>
              <a:t>/NKG2A (-) </a:t>
            </a:r>
            <a:r>
              <a:rPr lang="fr-FR" sz="1000" dirty="0" err="1">
                <a:cs typeface="Times New Roman" pitchFamily="18" charset="0"/>
              </a:rPr>
              <a:t>Eomes</a:t>
            </a:r>
            <a:r>
              <a:rPr lang="fr-FR" sz="1000" dirty="0">
                <a:cs typeface="Times New Roman" pitchFamily="18" charset="0"/>
              </a:rPr>
              <a:t>(-) </a:t>
            </a:r>
          </a:p>
        </p:txBody>
      </p:sp>
      <p:sp>
        <p:nvSpPr>
          <p:cNvPr id="31" name="ZoneTexte 30"/>
          <p:cNvSpPr txBox="1"/>
          <p:nvPr/>
        </p:nvSpPr>
        <p:spPr>
          <a:xfrm>
            <a:off x="300251" y="4967785"/>
            <a:ext cx="61141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Supplemental Figure 3: The higher frequency of innate-like CD8 T-cell populations is not correlated with age of HD, contrarily to naive and memory conventional CD8 T-cell populations. 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Pearson correlation analysis between frequency of the four CD8 T-cell subpopulations according to panKIR/NKG2A and Eomes markers and age of HD (n=22).</a:t>
            </a:r>
            <a:endParaRPr lang="fr-FR" sz="1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fr-FR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8621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ZoneTexte 40">
            <a:extLst>
              <a:ext uri="{FF2B5EF4-FFF2-40B4-BE49-F238E27FC236}">
                <a16:creationId xmlns:a16="http://schemas.microsoft.com/office/drawing/2014/main" id="{AF198326-8C6E-BB4B-AD20-C5B5D013BECA}"/>
              </a:ext>
            </a:extLst>
          </p:cNvPr>
          <p:cNvSpPr txBox="1"/>
          <p:nvPr/>
        </p:nvSpPr>
        <p:spPr>
          <a:xfrm>
            <a:off x="1387130" y="557212"/>
            <a:ext cx="1731564" cy="4078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50" b="1" dirty="0" err="1">
                <a:solidFill>
                  <a:srgbClr val="E75A03"/>
                </a:solidFill>
                <a:cs typeface="Arial" panose="020B0604020202020204" pitchFamily="34" charset="0"/>
              </a:rPr>
              <a:t>Innate</a:t>
            </a:r>
            <a:r>
              <a:rPr lang="fr-FR" sz="1050" b="1" dirty="0">
                <a:solidFill>
                  <a:srgbClr val="E75A03"/>
                </a:solidFill>
                <a:cs typeface="Arial" panose="020B0604020202020204" pitchFamily="34" charset="0"/>
              </a:rPr>
              <a:t> E(+) </a:t>
            </a:r>
          </a:p>
          <a:p>
            <a:pPr algn="ctr"/>
            <a:r>
              <a:rPr lang="fr-FR" sz="1000" dirty="0">
                <a:solidFill>
                  <a:srgbClr val="E75A03"/>
                </a:solidFill>
                <a:cs typeface="Arial" panose="020B0604020202020204" pitchFamily="34" charset="0"/>
              </a:rPr>
              <a:t>(panKIR/NKG2A(+) Eomes(+))</a:t>
            </a:r>
            <a:endParaRPr lang="fr-FR" sz="1000" baseline="-25000" dirty="0">
              <a:solidFill>
                <a:srgbClr val="E75A03"/>
              </a:solidFill>
              <a:cs typeface="Arial" panose="020B0604020202020204" pitchFamily="34" charset="0"/>
            </a:endParaRP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AF198326-8C6E-BB4B-AD20-C5B5D013BECA}"/>
              </a:ext>
            </a:extLst>
          </p:cNvPr>
          <p:cNvSpPr txBox="1"/>
          <p:nvPr/>
        </p:nvSpPr>
        <p:spPr>
          <a:xfrm>
            <a:off x="3740823" y="557212"/>
            <a:ext cx="1705916" cy="4078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50" b="1" dirty="0" err="1">
                <a:solidFill>
                  <a:srgbClr val="00B050"/>
                </a:solidFill>
                <a:cs typeface="Arial" panose="020B0604020202020204" pitchFamily="34" charset="0"/>
              </a:rPr>
              <a:t>Innate</a:t>
            </a:r>
            <a:r>
              <a:rPr lang="fr-FR" sz="1050" b="1" dirty="0">
                <a:solidFill>
                  <a:srgbClr val="00B050"/>
                </a:solidFill>
                <a:cs typeface="Arial" panose="020B0604020202020204" pitchFamily="34" charset="0"/>
              </a:rPr>
              <a:t> E(-) </a:t>
            </a:r>
          </a:p>
          <a:p>
            <a:pPr algn="ctr"/>
            <a:r>
              <a:rPr lang="fr-FR" sz="1000" dirty="0">
                <a:solidFill>
                  <a:srgbClr val="00B050"/>
                </a:solidFill>
                <a:cs typeface="Arial" panose="020B0604020202020204" pitchFamily="34" charset="0"/>
              </a:rPr>
              <a:t>(</a:t>
            </a:r>
            <a:r>
              <a:rPr lang="fr-FR" sz="1000" dirty="0" err="1">
                <a:solidFill>
                  <a:srgbClr val="00B050"/>
                </a:solidFill>
                <a:cs typeface="Arial" panose="020B0604020202020204" pitchFamily="34" charset="0"/>
              </a:rPr>
              <a:t>panKIR</a:t>
            </a:r>
            <a:r>
              <a:rPr lang="fr-FR" sz="1000" dirty="0">
                <a:solidFill>
                  <a:srgbClr val="00B050"/>
                </a:solidFill>
                <a:cs typeface="Arial" panose="020B0604020202020204" pitchFamily="34" charset="0"/>
              </a:rPr>
              <a:t>/NKG2A(+) </a:t>
            </a:r>
            <a:r>
              <a:rPr lang="fr-FR" sz="1000" dirty="0" err="1">
                <a:solidFill>
                  <a:srgbClr val="00B050"/>
                </a:solidFill>
                <a:cs typeface="Arial" panose="020B0604020202020204" pitchFamily="34" charset="0"/>
              </a:rPr>
              <a:t>Eomes</a:t>
            </a:r>
            <a:r>
              <a:rPr lang="fr-FR" sz="1000" dirty="0">
                <a:solidFill>
                  <a:srgbClr val="00B050"/>
                </a:solidFill>
                <a:cs typeface="Arial" panose="020B0604020202020204" pitchFamily="34" charset="0"/>
              </a:rPr>
              <a:t>(-))</a:t>
            </a:r>
            <a:endParaRPr lang="fr-FR" sz="1000" baseline="-25000" dirty="0">
              <a:solidFill>
                <a:srgbClr val="00B050"/>
              </a:solidFill>
              <a:cs typeface="Arial" panose="020B0604020202020204" pitchFamily="34" charset="0"/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AF198326-8C6E-BB4B-AD20-C5B5D013BECA}"/>
              </a:ext>
            </a:extLst>
          </p:cNvPr>
          <p:cNvSpPr txBox="1"/>
          <p:nvPr/>
        </p:nvSpPr>
        <p:spPr>
          <a:xfrm>
            <a:off x="3795325" y="2683010"/>
            <a:ext cx="1651414" cy="4078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50" b="1" dirty="0" err="1">
                <a:solidFill>
                  <a:srgbClr val="0070C0"/>
                </a:solidFill>
                <a:cs typeface="Arial" panose="020B0604020202020204" pitchFamily="34" charset="0"/>
              </a:rPr>
              <a:t>Conv</a:t>
            </a:r>
            <a:r>
              <a:rPr lang="fr-FR" sz="1050" b="1" dirty="0">
                <a:solidFill>
                  <a:srgbClr val="0070C0"/>
                </a:solidFill>
                <a:cs typeface="Arial" panose="020B0604020202020204" pitchFamily="34" charset="0"/>
              </a:rPr>
              <a:t> E(-) </a:t>
            </a:r>
          </a:p>
          <a:p>
            <a:pPr algn="ctr"/>
            <a:r>
              <a:rPr lang="fr-FR" sz="1000" dirty="0">
                <a:solidFill>
                  <a:srgbClr val="0070C0"/>
                </a:solidFill>
                <a:cs typeface="Arial" panose="020B0604020202020204" pitchFamily="34" charset="0"/>
              </a:rPr>
              <a:t>(</a:t>
            </a:r>
            <a:r>
              <a:rPr lang="fr-FR" sz="1000" dirty="0" err="1">
                <a:solidFill>
                  <a:srgbClr val="0070C0"/>
                </a:solidFill>
                <a:cs typeface="Arial" panose="020B0604020202020204" pitchFamily="34" charset="0"/>
              </a:rPr>
              <a:t>panKIR</a:t>
            </a:r>
            <a:r>
              <a:rPr lang="fr-FR" sz="1000" dirty="0">
                <a:solidFill>
                  <a:srgbClr val="0070C0"/>
                </a:solidFill>
                <a:cs typeface="Arial" panose="020B0604020202020204" pitchFamily="34" charset="0"/>
              </a:rPr>
              <a:t>/NKG2A(-) </a:t>
            </a:r>
            <a:r>
              <a:rPr lang="fr-FR" sz="1000" dirty="0" err="1">
                <a:solidFill>
                  <a:srgbClr val="0070C0"/>
                </a:solidFill>
                <a:cs typeface="Arial" panose="020B0604020202020204" pitchFamily="34" charset="0"/>
              </a:rPr>
              <a:t>Eomes</a:t>
            </a:r>
            <a:r>
              <a:rPr lang="fr-FR" sz="1000" dirty="0">
                <a:solidFill>
                  <a:srgbClr val="0070C0"/>
                </a:solidFill>
                <a:cs typeface="Arial" panose="020B0604020202020204" pitchFamily="34" charset="0"/>
              </a:rPr>
              <a:t>(-))</a:t>
            </a:r>
            <a:endParaRPr lang="fr-FR" sz="1000" baseline="-25000" dirty="0">
              <a:solidFill>
                <a:srgbClr val="0070C0"/>
              </a:solidFill>
              <a:cs typeface="Arial" panose="020B0604020202020204" pitchFamily="34" charset="0"/>
            </a:endParaRP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AF198326-8C6E-BB4B-AD20-C5B5D013BECA}"/>
              </a:ext>
            </a:extLst>
          </p:cNvPr>
          <p:cNvSpPr txBox="1"/>
          <p:nvPr/>
        </p:nvSpPr>
        <p:spPr>
          <a:xfrm>
            <a:off x="1387130" y="2683010"/>
            <a:ext cx="1705916" cy="4078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50" b="1" dirty="0" err="1">
                <a:cs typeface="Arial" panose="020B0604020202020204" pitchFamily="34" charset="0"/>
              </a:rPr>
              <a:t>Conv</a:t>
            </a:r>
            <a:r>
              <a:rPr lang="fr-FR" sz="1050" b="1" dirty="0">
                <a:cs typeface="Arial" panose="020B0604020202020204" pitchFamily="34" charset="0"/>
              </a:rPr>
              <a:t> E(+) </a:t>
            </a:r>
          </a:p>
          <a:p>
            <a:pPr algn="ctr"/>
            <a:r>
              <a:rPr lang="fr-FR" sz="1000" dirty="0">
                <a:cs typeface="Arial" panose="020B0604020202020204" pitchFamily="34" charset="0"/>
              </a:rPr>
              <a:t>(panKIR/NKG2A(-) Eomes(+))</a:t>
            </a:r>
            <a:endParaRPr lang="fr-FR" sz="1000" baseline="-25000" dirty="0">
              <a:cs typeface="Arial" panose="020B0604020202020204" pitchFamily="34" charset="0"/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3822993" y="2403979"/>
            <a:ext cx="2680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dirty="0"/>
              <a:t>N</a:t>
            </a:r>
          </a:p>
        </p:txBody>
      </p:sp>
      <p:sp>
        <p:nvSpPr>
          <p:cNvPr id="39" name="ZoneTexte 38"/>
          <p:cNvSpPr txBox="1"/>
          <p:nvPr/>
        </p:nvSpPr>
        <p:spPr>
          <a:xfrm rot="16200000">
            <a:off x="2790134" y="1857206"/>
            <a:ext cx="1363988" cy="175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/>
              <a:t>CD45RA and CCR7 expression (%)</a:t>
            </a:r>
          </a:p>
        </p:txBody>
      </p:sp>
      <p:sp>
        <p:nvSpPr>
          <p:cNvPr id="43" name="ZoneTexte 42"/>
          <p:cNvSpPr txBox="1"/>
          <p:nvPr/>
        </p:nvSpPr>
        <p:spPr>
          <a:xfrm>
            <a:off x="4152339" y="2403979"/>
            <a:ext cx="4988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dirty="0"/>
              <a:t>EMRA</a:t>
            </a:r>
          </a:p>
        </p:txBody>
      </p:sp>
      <p:sp>
        <p:nvSpPr>
          <p:cNvPr id="46" name="ZoneTexte 45"/>
          <p:cNvSpPr txBox="1"/>
          <p:nvPr/>
        </p:nvSpPr>
        <p:spPr>
          <a:xfrm>
            <a:off x="4650213" y="2403979"/>
            <a:ext cx="3626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dirty="0"/>
              <a:t>CM</a:t>
            </a:r>
          </a:p>
        </p:txBody>
      </p:sp>
      <p:sp>
        <p:nvSpPr>
          <p:cNvPr id="47" name="ZoneTexte 46"/>
          <p:cNvSpPr txBox="1"/>
          <p:nvPr/>
        </p:nvSpPr>
        <p:spPr>
          <a:xfrm>
            <a:off x="5075500" y="2403979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dirty="0"/>
              <a:t>EM</a:t>
            </a:r>
          </a:p>
        </p:txBody>
      </p:sp>
      <p:sp>
        <p:nvSpPr>
          <p:cNvPr id="50" name="ZoneTexte 49"/>
          <p:cNvSpPr txBox="1"/>
          <p:nvPr/>
        </p:nvSpPr>
        <p:spPr>
          <a:xfrm rot="16200000">
            <a:off x="170079" y="1826624"/>
            <a:ext cx="1418194" cy="182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/>
              <a:t>CD45RA and CCR7 expression (%)</a:t>
            </a:r>
          </a:p>
        </p:txBody>
      </p:sp>
      <p:sp>
        <p:nvSpPr>
          <p:cNvPr id="51" name="ZoneTexte 50"/>
          <p:cNvSpPr txBox="1"/>
          <p:nvPr/>
        </p:nvSpPr>
        <p:spPr>
          <a:xfrm>
            <a:off x="1224696" y="2397019"/>
            <a:ext cx="2680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dirty="0"/>
              <a:t>N</a:t>
            </a:r>
          </a:p>
        </p:txBody>
      </p:sp>
      <p:sp>
        <p:nvSpPr>
          <p:cNvPr id="52" name="ZoneTexte 51"/>
          <p:cNvSpPr txBox="1"/>
          <p:nvPr/>
        </p:nvSpPr>
        <p:spPr>
          <a:xfrm>
            <a:off x="1550624" y="2397019"/>
            <a:ext cx="4988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dirty="0"/>
              <a:t>EMRA</a:t>
            </a:r>
          </a:p>
        </p:txBody>
      </p:sp>
      <p:sp>
        <p:nvSpPr>
          <p:cNvPr id="53" name="ZoneTexte 52"/>
          <p:cNvSpPr txBox="1"/>
          <p:nvPr/>
        </p:nvSpPr>
        <p:spPr>
          <a:xfrm>
            <a:off x="2037751" y="2397019"/>
            <a:ext cx="3626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dirty="0"/>
              <a:t>CM</a:t>
            </a:r>
          </a:p>
        </p:txBody>
      </p:sp>
      <p:sp>
        <p:nvSpPr>
          <p:cNvPr id="54" name="ZoneTexte 53"/>
          <p:cNvSpPr txBox="1"/>
          <p:nvPr/>
        </p:nvSpPr>
        <p:spPr>
          <a:xfrm>
            <a:off x="2462312" y="2397019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dirty="0"/>
              <a:t>EM</a:t>
            </a:r>
          </a:p>
        </p:txBody>
      </p:sp>
      <p:sp>
        <p:nvSpPr>
          <p:cNvPr id="62" name="ZoneTexte 61"/>
          <p:cNvSpPr txBox="1"/>
          <p:nvPr/>
        </p:nvSpPr>
        <p:spPr>
          <a:xfrm rot="16200000">
            <a:off x="2764374" y="3929216"/>
            <a:ext cx="1423095" cy="1827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/>
              <a:t>CD45RA and CCR7 expression (%)</a:t>
            </a:r>
          </a:p>
        </p:txBody>
      </p:sp>
      <p:sp>
        <p:nvSpPr>
          <p:cNvPr id="63" name="ZoneTexte 62"/>
          <p:cNvSpPr txBox="1"/>
          <p:nvPr/>
        </p:nvSpPr>
        <p:spPr>
          <a:xfrm>
            <a:off x="3823054" y="4488803"/>
            <a:ext cx="2680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dirty="0"/>
              <a:t>N</a:t>
            </a:r>
          </a:p>
        </p:txBody>
      </p:sp>
      <p:sp>
        <p:nvSpPr>
          <p:cNvPr id="64" name="ZoneTexte 63"/>
          <p:cNvSpPr txBox="1"/>
          <p:nvPr/>
        </p:nvSpPr>
        <p:spPr>
          <a:xfrm>
            <a:off x="4156408" y="4488803"/>
            <a:ext cx="4988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dirty="0"/>
              <a:t>EMRA</a:t>
            </a:r>
          </a:p>
        </p:txBody>
      </p:sp>
      <p:sp>
        <p:nvSpPr>
          <p:cNvPr id="65" name="ZoneTexte 64"/>
          <p:cNvSpPr txBox="1"/>
          <p:nvPr/>
        </p:nvSpPr>
        <p:spPr>
          <a:xfrm>
            <a:off x="4658274" y="4488803"/>
            <a:ext cx="3626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dirty="0"/>
              <a:t>CM</a:t>
            </a:r>
          </a:p>
        </p:txBody>
      </p:sp>
      <p:sp>
        <p:nvSpPr>
          <p:cNvPr id="71" name="ZoneTexte 70"/>
          <p:cNvSpPr txBox="1"/>
          <p:nvPr/>
        </p:nvSpPr>
        <p:spPr>
          <a:xfrm>
            <a:off x="5095949" y="4488803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dirty="0"/>
              <a:t>EM</a:t>
            </a:r>
          </a:p>
        </p:txBody>
      </p:sp>
      <p:sp>
        <p:nvSpPr>
          <p:cNvPr id="74" name="ZoneTexte 73"/>
          <p:cNvSpPr txBox="1"/>
          <p:nvPr/>
        </p:nvSpPr>
        <p:spPr>
          <a:xfrm rot="16200000">
            <a:off x="164577" y="3929216"/>
            <a:ext cx="1423095" cy="1827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/>
              <a:t>CD45RA and CCR7 expression (%)</a:t>
            </a:r>
          </a:p>
        </p:txBody>
      </p:sp>
      <p:sp>
        <p:nvSpPr>
          <p:cNvPr id="75" name="ZoneTexte 74"/>
          <p:cNvSpPr txBox="1"/>
          <p:nvPr/>
        </p:nvSpPr>
        <p:spPr>
          <a:xfrm>
            <a:off x="1190462" y="4488124"/>
            <a:ext cx="2680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dirty="0"/>
              <a:t>N</a:t>
            </a:r>
          </a:p>
        </p:txBody>
      </p:sp>
      <p:sp>
        <p:nvSpPr>
          <p:cNvPr id="76" name="ZoneTexte 75"/>
          <p:cNvSpPr txBox="1"/>
          <p:nvPr/>
        </p:nvSpPr>
        <p:spPr>
          <a:xfrm>
            <a:off x="1506109" y="4488124"/>
            <a:ext cx="4988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dirty="0"/>
              <a:t>EMRA</a:t>
            </a:r>
          </a:p>
        </p:txBody>
      </p:sp>
      <p:sp>
        <p:nvSpPr>
          <p:cNvPr id="77" name="ZoneTexte 76"/>
          <p:cNvSpPr txBox="1"/>
          <p:nvPr/>
        </p:nvSpPr>
        <p:spPr>
          <a:xfrm>
            <a:off x="2022604" y="4488124"/>
            <a:ext cx="3626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dirty="0"/>
              <a:t>CM</a:t>
            </a:r>
          </a:p>
        </p:txBody>
      </p:sp>
      <p:sp>
        <p:nvSpPr>
          <p:cNvPr id="78" name="ZoneTexte 77"/>
          <p:cNvSpPr txBox="1"/>
          <p:nvPr/>
        </p:nvSpPr>
        <p:spPr>
          <a:xfrm>
            <a:off x="2460279" y="4488124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dirty="0"/>
              <a:t>EM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000" y="1029600"/>
            <a:ext cx="2016000" cy="146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35200" y="1029600"/>
            <a:ext cx="2016000" cy="1497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35200" y="3103200"/>
            <a:ext cx="2016000" cy="1497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54000" y="3103200"/>
            <a:ext cx="2016000" cy="1497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ZoneTexte 29"/>
          <p:cNvSpPr txBox="1"/>
          <p:nvPr/>
        </p:nvSpPr>
        <p:spPr>
          <a:xfrm>
            <a:off x="272955" y="5295331"/>
            <a:ext cx="631891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Supplemental Figure 4: Distribution of naïve, EMRA, central memory and effector memory cell phenotypes among innate and conventional naïve/memory CD8 T-cell subpopulations. 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Flow cytometry analysis of the frequencies of CD45RA- and/or CCR7- expressing cells in the four CD8 T-cell subpopulations according to NKG2A/Pan-KIR and Eomes (E) markers among </a:t>
            </a:r>
            <a:r>
              <a:rPr lang="en-GB" sz="1200" dirty="0" err="1">
                <a:latin typeface="Times New Roman" pitchFamily="18" charset="0"/>
                <a:cs typeface="Times New Roman" pitchFamily="18" charset="0"/>
              </a:rPr>
              <a:t>TCR</a:t>
            </a:r>
            <a:r>
              <a:rPr lang="en-GB" sz="1200" dirty="0" err="1">
                <a:latin typeface="Times New Roman" pitchFamily="18" charset="0"/>
                <a:cs typeface="Times New Roman" pitchFamily="18" charset="0"/>
                <a:sym typeface="Symbol"/>
              </a:rPr>
              <a:t></a:t>
            </a:r>
            <a:r>
              <a:rPr lang="en-GB" sz="1200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(+)CD8(+) live lymphocytes in HD (n=11) and AlloTx (n=8). CD8 T-cell subpopulation denominations: naive (N): CD45RA(+)CCR7(+); EMRA: CD45RA(+)CCR7(-); central memory (CM): CD45RA(-)CCR7(+); effector memory (EM): CD45RA(-)CCR7(-). </a:t>
            </a:r>
            <a:endParaRPr lang="fr-FR" sz="1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fr-FR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420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e 19"/>
          <p:cNvGrpSpPr/>
          <p:nvPr/>
        </p:nvGrpSpPr>
        <p:grpSpPr>
          <a:xfrm>
            <a:off x="876820" y="1095881"/>
            <a:ext cx="4982311" cy="3506308"/>
            <a:chOff x="849524" y="1914761"/>
            <a:chExt cx="4982311" cy="3506308"/>
          </a:xfrm>
        </p:grpSpPr>
        <p:pic>
          <p:nvPicPr>
            <p:cNvPr id="33" name="Image 3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23045" y="1914761"/>
              <a:ext cx="2385698" cy="1620000"/>
            </a:xfrm>
            <a:prstGeom prst="rect">
              <a:avLst/>
            </a:prstGeom>
          </p:spPr>
        </p:pic>
        <p:pic>
          <p:nvPicPr>
            <p:cNvPr id="34" name="Image 33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446137" y="1914761"/>
              <a:ext cx="2385698" cy="1620000"/>
            </a:xfrm>
            <a:prstGeom prst="rect">
              <a:avLst/>
            </a:prstGeom>
          </p:spPr>
        </p:pic>
        <p:pic>
          <p:nvPicPr>
            <p:cNvPr id="35" name="Image 34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23045" y="3644039"/>
              <a:ext cx="2385698" cy="1620000"/>
            </a:xfrm>
            <a:prstGeom prst="rect">
              <a:avLst/>
            </a:prstGeom>
          </p:spPr>
        </p:pic>
        <p:pic>
          <p:nvPicPr>
            <p:cNvPr id="36" name="Image 35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446137" y="3644039"/>
              <a:ext cx="2385698" cy="1620000"/>
            </a:xfrm>
            <a:prstGeom prst="rect">
              <a:avLst/>
            </a:prstGeom>
          </p:spPr>
        </p:pic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A76519C5-7B75-1D44-A0B8-096A0F65E4E9}"/>
                </a:ext>
              </a:extLst>
            </p:cNvPr>
            <p:cNvSpPr txBox="1"/>
            <p:nvPr/>
          </p:nvSpPr>
          <p:spPr>
            <a:xfrm>
              <a:off x="1295831" y="2267054"/>
              <a:ext cx="6767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r=0.0359</a:t>
              </a:r>
            </a:p>
            <a:p>
              <a:r>
                <a:rPr lang="fr-FR" sz="1000" dirty="0"/>
                <a:t>p=0.8151</a:t>
              </a:r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189BB759-5082-7948-83B0-3A5583A20D24}"/>
                </a:ext>
              </a:extLst>
            </p:cNvPr>
            <p:cNvSpPr txBox="1"/>
            <p:nvPr/>
          </p:nvSpPr>
          <p:spPr>
            <a:xfrm>
              <a:off x="3723991" y="2311017"/>
              <a:ext cx="69281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r=-0.1458</a:t>
              </a:r>
            </a:p>
            <a:p>
              <a:r>
                <a:rPr lang="fr-FR" sz="1000" dirty="0"/>
                <a:t>p=0.3393</a:t>
              </a:r>
            </a:p>
          </p:txBody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BBC7B3FB-CDF5-E544-A425-9DF4D70390AE}"/>
                </a:ext>
              </a:extLst>
            </p:cNvPr>
            <p:cNvSpPr txBox="1"/>
            <p:nvPr/>
          </p:nvSpPr>
          <p:spPr>
            <a:xfrm>
              <a:off x="3723991" y="3732598"/>
              <a:ext cx="6767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r=-0.305</a:t>
              </a:r>
            </a:p>
            <a:p>
              <a:r>
                <a:rPr lang="fr-FR" sz="1000" dirty="0"/>
                <a:t>p=0.0371</a:t>
              </a:r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0B77E3FB-AFF2-0C4B-9DE6-C2498B3560EB}"/>
                </a:ext>
              </a:extLst>
            </p:cNvPr>
            <p:cNvSpPr txBox="1"/>
            <p:nvPr/>
          </p:nvSpPr>
          <p:spPr>
            <a:xfrm>
              <a:off x="1295831" y="3732598"/>
              <a:ext cx="6767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r=0.3651</a:t>
              </a:r>
            </a:p>
            <a:p>
              <a:r>
                <a:rPr lang="fr-FR" sz="1000" dirty="0"/>
                <a:t>p=0.0116</a:t>
              </a:r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1830464" y="3401092"/>
              <a:ext cx="76655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Age (</a:t>
              </a:r>
              <a:r>
                <a:rPr lang="fr-FR" sz="1000" dirty="0" err="1"/>
                <a:t>years</a:t>
              </a:r>
              <a:r>
                <a:rPr lang="fr-FR" sz="1000" dirty="0"/>
                <a:t>)</a:t>
              </a:r>
            </a:p>
          </p:txBody>
        </p:sp>
        <p:sp>
          <p:nvSpPr>
            <p:cNvPr id="42" name="ZoneTexte 41"/>
            <p:cNvSpPr txBox="1"/>
            <p:nvPr/>
          </p:nvSpPr>
          <p:spPr>
            <a:xfrm>
              <a:off x="4259626" y="3401092"/>
              <a:ext cx="76655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Age (</a:t>
              </a:r>
              <a:r>
                <a:rPr lang="fr-FR" sz="1000" dirty="0" err="1"/>
                <a:t>years</a:t>
              </a:r>
              <a:r>
                <a:rPr lang="fr-FR" sz="1000" dirty="0"/>
                <a:t>)</a:t>
              </a:r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1830464" y="5174848"/>
              <a:ext cx="76655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Age (</a:t>
              </a:r>
              <a:r>
                <a:rPr lang="fr-FR" sz="1000" dirty="0" err="1"/>
                <a:t>years</a:t>
              </a:r>
              <a:r>
                <a:rPr lang="fr-FR" sz="1000" dirty="0"/>
                <a:t>)</a:t>
              </a:r>
            </a:p>
          </p:txBody>
        </p:sp>
        <p:sp>
          <p:nvSpPr>
            <p:cNvPr id="44" name="ZoneTexte 43"/>
            <p:cNvSpPr txBox="1"/>
            <p:nvPr/>
          </p:nvSpPr>
          <p:spPr>
            <a:xfrm>
              <a:off x="4259626" y="5174848"/>
              <a:ext cx="76655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Age (</a:t>
              </a:r>
              <a:r>
                <a:rPr lang="fr-FR" sz="1000" dirty="0" err="1"/>
                <a:t>years</a:t>
              </a:r>
              <a:r>
                <a:rPr lang="fr-FR" sz="1000" dirty="0"/>
                <a:t>)</a:t>
              </a:r>
            </a:p>
          </p:txBody>
        </p:sp>
        <p:sp>
          <p:nvSpPr>
            <p:cNvPr id="21" name="ZoneTexte 20"/>
            <p:cNvSpPr txBox="1"/>
            <p:nvPr/>
          </p:nvSpPr>
          <p:spPr>
            <a:xfrm rot="16200000">
              <a:off x="575731" y="2563224"/>
              <a:ext cx="79380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E(+)K(+) (%)</a:t>
              </a:r>
            </a:p>
          </p:txBody>
        </p:sp>
        <p:sp>
          <p:nvSpPr>
            <p:cNvPr id="22" name="ZoneTexte 21"/>
            <p:cNvSpPr txBox="1"/>
            <p:nvPr/>
          </p:nvSpPr>
          <p:spPr>
            <a:xfrm rot="16200000">
              <a:off x="3017718" y="2576048"/>
              <a:ext cx="76815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E(-)K(+) (%)</a:t>
              </a:r>
            </a:p>
          </p:txBody>
        </p:sp>
        <p:sp>
          <p:nvSpPr>
            <p:cNvPr id="23" name="ZoneTexte 22"/>
            <p:cNvSpPr txBox="1"/>
            <p:nvPr/>
          </p:nvSpPr>
          <p:spPr>
            <a:xfrm rot="16200000">
              <a:off x="618953" y="4272116"/>
              <a:ext cx="79701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E(+)K(-) (%)</a:t>
              </a:r>
            </a:p>
          </p:txBody>
        </p:sp>
        <p:sp>
          <p:nvSpPr>
            <p:cNvPr id="24" name="ZoneTexte 23"/>
            <p:cNvSpPr txBox="1"/>
            <p:nvPr/>
          </p:nvSpPr>
          <p:spPr>
            <a:xfrm rot="16200000">
              <a:off x="3073833" y="4301440"/>
              <a:ext cx="74251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E(-)K(-) (%)</a:t>
              </a:r>
            </a:p>
          </p:txBody>
        </p:sp>
      </p:grpSp>
      <p:sp>
        <p:nvSpPr>
          <p:cNvPr id="26" name="ZoneTexte 25">
            <a:extLst>
              <a:ext uri="{FF2B5EF4-FFF2-40B4-BE49-F238E27FC236}">
                <a16:creationId xmlns:a16="http://schemas.microsoft.com/office/drawing/2014/main" id="{981CBBD5-3602-457D-919B-9FCC8191678D}"/>
              </a:ext>
            </a:extLst>
          </p:cNvPr>
          <p:cNvSpPr txBox="1"/>
          <p:nvPr/>
        </p:nvSpPr>
        <p:spPr>
          <a:xfrm>
            <a:off x="917819" y="707862"/>
            <a:ext cx="5048708" cy="40011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000" dirty="0" err="1">
                <a:solidFill>
                  <a:srgbClr val="E75A03"/>
                </a:solidFill>
                <a:cs typeface="Times New Roman" pitchFamily="18" charset="0"/>
              </a:rPr>
              <a:t>Innate</a:t>
            </a:r>
            <a:r>
              <a:rPr lang="fr-FR" sz="1000" dirty="0">
                <a:solidFill>
                  <a:srgbClr val="E75A03"/>
                </a:solidFill>
                <a:cs typeface="Times New Roman" pitchFamily="18" charset="0"/>
              </a:rPr>
              <a:t> E(+): </a:t>
            </a:r>
            <a:r>
              <a:rPr lang="fr-FR" sz="1000" dirty="0" err="1">
                <a:cs typeface="Times New Roman" pitchFamily="18" charset="0"/>
              </a:rPr>
              <a:t>panKIR</a:t>
            </a:r>
            <a:r>
              <a:rPr lang="fr-FR" sz="1000" dirty="0">
                <a:cs typeface="Times New Roman" pitchFamily="18" charset="0"/>
              </a:rPr>
              <a:t>/NKG2A (+) </a:t>
            </a:r>
            <a:r>
              <a:rPr lang="fr-FR" sz="1000" dirty="0" err="1">
                <a:cs typeface="Times New Roman" pitchFamily="18" charset="0"/>
              </a:rPr>
              <a:t>Eomes</a:t>
            </a:r>
            <a:r>
              <a:rPr lang="fr-FR" sz="1000" dirty="0">
                <a:cs typeface="Times New Roman" pitchFamily="18" charset="0"/>
              </a:rPr>
              <a:t>(+)		</a:t>
            </a:r>
            <a:r>
              <a:rPr lang="fr-FR" sz="1000" dirty="0" err="1">
                <a:cs typeface="Times New Roman" pitchFamily="18" charset="0"/>
              </a:rPr>
              <a:t>Conv</a:t>
            </a:r>
            <a:r>
              <a:rPr lang="fr-FR" sz="1000" dirty="0">
                <a:cs typeface="Times New Roman" pitchFamily="18" charset="0"/>
              </a:rPr>
              <a:t> E(+): </a:t>
            </a:r>
            <a:r>
              <a:rPr lang="fr-FR" sz="1000" dirty="0" err="1">
                <a:cs typeface="Times New Roman" pitchFamily="18" charset="0"/>
              </a:rPr>
              <a:t>panKIR</a:t>
            </a:r>
            <a:r>
              <a:rPr lang="fr-FR" sz="1000" dirty="0">
                <a:cs typeface="Times New Roman" pitchFamily="18" charset="0"/>
              </a:rPr>
              <a:t>/NKG2A (-) </a:t>
            </a:r>
            <a:r>
              <a:rPr lang="fr-FR" sz="1000" dirty="0" err="1">
                <a:cs typeface="Times New Roman" pitchFamily="18" charset="0"/>
              </a:rPr>
              <a:t>Eomes</a:t>
            </a:r>
            <a:r>
              <a:rPr lang="fr-FR" sz="1000" dirty="0">
                <a:cs typeface="Times New Roman" pitchFamily="18" charset="0"/>
              </a:rPr>
              <a:t>(+) </a:t>
            </a:r>
          </a:p>
          <a:p>
            <a:r>
              <a:rPr lang="fr-FR" sz="1000" dirty="0" err="1">
                <a:solidFill>
                  <a:srgbClr val="00B050"/>
                </a:solidFill>
                <a:cs typeface="Times New Roman" pitchFamily="18" charset="0"/>
              </a:rPr>
              <a:t>Innate</a:t>
            </a:r>
            <a:r>
              <a:rPr lang="fr-FR" sz="1000" dirty="0">
                <a:solidFill>
                  <a:srgbClr val="00B050"/>
                </a:solidFill>
                <a:cs typeface="Times New Roman" pitchFamily="18" charset="0"/>
              </a:rPr>
              <a:t> E(-): </a:t>
            </a:r>
            <a:r>
              <a:rPr lang="fr-FR" sz="1000" dirty="0" err="1">
                <a:cs typeface="Times New Roman" pitchFamily="18" charset="0"/>
              </a:rPr>
              <a:t>panKIR</a:t>
            </a:r>
            <a:r>
              <a:rPr lang="fr-FR" sz="1000" dirty="0">
                <a:cs typeface="Times New Roman" pitchFamily="18" charset="0"/>
              </a:rPr>
              <a:t>/NKG2A (+) </a:t>
            </a:r>
            <a:r>
              <a:rPr lang="fr-FR" sz="1000" dirty="0" err="1">
                <a:cs typeface="Times New Roman" pitchFamily="18" charset="0"/>
              </a:rPr>
              <a:t>Eomes</a:t>
            </a:r>
            <a:r>
              <a:rPr lang="fr-FR" sz="1000" dirty="0">
                <a:cs typeface="Times New Roman" pitchFamily="18" charset="0"/>
              </a:rPr>
              <a:t>(-)		 </a:t>
            </a:r>
            <a:r>
              <a:rPr lang="fr-FR" sz="1000" dirty="0" err="1">
                <a:solidFill>
                  <a:srgbClr val="0070C0"/>
                </a:solidFill>
                <a:cs typeface="Times New Roman" pitchFamily="18" charset="0"/>
              </a:rPr>
              <a:t>Conv</a:t>
            </a:r>
            <a:r>
              <a:rPr lang="fr-FR" sz="1000" dirty="0">
                <a:solidFill>
                  <a:srgbClr val="0070C0"/>
                </a:solidFill>
                <a:cs typeface="Times New Roman" pitchFamily="18" charset="0"/>
              </a:rPr>
              <a:t> E(-): </a:t>
            </a:r>
            <a:r>
              <a:rPr lang="fr-FR" sz="1000" dirty="0" err="1">
                <a:cs typeface="Times New Roman" pitchFamily="18" charset="0"/>
              </a:rPr>
              <a:t>panKIR</a:t>
            </a:r>
            <a:r>
              <a:rPr lang="fr-FR" sz="1000" dirty="0">
                <a:cs typeface="Times New Roman" pitchFamily="18" charset="0"/>
              </a:rPr>
              <a:t>/NKG2A (-) </a:t>
            </a:r>
            <a:r>
              <a:rPr lang="fr-FR" sz="1000" dirty="0" err="1">
                <a:cs typeface="Times New Roman" pitchFamily="18" charset="0"/>
              </a:rPr>
              <a:t>Eomes</a:t>
            </a:r>
            <a:r>
              <a:rPr lang="fr-FR" sz="1000" dirty="0">
                <a:cs typeface="Times New Roman" pitchFamily="18" charset="0"/>
              </a:rPr>
              <a:t>(-) 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232011" y="5377218"/>
            <a:ext cx="63666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Supplemental Figure 5: The higher frequency of innate CD8 T-cell populations is not correlated with age of AlloTx patients, contrarily to naive and memory conventional CD8 T-cell populations. 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Pearson correlation analysis between frequency of the four CD8 T-cell subpopulations according to panKIR/NKG2A and Eomes markers and age of AlloTx patients (n=45). </a:t>
            </a:r>
            <a:endParaRPr lang="fr-FR" sz="1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fr-FR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97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0" name="Groupe 259"/>
          <p:cNvGrpSpPr/>
          <p:nvPr/>
        </p:nvGrpSpPr>
        <p:grpSpPr>
          <a:xfrm>
            <a:off x="440744" y="3887312"/>
            <a:ext cx="6036056" cy="1527120"/>
            <a:chOff x="481688" y="3382177"/>
            <a:chExt cx="6036056" cy="1527120"/>
          </a:xfrm>
        </p:grpSpPr>
        <p:pic>
          <p:nvPicPr>
            <p:cNvPr id="4113" name="Picture 1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403325" y="3659767"/>
              <a:ext cx="1114419" cy="10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12" name="Picture 1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191906" y="3659767"/>
              <a:ext cx="1114419" cy="10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11" name="Picture 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24077" y="3659767"/>
              <a:ext cx="1114419" cy="10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10" name="Picture 1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857311" y="3659767"/>
              <a:ext cx="1114419" cy="10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09" name="Picture 1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67710" y="3659767"/>
              <a:ext cx="1114419" cy="10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2" name="ZoneTexte 121">
              <a:extLst>
                <a:ext uri="{FF2B5EF4-FFF2-40B4-BE49-F238E27FC236}">
                  <a16:creationId xmlns:a16="http://schemas.microsoft.com/office/drawing/2014/main" id="{95B6CB56-164F-D446-B9BC-DAF60726441E}"/>
                </a:ext>
              </a:extLst>
            </p:cNvPr>
            <p:cNvSpPr txBox="1"/>
            <p:nvPr/>
          </p:nvSpPr>
          <p:spPr>
            <a:xfrm rot="16200000">
              <a:off x="-27426" y="4150192"/>
              <a:ext cx="124906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900" dirty="0">
                  <a:cs typeface="Times New Roman" pitchFamily="18" charset="0"/>
                  <a:sym typeface="Symbol"/>
                </a:rPr>
                <a:t>Perforin(</a:t>
              </a:r>
              <a:r>
                <a:rPr lang="fr-FR" sz="900" dirty="0" err="1">
                  <a:cs typeface="Times New Roman" pitchFamily="18" charset="0"/>
                  <a:sym typeface="Symbol"/>
                </a:rPr>
                <a:t>high</a:t>
              </a:r>
              <a:r>
                <a:rPr lang="fr-FR" sz="900" dirty="0">
                  <a:cs typeface="Times New Roman" pitchFamily="18" charset="0"/>
                  <a:sym typeface="Symbol"/>
                </a:rPr>
                <a:t>) </a:t>
              </a:r>
              <a:r>
                <a:rPr lang="fr-FR" sz="900" dirty="0" err="1">
                  <a:cs typeface="Times New Roman" pitchFamily="18" charset="0"/>
                  <a:sym typeface="Symbol"/>
                </a:rPr>
                <a:t>cells</a:t>
              </a:r>
              <a:r>
                <a:rPr lang="fr-FR" sz="900" dirty="0">
                  <a:cs typeface="Times New Roman" pitchFamily="18" charset="0"/>
                </a:rPr>
                <a:t> (%)</a:t>
              </a:r>
            </a:p>
          </p:txBody>
        </p: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707AC116-7109-4F48-940A-BA29A972F1A5}"/>
                </a:ext>
              </a:extLst>
            </p:cNvPr>
            <p:cNvCxnSpPr/>
            <p:nvPr/>
          </p:nvCxnSpPr>
          <p:spPr>
            <a:xfrm flipH="1">
              <a:off x="1081706" y="3761338"/>
              <a:ext cx="409651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4" name="ZoneTexte 123">
              <a:extLst>
                <a:ext uri="{FF2B5EF4-FFF2-40B4-BE49-F238E27FC236}">
                  <a16:creationId xmlns:a16="http://schemas.microsoft.com/office/drawing/2014/main" id="{F22A17AB-9260-6942-9BB2-93DBC496D3FA}"/>
                </a:ext>
              </a:extLst>
            </p:cNvPr>
            <p:cNvSpPr txBox="1"/>
            <p:nvPr/>
          </p:nvSpPr>
          <p:spPr>
            <a:xfrm>
              <a:off x="1141361" y="3550165"/>
              <a:ext cx="31290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dirty="0">
                  <a:cs typeface="Arial" pitchFamily="34" charset="0"/>
                </a:rPr>
                <a:t>**</a:t>
              </a:r>
            </a:p>
          </p:txBody>
        </p:sp>
        <p:cxnSp>
          <p:nvCxnSpPr>
            <p:cNvPr id="125" name="Connecteur droit 124">
              <a:extLst>
                <a:ext uri="{FF2B5EF4-FFF2-40B4-BE49-F238E27FC236}">
                  <a16:creationId xmlns:a16="http://schemas.microsoft.com/office/drawing/2014/main" id="{2F76182E-301F-5B40-8AE3-D38C04B17F90}"/>
                </a:ext>
              </a:extLst>
            </p:cNvPr>
            <p:cNvCxnSpPr/>
            <p:nvPr/>
          </p:nvCxnSpPr>
          <p:spPr>
            <a:xfrm flipH="1">
              <a:off x="2272529" y="3763610"/>
              <a:ext cx="409651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6" name="ZoneTexte 125">
              <a:extLst>
                <a:ext uri="{FF2B5EF4-FFF2-40B4-BE49-F238E27FC236}">
                  <a16:creationId xmlns:a16="http://schemas.microsoft.com/office/drawing/2014/main" id="{54BB22FB-0F64-9B42-B898-F9BD9D908BB5}"/>
                </a:ext>
              </a:extLst>
            </p:cNvPr>
            <p:cNvSpPr txBox="1"/>
            <p:nvPr/>
          </p:nvSpPr>
          <p:spPr>
            <a:xfrm>
              <a:off x="2364244" y="3552437"/>
              <a:ext cx="2487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dirty="0">
                  <a:cs typeface="Arial" pitchFamily="34" charset="0"/>
                </a:rPr>
                <a:t>*</a:t>
              </a:r>
            </a:p>
          </p:txBody>
        </p:sp>
        <p:cxnSp>
          <p:nvCxnSpPr>
            <p:cNvPr id="129" name="Connecteur droit 128">
              <a:extLst>
                <a:ext uri="{FF2B5EF4-FFF2-40B4-BE49-F238E27FC236}">
                  <a16:creationId xmlns:a16="http://schemas.microsoft.com/office/drawing/2014/main" id="{B6EC671B-8567-2A4C-9612-FD65BF2AC396}"/>
                </a:ext>
              </a:extLst>
            </p:cNvPr>
            <p:cNvCxnSpPr/>
            <p:nvPr/>
          </p:nvCxnSpPr>
          <p:spPr>
            <a:xfrm flipH="1">
              <a:off x="3457719" y="3736192"/>
              <a:ext cx="409651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0" name="ZoneTexte 129">
              <a:extLst>
                <a:ext uri="{FF2B5EF4-FFF2-40B4-BE49-F238E27FC236}">
                  <a16:creationId xmlns:a16="http://schemas.microsoft.com/office/drawing/2014/main" id="{7402BF1B-8440-F744-B95F-2A7B5031D052}"/>
                </a:ext>
              </a:extLst>
            </p:cNvPr>
            <p:cNvSpPr txBox="1"/>
            <p:nvPr/>
          </p:nvSpPr>
          <p:spPr>
            <a:xfrm>
              <a:off x="3522985" y="3525019"/>
              <a:ext cx="30168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dirty="0">
                  <a:cs typeface="Arial" pitchFamily="34" charset="0"/>
                </a:rPr>
                <a:t>ns</a:t>
              </a:r>
            </a:p>
          </p:txBody>
        </p:sp>
        <p:sp>
          <p:nvSpPr>
            <p:cNvPr id="138" name="ZoneTexte 137">
              <a:extLst>
                <a:ext uri="{FF2B5EF4-FFF2-40B4-BE49-F238E27FC236}">
                  <a16:creationId xmlns:a16="http://schemas.microsoft.com/office/drawing/2014/main" id="{6157951B-591A-8E46-B1F1-9552266DE75C}"/>
                </a:ext>
              </a:extLst>
            </p:cNvPr>
            <p:cNvSpPr txBox="1"/>
            <p:nvPr/>
          </p:nvSpPr>
          <p:spPr>
            <a:xfrm rot="16200000">
              <a:off x="1189921" y="4150191"/>
              <a:ext cx="124906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900" dirty="0">
                  <a:cs typeface="Times New Roman" pitchFamily="18" charset="0"/>
                  <a:sym typeface="Symbol"/>
                </a:rPr>
                <a:t>Perforin(</a:t>
              </a:r>
              <a:r>
                <a:rPr lang="fr-FR" sz="900" dirty="0" err="1">
                  <a:cs typeface="Times New Roman" pitchFamily="18" charset="0"/>
                  <a:sym typeface="Symbol"/>
                </a:rPr>
                <a:t>high</a:t>
              </a:r>
              <a:r>
                <a:rPr lang="fr-FR" sz="900" dirty="0">
                  <a:cs typeface="Times New Roman" pitchFamily="18" charset="0"/>
                  <a:sym typeface="Symbol"/>
                </a:rPr>
                <a:t>) </a:t>
              </a:r>
              <a:r>
                <a:rPr lang="fr-FR" sz="900" dirty="0" err="1">
                  <a:cs typeface="Times New Roman" pitchFamily="18" charset="0"/>
                  <a:sym typeface="Symbol"/>
                </a:rPr>
                <a:t>cells</a:t>
              </a:r>
              <a:r>
                <a:rPr lang="fr-FR" sz="900" dirty="0">
                  <a:cs typeface="Times New Roman" pitchFamily="18" charset="0"/>
                </a:rPr>
                <a:t> (%)</a:t>
              </a:r>
            </a:p>
          </p:txBody>
        </p:sp>
        <p:sp>
          <p:nvSpPr>
            <p:cNvPr id="139" name="ZoneTexte 138">
              <a:extLst>
                <a:ext uri="{FF2B5EF4-FFF2-40B4-BE49-F238E27FC236}">
                  <a16:creationId xmlns:a16="http://schemas.microsoft.com/office/drawing/2014/main" id="{D00CF87D-6737-614B-AB4B-A39BDD800730}"/>
                </a:ext>
              </a:extLst>
            </p:cNvPr>
            <p:cNvSpPr txBox="1"/>
            <p:nvPr/>
          </p:nvSpPr>
          <p:spPr>
            <a:xfrm rot="16200000">
              <a:off x="2361212" y="4150192"/>
              <a:ext cx="124906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900" dirty="0">
                  <a:cs typeface="Times New Roman" pitchFamily="18" charset="0"/>
                  <a:sym typeface="Symbol"/>
                </a:rPr>
                <a:t>Perforin(</a:t>
              </a:r>
              <a:r>
                <a:rPr lang="fr-FR" sz="900" dirty="0" err="1">
                  <a:cs typeface="Times New Roman" pitchFamily="18" charset="0"/>
                  <a:sym typeface="Symbol"/>
                </a:rPr>
                <a:t>high</a:t>
              </a:r>
              <a:r>
                <a:rPr lang="fr-FR" sz="900" dirty="0">
                  <a:cs typeface="Times New Roman" pitchFamily="18" charset="0"/>
                  <a:sym typeface="Symbol"/>
                </a:rPr>
                <a:t>) </a:t>
              </a:r>
              <a:r>
                <a:rPr lang="fr-FR" sz="900" dirty="0" err="1">
                  <a:cs typeface="Times New Roman" pitchFamily="18" charset="0"/>
                  <a:sym typeface="Symbol"/>
                </a:rPr>
                <a:t>cells</a:t>
              </a:r>
              <a:r>
                <a:rPr lang="fr-FR" sz="900" dirty="0">
                  <a:cs typeface="Times New Roman" pitchFamily="18" charset="0"/>
                </a:rPr>
                <a:t> (%)</a:t>
              </a:r>
            </a:p>
          </p:txBody>
        </p:sp>
        <p:sp>
          <p:nvSpPr>
            <p:cNvPr id="143" name="ZoneTexte 142">
              <a:extLst>
                <a:ext uri="{FF2B5EF4-FFF2-40B4-BE49-F238E27FC236}">
                  <a16:creationId xmlns:a16="http://schemas.microsoft.com/office/drawing/2014/main" id="{527633C5-E991-814C-AC89-6D6260693879}"/>
                </a:ext>
              </a:extLst>
            </p:cNvPr>
            <p:cNvSpPr txBox="1"/>
            <p:nvPr/>
          </p:nvSpPr>
          <p:spPr>
            <a:xfrm>
              <a:off x="905458" y="4663076"/>
              <a:ext cx="3433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cs typeface="Times New Roman" pitchFamily="18" charset="0"/>
                </a:rPr>
                <a:t>HD</a:t>
              </a:r>
            </a:p>
          </p:txBody>
        </p:sp>
        <p:sp>
          <p:nvSpPr>
            <p:cNvPr id="145" name="ZoneTexte 144">
              <a:extLst>
                <a:ext uri="{FF2B5EF4-FFF2-40B4-BE49-F238E27FC236}">
                  <a16:creationId xmlns:a16="http://schemas.microsoft.com/office/drawing/2014/main" id="{A69985DE-9085-E942-8470-A314D1610DEE}"/>
                </a:ext>
              </a:extLst>
            </p:cNvPr>
            <p:cNvSpPr txBox="1"/>
            <p:nvPr/>
          </p:nvSpPr>
          <p:spPr>
            <a:xfrm>
              <a:off x="2097383" y="4663076"/>
              <a:ext cx="3433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cs typeface="Times New Roman" pitchFamily="18" charset="0"/>
                </a:rPr>
                <a:t>HD</a:t>
              </a:r>
            </a:p>
          </p:txBody>
        </p:sp>
        <p:sp>
          <p:nvSpPr>
            <p:cNvPr id="147" name="ZoneTexte 146">
              <a:extLst>
                <a:ext uri="{FF2B5EF4-FFF2-40B4-BE49-F238E27FC236}">
                  <a16:creationId xmlns:a16="http://schemas.microsoft.com/office/drawing/2014/main" id="{868F7AE3-A2AB-6B4C-B1F7-7CC79D68E81A}"/>
                </a:ext>
              </a:extLst>
            </p:cNvPr>
            <p:cNvSpPr txBox="1"/>
            <p:nvPr/>
          </p:nvSpPr>
          <p:spPr>
            <a:xfrm>
              <a:off x="3267444" y="4663076"/>
              <a:ext cx="3433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cs typeface="Times New Roman" pitchFamily="18" charset="0"/>
                </a:rPr>
                <a:t>HD</a:t>
              </a:r>
            </a:p>
          </p:txBody>
        </p:sp>
        <p:sp>
          <p:nvSpPr>
            <p:cNvPr id="156" name="ZoneTexte 155">
              <a:extLst>
                <a:ext uri="{FF2B5EF4-FFF2-40B4-BE49-F238E27FC236}">
                  <a16:creationId xmlns:a16="http://schemas.microsoft.com/office/drawing/2014/main" id="{62CF8425-EBC9-DA43-93DD-46F30CE6A461}"/>
                </a:ext>
              </a:extLst>
            </p:cNvPr>
            <p:cNvSpPr txBox="1"/>
            <p:nvPr/>
          </p:nvSpPr>
          <p:spPr>
            <a:xfrm>
              <a:off x="1031101" y="3382547"/>
              <a:ext cx="57740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100" dirty="0">
                  <a:cs typeface="Arial" panose="020B0604020202020204" pitchFamily="34" charset="0"/>
                </a:rPr>
                <a:t>CD8(+)</a:t>
              </a:r>
            </a:p>
          </p:txBody>
        </p: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E717255B-58C4-4B46-84FC-40C4E675FF9C}"/>
                </a:ext>
              </a:extLst>
            </p:cNvPr>
            <p:cNvCxnSpPr/>
            <p:nvPr/>
          </p:nvCxnSpPr>
          <p:spPr>
            <a:xfrm flipH="1">
              <a:off x="5763115" y="3761330"/>
              <a:ext cx="409651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4" name="ZoneTexte 133">
              <a:extLst>
                <a:ext uri="{FF2B5EF4-FFF2-40B4-BE49-F238E27FC236}">
                  <a16:creationId xmlns:a16="http://schemas.microsoft.com/office/drawing/2014/main" id="{52083FB2-3A6F-364D-B298-A24D8CE6D444}"/>
                </a:ext>
              </a:extLst>
            </p:cNvPr>
            <p:cNvSpPr txBox="1"/>
            <p:nvPr/>
          </p:nvSpPr>
          <p:spPr>
            <a:xfrm>
              <a:off x="5828381" y="3550157"/>
              <a:ext cx="30168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dirty="0">
                  <a:cs typeface="Arial" pitchFamily="34" charset="0"/>
                </a:rPr>
                <a:t>ns</a:t>
              </a:r>
            </a:p>
          </p:txBody>
        </p:sp>
        <p:sp>
          <p:nvSpPr>
            <p:cNvPr id="140" name="ZoneTexte 139">
              <a:extLst>
                <a:ext uri="{FF2B5EF4-FFF2-40B4-BE49-F238E27FC236}">
                  <a16:creationId xmlns:a16="http://schemas.microsoft.com/office/drawing/2014/main" id="{EBA146F9-BD14-7748-8671-1E52322BB952}"/>
                </a:ext>
              </a:extLst>
            </p:cNvPr>
            <p:cNvSpPr txBox="1"/>
            <p:nvPr/>
          </p:nvSpPr>
          <p:spPr>
            <a:xfrm rot="16200000">
              <a:off x="4728810" y="4150191"/>
              <a:ext cx="124906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900" dirty="0">
                  <a:cs typeface="Times New Roman" pitchFamily="18" charset="0"/>
                  <a:sym typeface="Symbol"/>
                </a:rPr>
                <a:t>Perforin(high)</a:t>
              </a:r>
              <a:r>
                <a:rPr lang="fr-FR" sz="900" dirty="0">
                  <a:cs typeface="Times New Roman" pitchFamily="18" charset="0"/>
                </a:rPr>
                <a:t> </a:t>
              </a:r>
              <a:r>
                <a:rPr lang="fr-FR" sz="900" dirty="0" err="1">
                  <a:cs typeface="Times New Roman" pitchFamily="18" charset="0"/>
                </a:rPr>
                <a:t>cells</a:t>
              </a:r>
              <a:r>
                <a:rPr lang="fr-FR" sz="900" dirty="0">
                  <a:cs typeface="Times New Roman" pitchFamily="18" charset="0"/>
                </a:rPr>
                <a:t> (%)</a:t>
              </a:r>
            </a:p>
          </p:txBody>
        </p:sp>
        <p:sp>
          <p:nvSpPr>
            <p:cNvPr id="149" name="ZoneTexte 148">
              <a:extLst>
                <a:ext uri="{FF2B5EF4-FFF2-40B4-BE49-F238E27FC236}">
                  <a16:creationId xmlns:a16="http://schemas.microsoft.com/office/drawing/2014/main" id="{67E4D72D-1DB5-D243-8655-8821A196696F}"/>
                </a:ext>
              </a:extLst>
            </p:cNvPr>
            <p:cNvSpPr txBox="1"/>
            <p:nvPr/>
          </p:nvSpPr>
          <p:spPr>
            <a:xfrm>
              <a:off x="5638580" y="4663076"/>
              <a:ext cx="3433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cs typeface="Times New Roman" pitchFamily="18" charset="0"/>
                </a:rPr>
                <a:t>HD</a:t>
              </a:r>
            </a:p>
          </p:txBody>
        </p: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CC1EB268-BEE6-2844-84EE-73377ED29F58}"/>
                </a:ext>
              </a:extLst>
            </p:cNvPr>
            <p:cNvCxnSpPr/>
            <p:nvPr/>
          </p:nvCxnSpPr>
          <p:spPr>
            <a:xfrm flipH="1">
              <a:off x="4596370" y="3763610"/>
              <a:ext cx="409651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7" name="ZoneTexte 136">
              <a:extLst>
                <a:ext uri="{FF2B5EF4-FFF2-40B4-BE49-F238E27FC236}">
                  <a16:creationId xmlns:a16="http://schemas.microsoft.com/office/drawing/2014/main" id="{39669C52-3AB2-3140-809D-C09162984C10}"/>
                </a:ext>
              </a:extLst>
            </p:cNvPr>
            <p:cNvSpPr txBox="1"/>
            <p:nvPr/>
          </p:nvSpPr>
          <p:spPr>
            <a:xfrm>
              <a:off x="4656025" y="3552437"/>
              <a:ext cx="31290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dirty="0">
                  <a:cs typeface="Arial" pitchFamily="34" charset="0"/>
                </a:rPr>
                <a:t>**</a:t>
              </a:r>
            </a:p>
          </p:txBody>
        </p:sp>
        <p:sp>
          <p:nvSpPr>
            <p:cNvPr id="141" name="ZoneTexte 140">
              <a:extLst>
                <a:ext uri="{FF2B5EF4-FFF2-40B4-BE49-F238E27FC236}">
                  <a16:creationId xmlns:a16="http://schemas.microsoft.com/office/drawing/2014/main" id="{DD21E262-0C94-424D-876D-035751776523}"/>
                </a:ext>
              </a:extLst>
            </p:cNvPr>
            <p:cNvSpPr txBox="1"/>
            <p:nvPr/>
          </p:nvSpPr>
          <p:spPr>
            <a:xfrm rot="16200000">
              <a:off x="3534616" y="4150192"/>
              <a:ext cx="124906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900" dirty="0">
                  <a:cs typeface="Times New Roman" pitchFamily="18" charset="0"/>
                  <a:sym typeface="Symbol"/>
                </a:rPr>
                <a:t>Perforin(</a:t>
              </a:r>
              <a:r>
                <a:rPr lang="fr-FR" sz="900" dirty="0" err="1">
                  <a:cs typeface="Times New Roman" pitchFamily="18" charset="0"/>
                  <a:sym typeface="Symbol"/>
                </a:rPr>
                <a:t>high</a:t>
              </a:r>
              <a:r>
                <a:rPr lang="fr-FR" sz="900" dirty="0">
                  <a:cs typeface="Times New Roman" pitchFamily="18" charset="0"/>
                  <a:sym typeface="Symbol"/>
                </a:rPr>
                <a:t>) </a:t>
              </a:r>
              <a:r>
                <a:rPr lang="fr-FR" sz="900" dirty="0" err="1">
                  <a:cs typeface="Times New Roman" pitchFamily="18" charset="0"/>
                  <a:sym typeface="Symbol"/>
                </a:rPr>
                <a:t>cells</a:t>
              </a:r>
              <a:r>
                <a:rPr lang="fr-FR" sz="900" dirty="0">
                  <a:cs typeface="Times New Roman" pitchFamily="18" charset="0"/>
                </a:rPr>
                <a:t> (%)</a:t>
              </a:r>
            </a:p>
          </p:txBody>
        </p:sp>
        <p:sp>
          <p:nvSpPr>
            <p:cNvPr id="151" name="ZoneTexte 150">
              <a:extLst>
                <a:ext uri="{FF2B5EF4-FFF2-40B4-BE49-F238E27FC236}">
                  <a16:creationId xmlns:a16="http://schemas.microsoft.com/office/drawing/2014/main" id="{5A81CF43-B79C-2C4A-9C46-2198DD4079DC}"/>
                </a:ext>
              </a:extLst>
            </p:cNvPr>
            <p:cNvSpPr txBox="1"/>
            <p:nvPr/>
          </p:nvSpPr>
          <p:spPr>
            <a:xfrm>
              <a:off x="4431845" y="4663076"/>
              <a:ext cx="3433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cs typeface="Times New Roman" pitchFamily="18" charset="0"/>
                </a:rPr>
                <a:t>HD</a:t>
              </a:r>
            </a:p>
          </p:txBody>
        </p:sp>
        <p:sp>
          <p:nvSpPr>
            <p:cNvPr id="187" name="ZoneTexte 186">
              <a:extLst>
                <a:ext uri="{FF2B5EF4-FFF2-40B4-BE49-F238E27FC236}">
                  <a16:creationId xmlns:a16="http://schemas.microsoft.com/office/drawing/2014/main" id="{C4E6ED1F-04F5-A242-8CEF-9AFDA23CE953}"/>
                </a:ext>
              </a:extLst>
            </p:cNvPr>
            <p:cNvSpPr txBox="1"/>
            <p:nvPr/>
          </p:nvSpPr>
          <p:spPr>
            <a:xfrm>
              <a:off x="1266169" y="4663076"/>
              <a:ext cx="50206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err="1">
                  <a:cs typeface="Times New Roman" pitchFamily="18" charset="0"/>
                </a:rPr>
                <a:t>AlloTx</a:t>
              </a:r>
              <a:endParaRPr lang="fr-FR" sz="1000" dirty="0">
                <a:cs typeface="Times New Roman" pitchFamily="18" charset="0"/>
              </a:endParaRPr>
            </a:p>
          </p:txBody>
        </p:sp>
        <p:sp>
          <p:nvSpPr>
            <p:cNvPr id="188" name="ZoneTexte 187">
              <a:extLst>
                <a:ext uri="{FF2B5EF4-FFF2-40B4-BE49-F238E27FC236}">
                  <a16:creationId xmlns:a16="http://schemas.microsoft.com/office/drawing/2014/main" id="{C4E6ED1F-04F5-A242-8CEF-9AFDA23CE953}"/>
                </a:ext>
              </a:extLst>
            </p:cNvPr>
            <p:cNvSpPr txBox="1"/>
            <p:nvPr/>
          </p:nvSpPr>
          <p:spPr>
            <a:xfrm>
              <a:off x="2458625" y="4663076"/>
              <a:ext cx="50206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err="1">
                  <a:cs typeface="Times New Roman" pitchFamily="18" charset="0"/>
                </a:rPr>
                <a:t>AlloTx</a:t>
              </a:r>
              <a:endParaRPr lang="fr-FR" sz="1000" dirty="0">
                <a:cs typeface="Times New Roman" pitchFamily="18" charset="0"/>
              </a:endParaRPr>
            </a:p>
          </p:txBody>
        </p:sp>
        <p:sp>
          <p:nvSpPr>
            <p:cNvPr id="191" name="ZoneTexte 190">
              <a:extLst>
                <a:ext uri="{FF2B5EF4-FFF2-40B4-BE49-F238E27FC236}">
                  <a16:creationId xmlns:a16="http://schemas.microsoft.com/office/drawing/2014/main" id="{C4E6ED1F-04F5-A242-8CEF-9AFDA23CE953}"/>
                </a:ext>
              </a:extLst>
            </p:cNvPr>
            <p:cNvSpPr txBox="1"/>
            <p:nvPr/>
          </p:nvSpPr>
          <p:spPr>
            <a:xfrm>
              <a:off x="3625213" y="4663076"/>
              <a:ext cx="50206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err="1">
                  <a:cs typeface="Times New Roman" pitchFamily="18" charset="0"/>
                </a:rPr>
                <a:t>AlloTx</a:t>
              </a:r>
              <a:endParaRPr lang="fr-FR" sz="1000" dirty="0">
                <a:cs typeface="Times New Roman" pitchFamily="18" charset="0"/>
              </a:endParaRPr>
            </a:p>
          </p:txBody>
        </p:sp>
        <p:sp>
          <p:nvSpPr>
            <p:cNvPr id="192" name="ZoneTexte 191">
              <a:extLst>
                <a:ext uri="{FF2B5EF4-FFF2-40B4-BE49-F238E27FC236}">
                  <a16:creationId xmlns:a16="http://schemas.microsoft.com/office/drawing/2014/main" id="{C4E6ED1F-04F5-A242-8CEF-9AFDA23CE953}"/>
                </a:ext>
              </a:extLst>
            </p:cNvPr>
            <p:cNvSpPr txBox="1"/>
            <p:nvPr/>
          </p:nvSpPr>
          <p:spPr>
            <a:xfrm>
              <a:off x="4794460" y="4663076"/>
              <a:ext cx="50206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err="1">
                  <a:cs typeface="Times New Roman" pitchFamily="18" charset="0"/>
                </a:rPr>
                <a:t>AlloTx</a:t>
              </a:r>
              <a:endParaRPr lang="fr-FR" sz="1000" dirty="0">
                <a:cs typeface="Times New Roman" pitchFamily="18" charset="0"/>
              </a:endParaRPr>
            </a:p>
          </p:txBody>
        </p:sp>
        <p:sp>
          <p:nvSpPr>
            <p:cNvPr id="193" name="ZoneTexte 192">
              <a:extLst>
                <a:ext uri="{FF2B5EF4-FFF2-40B4-BE49-F238E27FC236}">
                  <a16:creationId xmlns:a16="http://schemas.microsoft.com/office/drawing/2014/main" id="{C4E6ED1F-04F5-A242-8CEF-9AFDA23CE953}"/>
                </a:ext>
              </a:extLst>
            </p:cNvPr>
            <p:cNvSpPr txBox="1"/>
            <p:nvPr/>
          </p:nvSpPr>
          <p:spPr>
            <a:xfrm>
              <a:off x="6001987" y="4663076"/>
              <a:ext cx="50206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err="1">
                  <a:cs typeface="Times New Roman" pitchFamily="18" charset="0"/>
                </a:rPr>
                <a:t>AlloTx</a:t>
              </a:r>
              <a:endParaRPr lang="fr-FR" sz="1000" dirty="0">
                <a:cs typeface="Times New Roman" pitchFamily="18" charset="0"/>
              </a:endParaRPr>
            </a:p>
          </p:txBody>
        </p:sp>
        <p:sp>
          <p:nvSpPr>
            <p:cNvPr id="114" name="ZoneTexte 113"/>
            <p:cNvSpPr txBox="1"/>
            <p:nvPr/>
          </p:nvSpPr>
          <p:spPr>
            <a:xfrm>
              <a:off x="510384" y="3382177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/>
                <a:t>C</a:t>
              </a:r>
            </a:p>
          </p:txBody>
        </p:sp>
        <p:sp>
          <p:nvSpPr>
            <p:cNvPr id="196" name="ZoneTexte 195"/>
            <p:cNvSpPr txBox="1"/>
            <p:nvPr/>
          </p:nvSpPr>
          <p:spPr>
            <a:xfrm>
              <a:off x="2074386" y="3382547"/>
              <a:ext cx="81945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err="1">
                  <a:solidFill>
                    <a:srgbClr val="E75A03"/>
                  </a:solidFill>
                  <a:cs typeface="Arial" panose="020B0604020202020204" pitchFamily="34" charset="0"/>
                </a:rPr>
                <a:t>Innate</a:t>
              </a:r>
              <a:r>
                <a:rPr lang="fr-FR" sz="1100" b="1" dirty="0">
                  <a:solidFill>
                    <a:srgbClr val="E75A03"/>
                  </a:solidFill>
                  <a:cs typeface="Arial" panose="020B0604020202020204" pitchFamily="34" charset="0"/>
                </a:rPr>
                <a:t> E(+)</a:t>
              </a:r>
            </a:p>
          </p:txBody>
        </p:sp>
        <p:sp>
          <p:nvSpPr>
            <p:cNvPr id="197" name="ZoneTexte 196"/>
            <p:cNvSpPr txBox="1"/>
            <p:nvPr/>
          </p:nvSpPr>
          <p:spPr>
            <a:xfrm>
              <a:off x="3215335" y="3382547"/>
              <a:ext cx="79220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err="1">
                  <a:solidFill>
                    <a:srgbClr val="00B050"/>
                  </a:solidFill>
                  <a:cs typeface="Arial" panose="020B0604020202020204" pitchFamily="34" charset="0"/>
                </a:rPr>
                <a:t>Innate</a:t>
              </a:r>
              <a:r>
                <a:rPr lang="fr-FR" sz="1100" b="1" dirty="0">
                  <a:solidFill>
                    <a:srgbClr val="00B050"/>
                  </a:solidFill>
                  <a:cs typeface="Arial" panose="020B0604020202020204" pitchFamily="34" charset="0"/>
                </a:rPr>
                <a:t> E(-)</a:t>
              </a:r>
            </a:p>
          </p:txBody>
        </p:sp>
        <p:sp>
          <p:nvSpPr>
            <p:cNvPr id="198" name="ZoneTexte 197"/>
            <p:cNvSpPr txBox="1"/>
            <p:nvPr/>
          </p:nvSpPr>
          <p:spPr>
            <a:xfrm>
              <a:off x="5614801" y="3382547"/>
              <a:ext cx="70884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err="1">
                  <a:solidFill>
                    <a:srgbClr val="0070C0"/>
                  </a:solidFill>
                  <a:cs typeface="Arial" panose="020B0604020202020204" pitchFamily="34" charset="0"/>
                </a:rPr>
                <a:t>Conv</a:t>
              </a:r>
              <a:r>
                <a:rPr lang="fr-FR" sz="1100" b="1" dirty="0">
                  <a:solidFill>
                    <a:srgbClr val="0070C0"/>
                  </a:solidFill>
                  <a:cs typeface="Arial" panose="020B0604020202020204" pitchFamily="34" charset="0"/>
                </a:rPr>
                <a:t> E(-)</a:t>
              </a:r>
              <a:endParaRPr lang="fr-FR" sz="1100" b="1" baseline="-25000" dirty="0">
                <a:solidFill>
                  <a:srgbClr val="0070C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9" name="ZoneTexte 198"/>
            <p:cNvSpPr txBox="1"/>
            <p:nvPr/>
          </p:nvSpPr>
          <p:spPr>
            <a:xfrm>
              <a:off x="4429175" y="3382547"/>
              <a:ext cx="73609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err="1">
                  <a:cs typeface="Arial" panose="020B0604020202020204" pitchFamily="34" charset="0"/>
                </a:rPr>
                <a:t>Conv</a:t>
              </a:r>
              <a:r>
                <a:rPr lang="fr-FR" sz="1100" b="1" dirty="0">
                  <a:cs typeface="Arial" panose="020B0604020202020204" pitchFamily="34" charset="0"/>
                </a:rPr>
                <a:t> E(+)</a:t>
              </a:r>
              <a:endParaRPr lang="fr-FR" sz="1100" b="1" baseline="-25000" dirty="0">
                <a:cs typeface="Arial" panose="020B0604020202020204" pitchFamily="34" charset="0"/>
              </a:endParaRPr>
            </a:p>
          </p:txBody>
        </p:sp>
      </p:grpSp>
      <p:sp>
        <p:nvSpPr>
          <p:cNvPr id="106" name="ZoneTexte 105">
            <a:extLst>
              <a:ext uri="{FF2B5EF4-FFF2-40B4-BE49-F238E27FC236}">
                <a16:creationId xmlns:a16="http://schemas.microsoft.com/office/drawing/2014/main" id="{B60F9CE6-8B9F-49EF-A3E6-935C8F56F70A}"/>
              </a:ext>
            </a:extLst>
          </p:cNvPr>
          <p:cNvSpPr txBox="1"/>
          <p:nvPr/>
        </p:nvSpPr>
        <p:spPr>
          <a:xfrm>
            <a:off x="863758" y="341200"/>
            <a:ext cx="5048708" cy="40011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000" dirty="0" err="1">
                <a:solidFill>
                  <a:srgbClr val="E75A03"/>
                </a:solidFill>
                <a:cs typeface="Times New Roman" pitchFamily="18" charset="0"/>
              </a:rPr>
              <a:t>Innate</a:t>
            </a:r>
            <a:r>
              <a:rPr lang="fr-FR" sz="1000" dirty="0">
                <a:solidFill>
                  <a:srgbClr val="E75A03"/>
                </a:solidFill>
                <a:cs typeface="Times New Roman" pitchFamily="18" charset="0"/>
              </a:rPr>
              <a:t> E(+): </a:t>
            </a:r>
            <a:r>
              <a:rPr lang="fr-FR" sz="1000" dirty="0" err="1">
                <a:cs typeface="Times New Roman" pitchFamily="18" charset="0"/>
              </a:rPr>
              <a:t>panKIR</a:t>
            </a:r>
            <a:r>
              <a:rPr lang="fr-FR" sz="1000" dirty="0">
                <a:cs typeface="Times New Roman" pitchFamily="18" charset="0"/>
              </a:rPr>
              <a:t>/NKG2A (+) </a:t>
            </a:r>
            <a:r>
              <a:rPr lang="fr-FR" sz="1000" dirty="0" err="1">
                <a:cs typeface="Times New Roman" pitchFamily="18" charset="0"/>
              </a:rPr>
              <a:t>Eomes</a:t>
            </a:r>
            <a:r>
              <a:rPr lang="fr-FR" sz="1000" dirty="0">
                <a:cs typeface="Times New Roman" pitchFamily="18" charset="0"/>
              </a:rPr>
              <a:t>(+)		</a:t>
            </a:r>
            <a:r>
              <a:rPr lang="fr-FR" sz="1000" dirty="0" err="1">
                <a:cs typeface="Times New Roman" pitchFamily="18" charset="0"/>
              </a:rPr>
              <a:t>Conv</a:t>
            </a:r>
            <a:r>
              <a:rPr lang="fr-FR" sz="1000" dirty="0">
                <a:cs typeface="Times New Roman" pitchFamily="18" charset="0"/>
              </a:rPr>
              <a:t> E(+): </a:t>
            </a:r>
            <a:r>
              <a:rPr lang="fr-FR" sz="1000" dirty="0" err="1">
                <a:cs typeface="Times New Roman" pitchFamily="18" charset="0"/>
              </a:rPr>
              <a:t>panKIR</a:t>
            </a:r>
            <a:r>
              <a:rPr lang="fr-FR" sz="1000" dirty="0">
                <a:cs typeface="Times New Roman" pitchFamily="18" charset="0"/>
              </a:rPr>
              <a:t>/NKG2A (-) </a:t>
            </a:r>
            <a:r>
              <a:rPr lang="fr-FR" sz="1000" dirty="0" err="1">
                <a:cs typeface="Times New Roman" pitchFamily="18" charset="0"/>
              </a:rPr>
              <a:t>Eomes</a:t>
            </a:r>
            <a:r>
              <a:rPr lang="fr-FR" sz="1000" dirty="0">
                <a:cs typeface="Times New Roman" pitchFamily="18" charset="0"/>
              </a:rPr>
              <a:t>(+) </a:t>
            </a:r>
          </a:p>
          <a:p>
            <a:r>
              <a:rPr lang="fr-FR" sz="1000" dirty="0" err="1">
                <a:solidFill>
                  <a:srgbClr val="00B050"/>
                </a:solidFill>
                <a:cs typeface="Times New Roman" pitchFamily="18" charset="0"/>
              </a:rPr>
              <a:t>Innate</a:t>
            </a:r>
            <a:r>
              <a:rPr lang="fr-FR" sz="1000" dirty="0">
                <a:solidFill>
                  <a:srgbClr val="00B050"/>
                </a:solidFill>
                <a:cs typeface="Times New Roman" pitchFamily="18" charset="0"/>
              </a:rPr>
              <a:t> E(-): </a:t>
            </a:r>
            <a:r>
              <a:rPr lang="fr-FR" sz="1000" dirty="0" err="1">
                <a:cs typeface="Times New Roman" pitchFamily="18" charset="0"/>
              </a:rPr>
              <a:t>panKIR</a:t>
            </a:r>
            <a:r>
              <a:rPr lang="fr-FR" sz="1000" dirty="0">
                <a:cs typeface="Times New Roman" pitchFamily="18" charset="0"/>
              </a:rPr>
              <a:t>/NKG2A (+) </a:t>
            </a:r>
            <a:r>
              <a:rPr lang="fr-FR" sz="1000" dirty="0" err="1">
                <a:cs typeface="Times New Roman" pitchFamily="18" charset="0"/>
              </a:rPr>
              <a:t>Eomes</a:t>
            </a:r>
            <a:r>
              <a:rPr lang="fr-FR" sz="1000" dirty="0">
                <a:cs typeface="Times New Roman" pitchFamily="18" charset="0"/>
              </a:rPr>
              <a:t>(-)		 </a:t>
            </a:r>
            <a:r>
              <a:rPr lang="fr-FR" sz="1000" dirty="0" err="1">
                <a:solidFill>
                  <a:srgbClr val="0070C0"/>
                </a:solidFill>
                <a:cs typeface="Times New Roman" pitchFamily="18" charset="0"/>
              </a:rPr>
              <a:t>Conv</a:t>
            </a:r>
            <a:r>
              <a:rPr lang="fr-FR" sz="1000" dirty="0">
                <a:solidFill>
                  <a:srgbClr val="0070C0"/>
                </a:solidFill>
                <a:cs typeface="Times New Roman" pitchFamily="18" charset="0"/>
              </a:rPr>
              <a:t> E(-): </a:t>
            </a:r>
            <a:r>
              <a:rPr lang="fr-FR" sz="1000" dirty="0" err="1">
                <a:cs typeface="Times New Roman" pitchFamily="18" charset="0"/>
              </a:rPr>
              <a:t>panKIR</a:t>
            </a:r>
            <a:r>
              <a:rPr lang="fr-FR" sz="1000" dirty="0">
                <a:cs typeface="Times New Roman" pitchFamily="18" charset="0"/>
              </a:rPr>
              <a:t>/NKG2A (-) </a:t>
            </a:r>
            <a:r>
              <a:rPr lang="fr-FR" sz="1000" dirty="0" err="1">
                <a:cs typeface="Times New Roman" pitchFamily="18" charset="0"/>
              </a:rPr>
              <a:t>Eomes</a:t>
            </a:r>
            <a:r>
              <a:rPr lang="fr-FR" sz="1000" dirty="0">
                <a:cs typeface="Times New Roman" pitchFamily="18" charset="0"/>
              </a:rPr>
              <a:t>(-) </a:t>
            </a:r>
          </a:p>
        </p:txBody>
      </p:sp>
      <p:grpSp>
        <p:nvGrpSpPr>
          <p:cNvPr id="258" name="Groupe 257"/>
          <p:cNvGrpSpPr/>
          <p:nvPr/>
        </p:nvGrpSpPr>
        <p:grpSpPr>
          <a:xfrm>
            <a:off x="469440" y="759504"/>
            <a:ext cx="6007360" cy="1669818"/>
            <a:chOff x="510384" y="-38915"/>
            <a:chExt cx="6007360" cy="1669818"/>
          </a:xfrm>
        </p:grpSpPr>
        <p:pic>
          <p:nvPicPr>
            <p:cNvPr id="4101" name="Picture 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191906" y="384144"/>
              <a:ext cx="1114419" cy="10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6" name="ZoneTexte 85"/>
            <p:cNvSpPr txBox="1"/>
            <p:nvPr/>
          </p:nvSpPr>
          <p:spPr>
            <a:xfrm rot="16200000">
              <a:off x="1099648" y="713288"/>
              <a:ext cx="141096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err="1">
                  <a:cs typeface="Times New Roman" pitchFamily="18" charset="0"/>
                </a:rPr>
                <a:t>Innate</a:t>
              </a:r>
              <a:r>
                <a:rPr lang="fr-FR" sz="900" dirty="0">
                  <a:cs typeface="Times New Roman" pitchFamily="18" charset="0"/>
                </a:rPr>
                <a:t> E(+) CD8 T-</a:t>
              </a:r>
              <a:r>
                <a:rPr lang="fr-FR" sz="900" dirty="0" err="1">
                  <a:cs typeface="Times New Roman" pitchFamily="18" charset="0"/>
                </a:rPr>
                <a:t>cells</a:t>
              </a:r>
              <a:r>
                <a:rPr lang="fr-FR" sz="900" dirty="0">
                  <a:cs typeface="Times New Roman" pitchFamily="18" charset="0"/>
                </a:rPr>
                <a:t> (%)</a:t>
              </a:r>
            </a:p>
          </p:txBody>
        </p:sp>
        <p:sp>
          <p:nvSpPr>
            <p:cNvPr id="163" name="ZoneTexte 162"/>
            <p:cNvSpPr txBox="1"/>
            <p:nvPr/>
          </p:nvSpPr>
          <p:spPr>
            <a:xfrm rot="16200000">
              <a:off x="2291479" y="713288"/>
              <a:ext cx="138852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err="1">
                  <a:cs typeface="Times New Roman" pitchFamily="18" charset="0"/>
                </a:rPr>
                <a:t>Innate</a:t>
              </a:r>
              <a:r>
                <a:rPr lang="fr-FR" sz="900" dirty="0">
                  <a:cs typeface="Times New Roman" pitchFamily="18" charset="0"/>
                </a:rPr>
                <a:t> E(-) CD8 T-</a:t>
              </a:r>
              <a:r>
                <a:rPr lang="fr-FR" sz="900" dirty="0" err="1">
                  <a:cs typeface="Times New Roman" pitchFamily="18" charset="0"/>
                </a:rPr>
                <a:t>cells</a:t>
              </a:r>
              <a:r>
                <a:rPr lang="fr-FR" sz="900" dirty="0">
                  <a:cs typeface="Times New Roman" pitchFamily="18" charset="0"/>
                </a:rPr>
                <a:t> (%)</a:t>
              </a:r>
            </a:p>
          </p:txBody>
        </p:sp>
        <p:sp>
          <p:nvSpPr>
            <p:cNvPr id="166" name="ZoneTexte 165">
              <a:extLst>
                <a:ext uri="{FF2B5EF4-FFF2-40B4-BE49-F238E27FC236}">
                  <a16:creationId xmlns:a16="http://schemas.microsoft.com/office/drawing/2014/main" id="{A6B8DBBC-0D45-AD4E-B8E0-B736B93F4E3E}"/>
                </a:ext>
              </a:extLst>
            </p:cNvPr>
            <p:cNvSpPr txBox="1"/>
            <p:nvPr/>
          </p:nvSpPr>
          <p:spPr>
            <a:xfrm>
              <a:off x="2097383" y="1384682"/>
              <a:ext cx="3433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cs typeface="Times New Roman" pitchFamily="18" charset="0"/>
                </a:rPr>
                <a:t>HD</a:t>
              </a:r>
            </a:p>
          </p:txBody>
        </p:sp>
        <p:sp>
          <p:nvSpPr>
            <p:cNvPr id="167" name="ZoneTexte 166">
              <a:extLst>
                <a:ext uri="{FF2B5EF4-FFF2-40B4-BE49-F238E27FC236}">
                  <a16:creationId xmlns:a16="http://schemas.microsoft.com/office/drawing/2014/main" id="{87E29D11-42A4-B74A-ADB0-9042DE510162}"/>
                </a:ext>
              </a:extLst>
            </p:cNvPr>
            <p:cNvSpPr txBox="1"/>
            <p:nvPr/>
          </p:nvSpPr>
          <p:spPr>
            <a:xfrm>
              <a:off x="2458625" y="1384682"/>
              <a:ext cx="50206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err="1">
                  <a:cs typeface="Times New Roman" pitchFamily="18" charset="0"/>
                </a:rPr>
                <a:t>AlloTx</a:t>
              </a:r>
              <a:endParaRPr lang="fr-FR" sz="1000" dirty="0">
                <a:cs typeface="Times New Roman" pitchFamily="18" charset="0"/>
              </a:endParaRPr>
            </a:p>
          </p:txBody>
        </p:sp>
        <p:sp>
          <p:nvSpPr>
            <p:cNvPr id="168" name="ZoneTexte 167">
              <a:extLst>
                <a:ext uri="{FF2B5EF4-FFF2-40B4-BE49-F238E27FC236}">
                  <a16:creationId xmlns:a16="http://schemas.microsoft.com/office/drawing/2014/main" id="{A6B8DBBC-0D45-AD4E-B8E0-B736B93F4E3E}"/>
                </a:ext>
              </a:extLst>
            </p:cNvPr>
            <p:cNvSpPr txBox="1"/>
            <p:nvPr/>
          </p:nvSpPr>
          <p:spPr>
            <a:xfrm>
              <a:off x="3267444" y="1384682"/>
              <a:ext cx="3433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cs typeface="Times New Roman" pitchFamily="18" charset="0"/>
                </a:rPr>
                <a:t>HD</a:t>
              </a:r>
            </a:p>
          </p:txBody>
        </p:sp>
        <p:sp>
          <p:nvSpPr>
            <p:cNvPr id="169" name="ZoneTexte 168">
              <a:extLst>
                <a:ext uri="{FF2B5EF4-FFF2-40B4-BE49-F238E27FC236}">
                  <a16:creationId xmlns:a16="http://schemas.microsoft.com/office/drawing/2014/main" id="{87E29D11-42A4-B74A-ADB0-9042DE510162}"/>
                </a:ext>
              </a:extLst>
            </p:cNvPr>
            <p:cNvSpPr txBox="1"/>
            <p:nvPr/>
          </p:nvSpPr>
          <p:spPr>
            <a:xfrm>
              <a:off x="3625213" y="1384682"/>
              <a:ext cx="50206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err="1">
                  <a:cs typeface="Times New Roman" pitchFamily="18" charset="0"/>
                </a:rPr>
                <a:t>AlloTx</a:t>
              </a:r>
              <a:endParaRPr lang="fr-FR" sz="1000" dirty="0">
                <a:cs typeface="Times New Roman" pitchFamily="18" charset="0"/>
              </a:endParaRPr>
            </a:p>
          </p:txBody>
        </p: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CC1EB268-BEE6-2844-84EE-73377ED29F58}"/>
                </a:ext>
              </a:extLst>
            </p:cNvPr>
            <p:cNvCxnSpPr/>
            <p:nvPr/>
          </p:nvCxnSpPr>
          <p:spPr>
            <a:xfrm flipH="1">
              <a:off x="2277529" y="512367"/>
              <a:ext cx="409651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8" name="ZoneTexte 177">
              <a:extLst>
                <a:ext uri="{FF2B5EF4-FFF2-40B4-BE49-F238E27FC236}">
                  <a16:creationId xmlns:a16="http://schemas.microsoft.com/office/drawing/2014/main" id="{39669C52-3AB2-3140-809D-C09162984C10}"/>
                </a:ext>
              </a:extLst>
            </p:cNvPr>
            <p:cNvSpPr txBox="1"/>
            <p:nvPr/>
          </p:nvSpPr>
          <p:spPr>
            <a:xfrm>
              <a:off x="2369244" y="301194"/>
              <a:ext cx="2487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dirty="0">
                  <a:cs typeface="Arial" pitchFamily="34" charset="0"/>
                </a:rPr>
                <a:t>*</a:t>
              </a:r>
            </a:p>
          </p:txBody>
        </p: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CC1EB268-BEE6-2844-84EE-73377ED29F58}"/>
                </a:ext>
              </a:extLst>
            </p:cNvPr>
            <p:cNvCxnSpPr/>
            <p:nvPr/>
          </p:nvCxnSpPr>
          <p:spPr>
            <a:xfrm flipH="1">
              <a:off x="3431546" y="514639"/>
              <a:ext cx="409651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0" name="ZoneTexte 179">
              <a:extLst>
                <a:ext uri="{FF2B5EF4-FFF2-40B4-BE49-F238E27FC236}">
                  <a16:creationId xmlns:a16="http://schemas.microsoft.com/office/drawing/2014/main" id="{39669C52-3AB2-3140-809D-C09162984C10}"/>
                </a:ext>
              </a:extLst>
            </p:cNvPr>
            <p:cNvSpPr txBox="1"/>
            <p:nvPr/>
          </p:nvSpPr>
          <p:spPr>
            <a:xfrm>
              <a:off x="3496812" y="303466"/>
              <a:ext cx="3016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dirty="0">
                  <a:cs typeface="Arial" pitchFamily="34" charset="0"/>
                </a:rPr>
                <a:t>ns</a:t>
              </a:r>
            </a:p>
          </p:txBody>
        </p:sp>
        <p:sp>
          <p:nvSpPr>
            <p:cNvPr id="164" name="ZoneTexte 163"/>
            <p:cNvSpPr txBox="1"/>
            <p:nvPr/>
          </p:nvSpPr>
          <p:spPr>
            <a:xfrm rot="16200000">
              <a:off x="4709796" y="713288"/>
              <a:ext cx="126188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err="1">
                  <a:cs typeface="Times New Roman" pitchFamily="18" charset="0"/>
                </a:rPr>
                <a:t>Cov</a:t>
              </a:r>
              <a:r>
                <a:rPr lang="fr-FR" sz="900" dirty="0">
                  <a:cs typeface="Times New Roman" pitchFamily="18" charset="0"/>
                </a:rPr>
                <a:t> E(-) CD8 T-</a:t>
              </a:r>
              <a:r>
                <a:rPr lang="fr-FR" sz="900" dirty="0" err="1">
                  <a:cs typeface="Times New Roman" pitchFamily="18" charset="0"/>
                </a:rPr>
                <a:t>cells</a:t>
              </a:r>
              <a:r>
                <a:rPr lang="fr-FR" sz="900" dirty="0">
                  <a:cs typeface="Times New Roman" pitchFamily="18" charset="0"/>
                </a:rPr>
                <a:t> (%)</a:t>
              </a:r>
            </a:p>
          </p:txBody>
        </p:sp>
        <p:sp>
          <p:nvSpPr>
            <p:cNvPr id="170" name="ZoneTexte 169">
              <a:extLst>
                <a:ext uri="{FF2B5EF4-FFF2-40B4-BE49-F238E27FC236}">
                  <a16:creationId xmlns:a16="http://schemas.microsoft.com/office/drawing/2014/main" id="{A6B8DBBC-0D45-AD4E-B8E0-B736B93F4E3E}"/>
                </a:ext>
              </a:extLst>
            </p:cNvPr>
            <p:cNvSpPr txBox="1"/>
            <p:nvPr/>
          </p:nvSpPr>
          <p:spPr>
            <a:xfrm>
              <a:off x="5638580" y="1384682"/>
              <a:ext cx="3433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cs typeface="Times New Roman" pitchFamily="18" charset="0"/>
                </a:rPr>
                <a:t>HD</a:t>
              </a:r>
            </a:p>
          </p:txBody>
        </p:sp>
        <p:sp>
          <p:nvSpPr>
            <p:cNvPr id="171" name="ZoneTexte 170">
              <a:extLst>
                <a:ext uri="{FF2B5EF4-FFF2-40B4-BE49-F238E27FC236}">
                  <a16:creationId xmlns:a16="http://schemas.microsoft.com/office/drawing/2014/main" id="{87E29D11-42A4-B74A-ADB0-9042DE510162}"/>
                </a:ext>
              </a:extLst>
            </p:cNvPr>
            <p:cNvSpPr txBox="1"/>
            <p:nvPr/>
          </p:nvSpPr>
          <p:spPr>
            <a:xfrm>
              <a:off x="6001987" y="1384682"/>
              <a:ext cx="50206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err="1">
                  <a:cs typeface="Times New Roman" pitchFamily="18" charset="0"/>
                </a:rPr>
                <a:t>AlloTx</a:t>
              </a:r>
              <a:endParaRPr lang="fr-FR" sz="1000" dirty="0">
                <a:cs typeface="Times New Roman" pitchFamily="18" charset="0"/>
              </a:endParaRPr>
            </a:p>
          </p:txBody>
        </p:sp>
        <p:cxnSp>
          <p:nvCxnSpPr>
            <p:cNvPr id="181" name="Connecteur droit 180">
              <a:extLst>
                <a:ext uri="{FF2B5EF4-FFF2-40B4-BE49-F238E27FC236}">
                  <a16:creationId xmlns:a16="http://schemas.microsoft.com/office/drawing/2014/main" id="{CC1EB268-BEE6-2844-84EE-73377ED29F58}"/>
                </a:ext>
              </a:extLst>
            </p:cNvPr>
            <p:cNvCxnSpPr/>
            <p:nvPr/>
          </p:nvCxnSpPr>
          <p:spPr>
            <a:xfrm flipH="1">
              <a:off x="5821286" y="516911"/>
              <a:ext cx="409651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2" name="ZoneTexte 181">
              <a:extLst>
                <a:ext uri="{FF2B5EF4-FFF2-40B4-BE49-F238E27FC236}">
                  <a16:creationId xmlns:a16="http://schemas.microsoft.com/office/drawing/2014/main" id="{39669C52-3AB2-3140-809D-C09162984C10}"/>
                </a:ext>
              </a:extLst>
            </p:cNvPr>
            <p:cNvSpPr txBox="1"/>
            <p:nvPr/>
          </p:nvSpPr>
          <p:spPr>
            <a:xfrm>
              <a:off x="5886551" y="305738"/>
              <a:ext cx="3016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dirty="0">
                  <a:cs typeface="Arial" pitchFamily="34" charset="0"/>
                </a:rPr>
                <a:t>ns</a:t>
              </a:r>
            </a:p>
          </p:txBody>
        </p:sp>
        <p:sp>
          <p:nvSpPr>
            <p:cNvPr id="165" name="ZoneTexte 164"/>
            <p:cNvSpPr txBox="1"/>
            <p:nvPr/>
          </p:nvSpPr>
          <p:spPr>
            <a:xfrm rot="16200000">
              <a:off x="3498240" y="713288"/>
              <a:ext cx="128432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err="1">
                  <a:cs typeface="Times New Roman" pitchFamily="18" charset="0"/>
                </a:rPr>
                <a:t>Cov</a:t>
              </a:r>
              <a:r>
                <a:rPr lang="fr-FR" sz="900" dirty="0">
                  <a:cs typeface="Times New Roman" pitchFamily="18" charset="0"/>
                </a:rPr>
                <a:t> E(+) CD8 T-</a:t>
              </a:r>
              <a:r>
                <a:rPr lang="fr-FR" sz="900" dirty="0" err="1">
                  <a:cs typeface="Times New Roman" pitchFamily="18" charset="0"/>
                </a:rPr>
                <a:t>cells</a:t>
              </a:r>
              <a:r>
                <a:rPr lang="fr-FR" sz="900" dirty="0">
                  <a:cs typeface="Times New Roman" pitchFamily="18" charset="0"/>
                </a:rPr>
                <a:t> (%)</a:t>
              </a:r>
            </a:p>
          </p:txBody>
        </p:sp>
        <p:sp>
          <p:nvSpPr>
            <p:cNvPr id="172" name="ZoneTexte 171">
              <a:extLst>
                <a:ext uri="{FF2B5EF4-FFF2-40B4-BE49-F238E27FC236}">
                  <a16:creationId xmlns:a16="http://schemas.microsoft.com/office/drawing/2014/main" id="{A6B8DBBC-0D45-AD4E-B8E0-B736B93F4E3E}"/>
                </a:ext>
              </a:extLst>
            </p:cNvPr>
            <p:cNvSpPr txBox="1"/>
            <p:nvPr/>
          </p:nvSpPr>
          <p:spPr>
            <a:xfrm>
              <a:off x="4431845" y="1384682"/>
              <a:ext cx="3433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cs typeface="Times New Roman" pitchFamily="18" charset="0"/>
                </a:rPr>
                <a:t>HD</a:t>
              </a:r>
            </a:p>
          </p:txBody>
        </p:sp>
        <p:sp>
          <p:nvSpPr>
            <p:cNvPr id="173" name="ZoneTexte 172">
              <a:extLst>
                <a:ext uri="{FF2B5EF4-FFF2-40B4-BE49-F238E27FC236}">
                  <a16:creationId xmlns:a16="http://schemas.microsoft.com/office/drawing/2014/main" id="{87E29D11-42A4-B74A-ADB0-9042DE510162}"/>
                </a:ext>
              </a:extLst>
            </p:cNvPr>
            <p:cNvSpPr txBox="1"/>
            <p:nvPr/>
          </p:nvSpPr>
          <p:spPr>
            <a:xfrm>
              <a:off x="4794460" y="1384682"/>
              <a:ext cx="50206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err="1">
                  <a:cs typeface="Times New Roman" pitchFamily="18" charset="0"/>
                </a:rPr>
                <a:t>AlloTx</a:t>
              </a:r>
              <a:endParaRPr lang="fr-FR" sz="1000" dirty="0">
                <a:cs typeface="Times New Roman" pitchFamily="18" charset="0"/>
              </a:endParaRPr>
            </a:p>
          </p:txBody>
        </p:sp>
        <p:cxnSp>
          <p:nvCxnSpPr>
            <p:cNvPr id="183" name="Connecteur droit 182">
              <a:extLst>
                <a:ext uri="{FF2B5EF4-FFF2-40B4-BE49-F238E27FC236}">
                  <a16:creationId xmlns:a16="http://schemas.microsoft.com/office/drawing/2014/main" id="{CC1EB268-BEE6-2844-84EE-73377ED29F58}"/>
                </a:ext>
              </a:extLst>
            </p:cNvPr>
            <p:cNvCxnSpPr/>
            <p:nvPr/>
          </p:nvCxnSpPr>
          <p:spPr>
            <a:xfrm flipH="1">
              <a:off x="4608682" y="512359"/>
              <a:ext cx="409651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4" name="ZoneTexte 183">
              <a:extLst>
                <a:ext uri="{FF2B5EF4-FFF2-40B4-BE49-F238E27FC236}">
                  <a16:creationId xmlns:a16="http://schemas.microsoft.com/office/drawing/2014/main" id="{39669C52-3AB2-3140-809D-C09162984C10}"/>
                </a:ext>
              </a:extLst>
            </p:cNvPr>
            <p:cNvSpPr txBox="1"/>
            <p:nvPr/>
          </p:nvSpPr>
          <p:spPr>
            <a:xfrm>
              <a:off x="4673947" y="301186"/>
              <a:ext cx="3016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dirty="0">
                  <a:cs typeface="Arial" pitchFamily="34" charset="0"/>
                </a:rPr>
                <a:t>ns</a:t>
              </a:r>
            </a:p>
          </p:txBody>
        </p:sp>
        <p:sp>
          <p:nvSpPr>
            <p:cNvPr id="109" name="ZoneTexte 108"/>
            <p:cNvSpPr txBox="1"/>
            <p:nvPr/>
          </p:nvSpPr>
          <p:spPr>
            <a:xfrm>
              <a:off x="510384" y="-38915"/>
              <a:ext cx="3241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/>
                <a:t>A</a:t>
              </a:r>
            </a:p>
          </p:txBody>
        </p:sp>
        <p:sp>
          <p:nvSpPr>
            <p:cNvPr id="146" name="ZoneTexte 145"/>
            <p:cNvSpPr txBox="1"/>
            <p:nvPr/>
          </p:nvSpPr>
          <p:spPr>
            <a:xfrm>
              <a:off x="2074386" y="48241"/>
              <a:ext cx="81945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err="1">
                  <a:solidFill>
                    <a:srgbClr val="E75A03"/>
                  </a:solidFill>
                  <a:cs typeface="Arial" panose="020B0604020202020204" pitchFamily="34" charset="0"/>
                </a:rPr>
                <a:t>Innate</a:t>
              </a:r>
              <a:r>
                <a:rPr lang="fr-FR" sz="1100" b="1" dirty="0">
                  <a:solidFill>
                    <a:srgbClr val="E75A03"/>
                  </a:solidFill>
                  <a:cs typeface="Arial" panose="020B0604020202020204" pitchFamily="34" charset="0"/>
                </a:rPr>
                <a:t> E(+)</a:t>
              </a:r>
            </a:p>
          </p:txBody>
        </p:sp>
        <p:sp>
          <p:nvSpPr>
            <p:cNvPr id="148" name="ZoneTexte 147"/>
            <p:cNvSpPr txBox="1"/>
            <p:nvPr/>
          </p:nvSpPr>
          <p:spPr>
            <a:xfrm>
              <a:off x="3215335" y="48241"/>
              <a:ext cx="79220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err="1">
                  <a:solidFill>
                    <a:srgbClr val="00B050"/>
                  </a:solidFill>
                  <a:cs typeface="Arial" panose="020B0604020202020204" pitchFamily="34" charset="0"/>
                </a:rPr>
                <a:t>Innate</a:t>
              </a:r>
              <a:r>
                <a:rPr lang="fr-FR" sz="1100" b="1" dirty="0">
                  <a:solidFill>
                    <a:srgbClr val="00B050"/>
                  </a:solidFill>
                  <a:cs typeface="Arial" panose="020B0604020202020204" pitchFamily="34" charset="0"/>
                </a:rPr>
                <a:t> E(-)</a:t>
              </a:r>
            </a:p>
          </p:txBody>
        </p:sp>
        <p:sp>
          <p:nvSpPr>
            <p:cNvPr id="150" name="ZoneTexte 149"/>
            <p:cNvSpPr txBox="1"/>
            <p:nvPr/>
          </p:nvSpPr>
          <p:spPr>
            <a:xfrm>
              <a:off x="5614801" y="48241"/>
              <a:ext cx="70884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err="1">
                  <a:solidFill>
                    <a:srgbClr val="0070C0"/>
                  </a:solidFill>
                  <a:cs typeface="Arial" panose="020B0604020202020204" pitchFamily="34" charset="0"/>
                </a:rPr>
                <a:t>Conv</a:t>
              </a:r>
              <a:r>
                <a:rPr lang="fr-FR" sz="1100" b="1" dirty="0">
                  <a:solidFill>
                    <a:srgbClr val="0070C0"/>
                  </a:solidFill>
                  <a:cs typeface="Arial" panose="020B0604020202020204" pitchFamily="34" charset="0"/>
                </a:rPr>
                <a:t> E(-)</a:t>
              </a:r>
              <a:endParaRPr lang="fr-FR" sz="1100" b="1" baseline="-25000" dirty="0">
                <a:solidFill>
                  <a:srgbClr val="0070C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2" name="ZoneTexte 151"/>
            <p:cNvSpPr txBox="1"/>
            <p:nvPr/>
          </p:nvSpPr>
          <p:spPr>
            <a:xfrm>
              <a:off x="4429175" y="48241"/>
              <a:ext cx="73609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err="1">
                  <a:cs typeface="Arial" panose="020B0604020202020204" pitchFamily="34" charset="0"/>
                </a:rPr>
                <a:t>Conv</a:t>
              </a:r>
              <a:r>
                <a:rPr lang="fr-FR" sz="1100" b="1" dirty="0">
                  <a:cs typeface="Arial" panose="020B0604020202020204" pitchFamily="34" charset="0"/>
                </a:rPr>
                <a:t> E(+)</a:t>
              </a:r>
              <a:endParaRPr lang="fr-FR" sz="1100" b="1" baseline="-25000" dirty="0">
                <a:cs typeface="Arial" panose="020B0604020202020204" pitchFamily="34" charset="0"/>
              </a:endParaRPr>
            </a:p>
          </p:txBody>
        </p:sp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857311" y="384144"/>
              <a:ext cx="1114419" cy="10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024077" y="384144"/>
              <a:ext cx="1114419" cy="10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02" name="Picture 6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403325" y="384144"/>
              <a:ext cx="1114419" cy="10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59" name="Groupe 258"/>
          <p:cNvGrpSpPr/>
          <p:nvPr/>
        </p:nvGrpSpPr>
        <p:grpSpPr>
          <a:xfrm>
            <a:off x="418958" y="2204661"/>
            <a:ext cx="6057842" cy="1684292"/>
            <a:chOff x="459902" y="1716778"/>
            <a:chExt cx="6057842" cy="1684292"/>
          </a:xfrm>
        </p:grpSpPr>
        <p:pic>
          <p:nvPicPr>
            <p:cNvPr id="4107" name="Picture 11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4191906" y="2151004"/>
              <a:ext cx="1114419" cy="10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06" name="Picture 10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3021946" y="2151004"/>
              <a:ext cx="1118680" cy="10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05" name="Picture 9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857311" y="2151004"/>
              <a:ext cx="1114419" cy="10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04" name="Picture 8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667710" y="2151004"/>
              <a:ext cx="1114419" cy="10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5" name="ZoneTexte 94">
              <a:extLst>
                <a:ext uri="{FF2B5EF4-FFF2-40B4-BE49-F238E27FC236}">
                  <a16:creationId xmlns:a16="http://schemas.microsoft.com/office/drawing/2014/main" id="{539E61A0-CA7C-E245-B91F-D89FF73E8DD5}"/>
                </a:ext>
              </a:extLst>
            </p:cNvPr>
            <p:cNvSpPr txBox="1"/>
            <p:nvPr/>
          </p:nvSpPr>
          <p:spPr>
            <a:xfrm rot="16200000">
              <a:off x="-74058" y="2472290"/>
              <a:ext cx="129875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900" dirty="0">
                  <a:cs typeface="Times New Roman" pitchFamily="18" charset="0"/>
                  <a:sym typeface="Symbol"/>
                </a:rPr>
                <a:t>CD27(-)CD28(-) </a:t>
              </a:r>
              <a:r>
                <a:rPr lang="fr-FR" sz="900" dirty="0" err="1">
                  <a:cs typeface="Times New Roman" pitchFamily="18" charset="0"/>
                  <a:sym typeface="Symbol"/>
                </a:rPr>
                <a:t>cells</a:t>
              </a:r>
              <a:r>
                <a:rPr lang="fr-FR" sz="900" dirty="0">
                  <a:cs typeface="Times New Roman" pitchFamily="18" charset="0"/>
                </a:rPr>
                <a:t> (%)</a:t>
              </a:r>
            </a:p>
          </p:txBody>
        </p:sp>
        <p:sp>
          <p:nvSpPr>
            <p:cNvPr id="96" name="ZoneTexte 95">
              <a:extLst>
                <a:ext uri="{FF2B5EF4-FFF2-40B4-BE49-F238E27FC236}">
                  <a16:creationId xmlns:a16="http://schemas.microsoft.com/office/drawing/2014/main" id="{F2A06E1A-B634-9448-A825-61017EF6E120}"/>
                </a:ext>
              </a:extLst>
            </p:cNvPr>
            <p:cNvSpPr txBox="1"/>
            <p:nvPr/>
          </p:nvSpPr>
          <p:spPr>
            <a:xfrm>
              <a:off x="905458" y="3154849"/>
              <a:ext cx="3433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cs typeface="Times New Roman" pitchFamily="18" charset="0"/>
                </a:rPr>
                <a:t>HD</a:t>
              </a:r>
            </a:p>
          </p:txBody>
        </p:sp>
        <p:sp>
          <p:nvSpPr>
            <p:cNvPr id="97" name="ZoneTexte 96">
              <a:extLst>
                <a:ext uri="{FF2B5EF4-FFF2-40B4-BE49-F238E27FC236}">
                  <a16:creationId xmlns:a16="http://schemas.microsoft.com/office/drawing/2014/main" id="{C4E6ED1F-04F5-A242-8CEF-9AFDA23CE953}"/>
                </a:ext>
              </a:extLst>
            </p:cNvPr>
            <p:cNvSpPr txBox="1"/>
            <p:nvPr/>
          </p:nvSpPr>
          <p:spPr>
            <a:xfrm>
              <a:off x="1266169" y="3154849"/>
              <a:ext cx="50206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err="1">
                  <a:cs typeface="Times New Roman" pitchFamily="18" charset="0"/>
                </a:rPr>
                <a:t>AlloTx</a:t>
              </a:r>
              <a:endParaRPr lang="fr-FR" sz="1000" dirty="0">
                <a:cs typeface="Times New Roman" pitchFamily="18" charset="0"/>
              </a:endParaRPr>
            </a:p>
          </p:txBody>
        </p: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7DEB01E4-3689-D542-8034-092027B4E6C9}"/>
                </a:ext>
              </a:extLst>
            </p:cNvPr>
            <p:cNvCxnSpPr/>
            <p:nvPr/>
          </p:nvCxnSpPr>
          <p:spPr>
            <a:xfrm flipH="1">
              <a:off x="1103651" y="2238237"/>
              <a:ext cx="409651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9" name="ZoneTexte 98">
              <a:extLst>
                <a:ext uri="{FF2B5EF4-FFF2-40B4-BE49-F238E27FC236}">
                  <a16:creationId xmlns:a16="http://schemas.microsoft.com/office/drawing/2014/main" id="{C7F54CA7-A2A6-1348-9323-2FE075B4769B}"/>
                </a:ext>
              </a:extLst>
            </p:cNvPr>
            <p:cNvSpPr txBox="1"/>
            <p:nvPr/>
          </p:nvSpPr>
          <p:spPr>
            <a:xfrm>
              <a:off x="1163306" y="2027064"/>
              <a:ext cx="31290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dirty="0">
                  <a:cs typeface="Arial" pitchFamily="34" charset="0"/>
                </a:rPr>
                <a:t>**</a:t>
              </a:r>
            </a:p>
          </p:txBody>
        </p:sp>
        <p:sp>
          <p:nvSpPr>
            <p:cNvPr id="100" name="ZoneTexte 99">
              <a:extLst>
                <a:ext uri="{FF2B5EF4-FFF2-40B4-BE49-F238E27FC236}">
                  <a16:creationId xmlns:a16="http://schemas.microsoft.com/office/drawing/2014/main" id="{C28682A8-BCB2-A54B-979A-5900E4EE66CC}"/>
                </a:ext>
              </a:extLst>
            </p:cNvPr>
            <p:cNvSpPr txBox="1"/>
            <p:nvPr/>
          </p:nvSpPr>
          <p:spPr>
            <a:xfrm>
              <a:off x="1031101" y="1846389"/>
              <a:ext cx="57740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100" dirty="0">
                  <a:cs typeface="Arial" panose="020B0604020202020204" pitchFamily="34" charset="0"/>
                </a:rPr>
                <a:t>CD8(+)</a:t>
              </a:r>
            </a:p>
          </p:txBody>
        </p:sp>
        <p:sp>
          <p:nvSpPr>
            <p:cNvPr id="101" name="ZoneTexte 100">
              <a:extLst>
                <a:ext uri="{FF2B5EF4-FFF2-40B4-BE49-F238E27FC236}">
                  <a16:creationId xmlns:a16="http://schemas.microsoft.com/office/drawing/2014/main" id="{F9F2BFB9-078F-834D-A7A5-0C99A23BF8B5}"/>
                </a:ext>
              </a:extLst>
            </p:cNvPr>
            <p:cNvSpPr txBox="1"/>
            <p:nvPr/>
          </p:nvSpPr>
          <p:spPr>
            <a:xfrm rot="16200000">
              <a:off x="1155753" y="2495042"/>
              <a:ext cx="129875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900" dirty="0">
                  <a:cs typeface="Times New Roman" pitchFamily="18" charset="0"/>
                  <a:sym typeface="Symbol"/>
                </a:rPr>
                <a:t>CD27(-)CD28(-)</a:t>
              </a:r>
              <a:r>
                <a:rPr lang="fr-FR" sz="900" dirty="0">
                  <a:cs typeface="Times New Roman" pitchFamily="18" charset="0"/>
                </a:rPr>
                <a:t> </a:t>
              </a:r>
              <a:r>
                <a:rPr lang="fr-FR" sz="900" dirty="0" err="1">
                  <a:cs typeface="Times New Roman" pitchFamily="18" charset="0"/>
                </a:rPr>
                <a:t>cells</a:t>
              </a:r>
              <a:r>
                <a:rPr lang="fr-FR" sz="900" dirty="0">
                  <a:cs typeface="Times New Roman" pitchFamily="18" charset="0"/>
                </a:rPr>
                <a:t> (%)</a:t>
              </a:r>
            </a:p>
          </p:txBody>
        </p:sp>
        <p:sp>
          <p:nvSpPr>
            <p:cNvPr id="102" name="ZoneTexte 101">
              <a:extLst>
                <a:ext uri="{FF2B5EF4-FFF2-40B4-BE49-F238E27FC236}">
                  <a16:creationId xmlns:a16="http://schemas.microsoft.com/office/drawing/2014/main" id="{A6B8DBBC-0D45-AD4E-B8E0-B736B93F4E3E}"/>
                </a:ext>
              </a:extLst>
            </p:cNvPr>
            <p:cNvSpPr txBox="1"/>
            <p:nvPr/>
          </p:nvSpPr>
          <p:spPr>
            <a:xfrm>
              <a:off x="2097383" y="3154849"/>
              <a:ext cx="3433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cs typeface="Times New Roman" pitchFamily="18" charset="0"/>
                </a:rPr>
                <a:t>HD</a:t>
              </a:r>
            </a:p>
          </p:txBody>
        </p:sp>
        <p:cxnSp>
          <p:nvCxnSpPr>
            <p:cNvPr id="104" name="Connecteur droit 103">
              <a:extLst>
                <a:ext uri="{FF2B5EF4-FFF2-40B4-BE49-F238E27FC236}">
                  <a16:creationId xmlns:a16="http://schemas.microsoft.com/office/drawing/2014/main" id="{42FDBF9F-3932-2140-8934-47F26BC898FE}"/>
                </a:ext>
              </a:extLst>
            </p:cNvPr>
            <p:cNvCxnSpPr/>
            <p:nvPr/>
          </p:nvCxnSpPr>
          <p:spPr>
            <a:xfrm flipH="1">
              <a:off x="2268138" y="2260981"/>
              <a:ext cx="409651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5" name="ZoneTexte 104">
              <a:extLst>
                <a:ext uri="{FF2B5EF4-FFF2-40B4-BE49-F238E27FC236}">
                  <a16:creationId xmlns:a16="http://schemas.microsoft.com/office/drawing/2014/main" id="{523880F3-C835-684F-B37A-9D1107263BFB}"/>
                </a:ext>
              </a:extLst>
            </p:cNvPr>
            <p:cNvSpPr txBox="1"/>
            <p:nvPr/>
          </p:nvSpPr>
          <p:spPr>
            <a:xfrm>
              <a:off x="2359853" y="2049808"/>
              <a:ext cx="2487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dirty="0">
                  <a:cs typeface="Arial" pitchFamily="34" charset="0"/>
                </a:rPr>
                <a:t>*</a:t>
              </a:r>
            </a:p>
          </p:txBody>
        </p:sp>
        <p:sp>
          <p:nvSpPr>
            <p:cNvPr id="107" name="ZoneTexte 106">
              <a:extLst>
                <a:ext uri="{FF2B5EF4-FFF2-40B4-BE49-F238E27FC236}">
                  <a16:creationId xmlns:a16="http://schemas.microsoft.com/office/drawing/2014/main" id="{626C849F-375F-9C49-A027-53D2F3252AFA}"/>
                </a:ext>
              </a:extLst>
            </p:cNvPr>
            <p:cNvSpPr txBox="1"/>
            <p:nvPr/>
          </p:nvSpPr>
          <p:spPr>
            <a:xfrm rot="16200000">
              <a:off x="2336365" y="2476842"/>
              <a:ext cx="129875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900" dirty="0">
                  <a:cs typeface="Times New Roman" pitchFamily="18" charset="0"/>
                  <a:sym typeface="Symbol"/>
                </a:rPr>
                <a:t>CD27(-)CD28(-) </a:t>
              </a:r>
              <a:r>
                <a:rPr lang="fr-FR" sz="900" dirty="0" err="1">
                  <a:cs typeface="Times New Roman" pitchFamily="18" charset="0"/>
                  <a:sym typeface="Symbol"/>
                </a:rPr>
                <a:t>cells</a:t>
              </a:r>
              <a:r>
                <a:rPr lang="fr-FR" sz="900" dirty="0">
                  <a:cs typeface="Times New Roman" pitchFamily="18" charset="0"/>
                </a:rPr>
                <a:t> (%)</a:t>
              </a:r>
            </a:p>
          </p:txBody>
        </p:sp>
        <p:sp>
          <p:nvSpPr>
            <p:cNvPr id="108" name="ZoneTexte 107">
              <a:extLst>
                <a:ext uri="{FF2B5EF4-FFF2-40B4-BE49-F238E27FC236}">
                  <a16:creationId xmlns:a16="http://schemas.microsoft.com/office/drawing/2014/main" id="{47F776FE-5E5A-AF47-AA92-A106AA8DA4C7}"/>
                </a:ext>
              </a:extLst>
            </p:cNvPr>
            <p:cNvSpPr txBox="1"/>
            <p:nvPr/>
          </p:nvSpPr>
          <p:spPr>
            <a:xfrm>
              <a:off x="3267444" y="3154849"/>
              <a:ext cx="3433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cs typeface="Times New Roman" pitchFamily="18" charset="0"/>
                </a:rPr>
                <a:t>HD</a:t>
              </a:r>
            </a:p>
          </p:txBody>
        </p: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80FE41C-8C30-F04C-8B41-BA06DED08E12}"/>
                </a:ext>
              </a:extLst>
            </p:cNvPr>
            <p:cNvCxnSpPr/>
            <p:nvPr/>
          </p:nvCxnSpPr>
          <p:spPr>
            <a:xfrm flipH="1">
              <a:off x="3459949" y="2230905"/>
              <a:ext cx="409651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1" name="ZoneTexte 110">
              <a:extLst>
                <a:ext uri="{FF2B5EF4-FFF2-40B4-BE49-F238E27FC236}">
                  <a16:creationId xmlns:a16="http://schemas.microsoft.com/office/drawing/2014/main" id="{086BB876-E450-314C-8B51-2747C2574129}"/>
                </a:ext>
              </a:extLst>
            </p:cNvPr>
            <p:cNvSpPr txBox="1"/>
            <p:nvPr/>
          </p:nvSpPr>
          <p:spPr>
            <a:xfrm>
              <a:off x="3551664" y="2019732"/>
              <a:ext cx="2487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dirty="0">
                  <a:cs typeface="Arial" pitchFamily="34" charset="0"/>
                </a:rPr>
                <a:t>*</a:t>
              </a:r>
            </a:p>
          </p:txBody>
        </p:sp>
        <p:sp>
          <p:nvSpPr>
            <p:cNvPr id="112" name="ZoneTexte 111">
              <a:extLst>
                <a:ext uri="{FF2B5EF4-FFF2-40B4-BE49-F238E27FC236}">
                  <a16:creationId xmlns:a16="http://schemas.microsoft.com/office/drawing/2014/main" id="{69A41750-2C7B-BC45-B88E-4BAD3FBE5D36}"/>
                </a:ext>
              </a:extLst>
            </p:cNvPr>
            <p:cNvSpPr txBox="1"/>
            <p:nvPr/>
          </p:nvSpPr>
          <p:spPr>
            <a:xfrm rot="16200000">
              <a:off x="4683200" y="2472290"/>
              <a:ext cx="129875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900" dirty="0">
                  <a:cs typeface="Times New Roman" pitchFamily="18" charset="0"/>
                  <a:sym typeface="Symbol"/>
                </a:rPr>
                <a:t>CD27(-)CD28(-) </a:t>
              </a:r>
              <a:r>
                <a:rPr lang="fr-FR" sz="900" dirty="0" err="1">
                  <a:cs typeface="Times New Roman" pitchFamily="18" charset="0"/>
                  <a:sym typeface="Symbol"/>
                </a:rPr>
                <a:t>cells</a:t>
              </a:r>
              <a:r>
                <a:rPr lang="fr-FR" sz="900" dirty="0">
                  <a:cs typeface="Times New Roman" pitchFamily="18" charset="0"/>
                  <a:sym typeface="Symbol"/>
                </a:rPr>
                <a:t> </a:t>
              </a:r>
              <a:r>
                <a:rPr lang="fr-FR" sz="900" dirty="0">
                  <a:cs typeface="Times New Roman" pitchFamily="18" charset="0"/>
                </a:rPr>
                <a:t>(%)</a:t>
              </a:r>
            </a:p>
          </p:txBody>
        </p:sp>
        <p:sp>
          <p:nvSpPr>
            <p:cNvPr id="113" name="ZoneTexte 112">
              <a:extLst>
                <a:ext uri="{FF2B5EF4-FFF2-40B4-BE49-F238E27FC236}">
                  <a16:creationId xmlns:a16="http://schemas.microsoft.com/office/drawing/2014/main" id="{CBE3981D-A162-0845-A4B9-DBCB9517EA31}"/>
                </a:ext>
              </a:extLst>
            </p:cNvPr>
            <p:cNvSpPr txBox="1"/>
            <p:nvPr/>
          </p:nvSpPr>
          <p:spPr>
            <a:xfrm>
              <a:off x="5638580" y="3154849"/>
              <a:ext cx="3433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cs typeface="Times New Roman" pitchFamily="18" charset="0"/>
                </a:rPr>
                <a:t>HD</a:t>
              </a:r>
            </a:p>
          </p:txBody>
        </p: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A4244B09-27C6-094B-9B83-DBB785006216}"/>
                </a:ext>
              </a:extLst>
            </p:cNvPr>
            <p:cNvCxnSpPr/>
            <p:nvPr/>
          </p:nvCxnSpPr>
          <p:spPr>
            <a:xfrm flipH="1">
              <a:off x="5783185" y="2238229"/>
              <a:ext cx="409651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6" name="ZoneTexte 115">
              <a:extLst>
                <a:ext uri="{FF2B5EF4-FFF2-40B4-BE49-F238E27FC236}">
                  <a16:creationId xmlns:a16="http://schemas.microsoft.com/office/drawing/2014/main" id="{1106EFB2-6AE4-0C4D-B1B3-F1518D6F3615}"/>
                </a:ext>
              </a:extLst>
            </p:cNvPr>
            <p:cNvSpPr txBox="1"/>
            <p:nvPr/>
          </p:nvSpPr>
          <p:spPr>
            <a:xfrm>
              <a:off x="5848450" y="2027056"/>
              <a:ext cx="3016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dirty="0">
                  <a:cs typeface="Arial" pitchFamily="34" charset="0"/>
                </a:rPr>
                <a:t>ns</a:t>
              </a:r>
            </a:p>
          </p:txBody>
        </p:sp>
        <p:sp>
          <p:nvSpPr>
            <p:cNvPr id="117" name="ZoneTexte 116">
              <a:extLst>
                <a:ext uri="{FF2B5EF4-FFF2-40B4-BE49-F238E27FC236}">
                  <a16:creationId xmlns:a16="http://schemas.microsoft.com/office/drawing/2014/main" id="{CAC291C1-241B-2244-9BA4-38389822BBE8}"/>
                </a:ext>
              </a:extLst>
            </p:cNvPr>
            <p:cNvSpPr txBox="1"/>
            <p:nvPr/>
          </p:nvSpPr>
          <p:spPr>
            <a:xfrm rot="16200000">
              <a:off x="3484767" y="2474562"/>
              <a:ext cx="129875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900" dirty="0">
                  <a:cs typeface="Times New Roman" pitchFamily="18" charset="0"/>
                  <a:sym typeface="Symbol"/>
                </a:rPr>
                <a:t>CD27(-)CD28(-) </a:t>
              </a:r>
              <a:r>
                <a:rPr lang="fr-FR" sz="900" dirty="0" err="1">
                  <a:cs typeface="Times New Roman" pitchFamily="18" charset="0"/>
                  <a:sym typeface="Symbol"/>
                </a:rPr>
                <a:t>cells</a:t>
              </a:r>
              <a:r>
                <a:rPr lang="fr-FR" sz="900" dirty="0">
                  <a:cs typeface="Times New Roman" pitchFamily="18" charset="0"/>
                </a:rPr>
                <a:t> (%)</a:t>
              </a:r>
            </a:p>
          </p:txBody>
        </p:sp>
        <p:sp>
          <p:nvSpPr>
            <p:cNvPr id="118" name="ZoneTexte 117">
              <a:extLst>
                <a:ext uri="{FF2B5EF4-FFF2-40B4-BE49-F238E27FC236}">
                  <a16:creationId xmlns:a16="http://schemas.microsoft.com/office/drawing/2014/main" id="{BD67492C-A570-E747-A52A-E587098155B5}"/>
                </a:ext>
              </a:extLst>
            </p:cNvPr>
            <p:cNvSpPr txBox="1"/>
            <p:nvPr/>
          </p:nvSpPr>
          <p:spPr>
            <a:xfrm>
              <a:off x="4431845" y="3154849"/>
              <a:ext cx="3433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cs typeface="Times New Roman" pitchFamily="18" charset="0"/>
                </a:rPr>
                <a:t>HD</a:t>
              </a:r>
            </a:p>
          </p:txBody>
        </p: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EE6C63C3-0296-664C-84CF-DB7D2C3EC523}"/>
                </a:ext>
              </a:extLst>
            </p:cNvPr>
            <p:cNvCxnSpPr/>
            <p:nvPr/>
          </p:nvCxnSpPr>
          <p:spPr>
            <a:xfrm flipH="1">
              <a:off x="4595254" y="2240501"/>
              <a:ext cx="409651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1" name="ZoneTexte 120">
              <a:extLst>
                <a:ext uri="{FF2B5EF4-FFF2-40B4-BE49-F238E27FC236}">
                  <a16:creationId xmlns:a16="http://schemas.microsoft.com/office/drawing/2014/main" id="{A4D1DD35-38C7-5A4A-96A6-90991C343E9A}"/>
                </a:ext>
              </a:extLst>
            </p:cNvPr>
            <p:cNvSpPr txBox="1"/>
            <p:nvPr/>
          </p:nvSpPr>
          <p:spPr>
            <a:xfrm>
              <a:off x="4622849" y="2029328"/>
              <a:ext cx="3770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dirty="0">
                  <a:cs typeface="Arial" pitchFamily="34" charset="0"/>
                </a:rPr>
                <a:t>***</a:t>
              </a:r>
            </a:p>
          </p:txBody>
        </p:sp>
        <p:sp>
          <p:nvSpPr>
            <p:cNvPr id="185" name="ZoneTexte 184">
              <a:extLst>
                <a:ext uri="{FF2B5EF4-FFF2-40B4-BE49-F238E27FC236}">
                  <a16:creationId xmlns:a16="http://schemas.microsoft.com/office/drawing/2014/main" id="{C4E6ED1F-04F5-A242-8CEF-9AFDA23CE953}"/>
                </a:ext>
              </a:extLst>
            </p:cNvPr>
            <p:cNvSpPr txBox="1"/>
            <p:nvPr/>
          </p:nvSpPr>
          <p:spPr>
            <a:xfrm>
              <a:off x="2458625" y="3154849"/>
              <a:ext cx="50206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err="1">
                  <a:cs typeface="Times New Roman" pitchFamily="18" charset="0"/>
                </a:rPr>
                <a:t>AlloTx</a:t>
              </a:r>
              <a:endParaRPr lang="fr-FR" sz="1000" dirty="0">
                <a:cs typeface="Times New Roman" pitchFamily="18" charset="0"/>
              </a:endParaRPr>
            </a:p>
          </p:txBody>
        </p:sp>
        <p:sp>
          <p:nvSpPr>
            <p:cNvPr id="186" name="ZoneTexte 185">
              <a:extLst>
                <a:ext uri="{FF2B5EF4-FFF2-40B4-BE49-F238E27FC236}">
                  <a16:creationId xmlns:a16="http://schemas.microsoft.com/office/drawing/2014/main" id="{C4E6ED1F-04F5-A242-8CEF-9AFDA23CE953}"/>
                </a:ext>
              </a:extLst>
            </p:cNvPr>
            <p:cNvSpPr txBox="1"/>
            <p:nvPr/>
          </p:nvSpPr>
          <p:spPr>
            <a:xfrm>
              <a:off x="3625213" y="3154849"/>
              <a:ext cx="50206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err="1">
                  <a:cs typeface="Times New Roman" pitchFamily="18" charset="0"/>
                </a:rPr>
                <a:t>AlloTx</a:t>
              </a:r>
              <a:endParaRPr lang="fr-FR" sz="1000" dirty="0">
                <a:cs typeface="Times New Roman" pitchFamily="18" charset="0"/>
              </a:endParaRPr>
            </a:p>
          </p:txBody>
        </p:sp>
        <p:sp>
          <p:nvSpPr>
            <p:cNvPr id="189" name="ZoneTexte 188">
              <a:extLst>
                <a:ext uri="{FF2B5EF4-FFF2-40B4-BE49-F238E27FC236}">
                  <a16:creationId xmlns:a16="http://schemas.microsoft.com/office/drawing/2014/main" id="{C4E6ED1F-04F5-A242-8CEF-9AFDA23CE953}"/>
                </a:ext>
              </a:extLst>
            </p:cNvPr>
            <p:cNvSpPr txBox="1"/>
            <p:nvPr/>
          </p:nvSpPr>
          <p:spPr>
            <a:xfrm>
              <a:off x="4794460" y="3154849"/>
              <a:ext cx="50206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err="1">
                  <a:cs typeface="Times New Roman" pitchFamily="18" charset="0"/>
                </a:rPr>
                <a:t>AlloTx</a:t>
              </a:r>
              <a:endParaRPr lang="fr-FR" sz="1000" dirty="0">
                <a:cs typeface="Times New Roman" pitchFamily="18" charset="0"/>
              </a:endParaRPr>
            </a:p>
          </p:txBody>
        </p:sp>
        <p:sp>
          <p:nvSpPr>
            <p:cNvPr id="190" name="ZoneTexte 189">
              <a:extLst>
                <a:ext uri="{FF2B5EF4-FFF2-40B4-BE49-F238E27FC236}">
                  <a16:creationId xmlns:a16="http://schemas.microsoft.com/office/drawing/2014/main" id="{C4E6ED1F-04F5-A242-8CEF-9AFDA23CE953}"/>
                </a:ext>
              </a:extLst>
            </p:cNvPr>
            <p:cNvSpPr txBox="1"/>
            <p:nvPr/>
          </p:nvSpPr>
          <p:spPr>
            <a:xfrm>
              <a:off x="6001987" y="3154849"/>
              <a:ext cx="50206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err="1">
                  <a:cs typeface="Times New Roman" pitchFamily="18" charset="0"/>
                </a:rPr>
                <a:t>AlloTx</a:t>
              </a:r>
              <a:endParaRPr lang="fr-FR" sz="1000" dirty="0">
                <a:cs typeface="Times New Roman" pitchFamily="18" charset="0"/>
              </a:endParaRPr>
            </a:p>
          </p:txBody>
        </p:sp>
        <p:sp>
          <p:nvSpPr>
            <p:cNvPr id="132" name="ZoneTexte 131"/>
            <p:cNvSpPr txBox="1"/>
            <p:nvPr/>
          </p:nvSpPr>
          <p:spPr>
            <a:xfrm>
              <a:off x="510384" y="1716778"/>
              <a:ext cx="3145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/>
                <a:t>B</a:t>
              </a:r>
            </a:p>
          </p:txBody>
        </p:sp>
        <p:sp>
          <p:nvSpPr>
            <p:cNvPr id="161" name="ZoneTexte 160"/>
            <p:cNvSpPr txBox="1"/>
            <p:nvPr/>
          </p:nvSpPr>
          <p:spPr>
            <a:xfrm>
              <a:off x="2074386" y="1846389"/>
              <a:ext cx="81945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err="1">
                  <a:solidFill>
                    <a:srgbClr val="E75A03"/>
                  </a:solidFill>
                  <a:cs typeface="Arial" panose="020B0604020202020204" pitchFamily="34" charset="0"/>
                </a:rPr>
                <a:t>Innate</a:t>
              </a:r>
              <a:r>
                <a:rPr lang="fr-FR" sz="1100" b="1" dirty="0">
                  <a:solidFill>
                    <a:srgbClr val="E75A03"/>
                  </a:solidFill>
                  <a:cs typeface="Arial" panose="020B0604020202020204" pitchFamily="34" charset="0"/>
                </a:rPr>
                <a:t> E(+)</a:t>
              </a:r>
            </a:p>
          </p:txBody>
        </p:sp>
        <p:sp>
          <p:nvSpPr>
            <p:cNvPr id="162" name="ZoneTexte 161"/>
            <p:cNvSpPr txBox="1"/>
            <p:nvPr/>
          </p:nvSpPr>
          <p:spPr>
            <a:xfrm>
              <a:off x="3215335" y="1846389"/>
              <a:ext cx="79220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err="1">
                  <a:solidFill>
                    <a:srgbClr val="00B050"/>
                  </a:solidFill>
                  <a:cs typeface="Arial" panose="020B0604020202020204" pitchFamily="34" charset="0"/>
                </a:rPr>
                <a:t>Innate</a:t>
              </a:r>
              <a:r>
                <a:rPr lang="fr-FR" sz="1100" b="1" dirty="0">
                  <a:solidFill>
                    <a:srgbClr val="00B050"/>
                  </a:solidFill>
                  <a:cs typeface="Arial" panose="020B0604020202020204" pitchFamily="34" charset="0"/>
                </a:rPr>
                <a:t> E(-)</a:t>
              </a:r>
            </a:p>
          </p:txBody>
        </p:sp>
        <p:sp>
          <p:nvSpPr>
            <p:cNvPr id="194" name="ZoneTexte 193"/>
            <p:cNvSpPr txBox="1"/>
            <p:nvPr/>
          </p:nvSpPr>
          <p:spPr>
            <a:xfrm>
              <a:off x="5614801" y="1846389"/>
              <a:ext cx="70884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err="1">
                  <a:solidFill>
                    <a:srgbClr val="0070C0"/>
                  </a:solidFill>
                  <a:cs typeface="Arial" panose="020B0604020202020204" pitchFamily="34" charset="0"/>
                </a:rPr>
                <a:t>Conv</a:t>
              </a:r>
              <a:r>
                <a:rPr lang="fr-FR" sz="1100" b="1" dirty="0">
                  <a:solidFill>
                    <a:srgbClr val="0070C0"/>
                  </a:solidFill>
                  <a:cs typeface="Arial" panose="020B0604020202020204" pitchFamily="34" charset="0"/>
                </a:rPr>
                <a:t> E(-)</a:t>
              </a:r>
              <a:endParaRPr lang="fr-FR" sz="1100" b="1" baseline="-25000" dirty="0">
                <a:solidFill>
                  <a:srgbClr val="0070C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5" name="ZoneTexte 194"/>
            <p:cNvSpPr txBox="1"/>
            <p:nvPr/>
          </p:nvSpPr>
          <p:spPr>
            <a:xfrm>
              <a:off x="4429175" y="1846389"/>
              <a:ext cx="73609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err="1">
                  <a:cs typeface="Arial" panose="020B0604020202020204" pitchFamily="34" charset="0"/>
                </a:rPr>
                <a:t>Conv</a:t>
              </a:r>
              <a:r>
                <a:rPr lang="fr-FR" sz="1100" b="1" dirty="0">
                  <a:cs typeface="Arial" panose="020B0604020202020204" pitchFamily="34" charset="0"/>
                </a:rPr>
                <a:t> E(+)</a:t>
              </a:r>
              <a:endParaRPr lang="fr-FR" sz="1100" b="1" baseline="-25000" dirty="0">
                <a:cs typeface="Arial" panose="020B0604020202020204" pitchFamily="34" charset="0"/>
              </a:endParaRPr>
            </a:p>
          </p:txBody>
        </p:sp>
        <p:pic>
          <p:nvPicPr>
            <p:cNvPr id="4108" name="Picture 12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5403325" y="2151004"/>
              <a:ext cx="1114419" cy="10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19" name="ZoneTexte 118"/>
          <p:cNvSpPr txBox="1"/>
          <p:nvPr/>
        </p:nvSpPr>
        <p:spPr>
          <a:xfrm>
            <a:off x="409433" y="6277970"/>
            <a:ext cx="62097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Supplemental Figure 6: Higher cell frequency and exacerbated senescence/terminal differentiation profile of innate CD8 T-cells in AlloTx recipients do not result from age-bias. 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The frequencies of the four CD8 T-cell subpopulations according to panKIR/NKG2A and Eomes markers </a:t>
            </a:r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(A) 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and the frequencies of senescent CD27(-)CD28(-) </a:t>
            </a:r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(B) 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and perforin(high)-expressing cells </a:t>
            </a:r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(C) 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are analyzed in HD and AlloTx patient age-matched pairs (</a:t>
            </a:r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: n=15, </a:t>
            </a:r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: n=11, </a:t>
            </a:r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: n=13). Each dot represents one HD or AlloTx patient. Mean ± SEM, two-tailed Mann–Whitney non-parametric test. *p&lt;0.05; **p&lt;0.01; ns: not significant.</a:t>
            </a:r>
            <a:endParaRPr lang="fr-FR" sz="1200" dirty="0">
              <a:latin typeface="Times New Roman" pitchFamily="18" charset="0"/>
              <a:cs typeface="Times New Roman" pitchFamily="18" charset="0"/>
            </a:endParaRPr>
          </a:p>
          <a:p>
            <a:endParaRPr lang="fr-FR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15800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e 23"/>
          <p:cNvGrpSpPr/>
          <p:nvPr/>
        </p:nvGrpSpPr>
        <p:grpSpPr>
          <a:xfrm>
            <a:off x="720681" y="609820"/>
            <a:ext cx="5421413" cy="3750585"/>
            <a:chOff x="720681" y="609820"/>
            <a:chExt cx="5421413" cy="3750585"/>
          </a:xfrm>
        </p:grpSpPr>
        <p:grpSp>
          <p:nvGrpSpPr>
            <p:cNvPr id="79" name="Groupe 78"/>
            <p:cNvGrpSpPr/>
            <p:nvPr/>
          </p:nvGrpSpPr>
          <p:grpSpPr>
            <a:xfrm>
              <a:off x="720681" y="609820"/>
              <a:ext cx="2795204" cy="1891028"/>
              <a:chOff x="505996" y="3337200"/>
              <a:chExt cx="2795204" cy="1891028"/>
            </a:xfrm>
          </p:grpSpPr>
          <p:pic>
            <p:nvPicPr>
              <p:cNvPr id="2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81200" y="3337200"/>
                <a:ext cx="2520000" cy="17052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5CF4DA7E-3542-B441-9621-139D541CB269}"/>
                  </a:ext>
                </a:extLst>
              </p:cNvPr>
              <p:cNvSpPr txBox="1"/>
              <p:nvPr/>
            </p:nvSpPr>
            <p:spPr>
              <a:xfrm>
                <a:off x="1063191" y="3679438"/>
                <a:ext cx="68320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/>
                  <a:t>r=0.0760 </a:t>
                </a:r>
              </a:p>
              <a:p>
                <a:r>
                  <a:rPr lang="fr-FR" sz="1000" dirty="0"/>
                  <a:t>p=0.6647</a:t>
                </a:r>
              </a:p>
            </p:txBody>
          </p:sp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5FC355C6-7498-8C49-ACBB-0F0130F9162D}"/>
                  </a:ext>
                </a:extLst>
              </p:cNvPr>
              <p:cNvSpPr txBox="1"/>
              <p:nvPr/>
            </p:nvSpPr>
            <p:spPr>
              <a:xfrm>
                <a:off x="1571425" y="4982007"/>
                <a:ext cx="76655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/>
                  <a:t>Age (</a:t>
                </a:r>
                <a:r>
                  <a:rPr lang="fr-FR" sz="1000" dirty="0" err="1"/>
                  <a:t>years</a:t>
                </a:r>
                <a:r>
                  <a:rPr lang="fr-FR" sz="1000" dirty="0"/>
                  <a:t>)</a:t>
                </a:r>
              </a:p>
            </p:txBody>
          </p:sp>
          <p:sp>
            <p:nvSpPr>
              <p:cNvPr id="36" name="ZoneTexte 35">
                <a:extLst>
                  <a:ext uri="{FF2B5EF4-FFF2-40B4-BE49-F238E27FC236}">
                    <a16:creationId xmlns:a16="http://schemas.microsoft.com/office/drawing/2014/main" id="{E072B98C-C619-B44D-AF46-41A5D7C7E077}"/>
                  </a:ext>
                </a:extLst>
              </p:cNvPr>
              <p:cNvSpPr txBox="1"/>
              <p:nvPr/>
            </p:nvSpPr>
            <p:spPr>
              <a:xfrm rot="16200000">
                <a:off x="136023" y="4003082"/>
                <a:ext cx="11400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/>
                  <a:t>CD27(-)CD28(-) in </a:t>
                </a:r>
              </a:p>
              <a:p>
                <a:r>
                  <a:rPr lang="fr-FR" sz="1000" dirty="0" err="1"/>
                  <a:t>Innate</a:t>
                </a:r>
                <a:r>
                  <a:rPr lang="fr-FR" sz="1000" dirty="0"/>
                  <a:t> T-</a:t>
                </a:r>
                <a:r>
                  <a:rPr lang="fr-FR" sz="1000" dirty="0" err="1"/>
                  <a:t>cells</a:t>
                </a:r>
                <a:r>
                  <a:rPr lang="fr-FR" sz="1000" dirty="0"/>
                  <a:t> (%)</a:t>
                </a:r>
              </a:p>
            </p:txBody>
          </p:sp>
        </p:grpSp>
        <p:grpSp>
          <p:nvGrpSpPr>
            <p:cNvPr id="76" name="Groupe 75"/>
            <p:cNvGrpSpPr/>
            <p:nvPr/>
          </p:nvGrpSpPr>
          <p:grpSpPr>
            <a:xfrm>
              <a:off x="3356974" y="609820"/>
              <a:ext cx="2784403" cy="1891028"/>
              <a:chOff x="3142289" y="3257588"/>
              <a:chExt cx="2784403" cy="1891028"/>
            </a:xfrm>
          </p:grpSpPr>
          <p:pic>
            <p:nvPicPr>
              <p:cNvPr id="63" name="Picture 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406692" y="3257588"/>
                <a:ext cx="2520000" cy="17052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65" name="ZoneTexte 64">
                <a:extLst>
                  <a:ext uri="{FF2B5EF4-FFF2-40B4-BE49-F238E27FC236}">
                    <a16:creationId xmlns:a16="http://schemas.microsoft.com/office/drawing/2014/main" id="{5CF4DA7E-3542-B441-9621-139D541CB269}"/>
                  </a:ext>
                </a:extLst>
              </p:cNvPr>
              <p:cNvSpPr txBox="1"/>
              <p:nvPr/>
            </p:nvSpPr>
            <p:spPr>
              <a:xfrm>
                <a:off x="3699483" y="3599826"/>
                <a:ext cx="68320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/>
                  <a:t>r=0.3578 </a:t>
                </a:r>
              </a:p>
              <a:p>
                <a:r>
                  <a:rPr lang="fr-FR" sz="1000" dirty="0"/>
                  <a:t>p=0.0348</a:t>
                </a:r>
              </a:p>
            </p:txBody>
          </p:sp>
          <p:sp>
            <p:nvSpPr>
              <p:cNvPr id="66" name="ZoneTexte 65">
                <a:extLst>
                  <a:ext uri="{FF2B5EF4-FFF2-40B4-BE49-F238E27FC236}">
                    <a16:creationId xmlns:a16="http://schemas.microsoft.com/office/drawing/2014/main" id="{5FC355C6-7498-8C49-ACBB-0F0130F9162D}"/>
                  </a:ext>
                </a:extLst>
              </p:cNvPr>
              <p:cNvSpPr txBox="1"/>
              <p:nvPr/>
            </p:nvSpPr>
            <p:spPr>
              <a:xfrm>
                <a:off x="4207717" y="4902395"/>
                <a:ext cx="76655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/>
                  <a:t>Age (</a:t>
                </a:r>
                <a:r>
                  <a:rPr lang="fr-FR" sz="1000" dirty="0" err="1"/>
                  <a:t>years</a:t>
                </a:r>
                <a:r>
                  <a:rPr lang="fr-FR" sz="1000" dirty="0"/>
                  <a:t>)</a:t>
                </a:r>
              </a:p>
            </p:txBody>
          </p:sp>
          <p:sp>
            <p:nvSpPr>
              <p:cNvPr id="67" name="ZoneTexte 66">
                <a:extLst>
                  <a:ext uri="{FF2B5EF4-FFF2-40B4-BE49-F238E27FC236}">
                    <a16:creationId xmlns:a16="http://schemas.microsoft.com/office/drawing/2014/main" id="{E072B98C-C619-B44D-AF46-41A5D7C7E077}"/>
                  </a:ext>
                </a:extLst>
              </p:cNvPr>
              <p:cNvSpPr txBox="1"/>
              <p:nvPr/>
            </p:nvSpPr>
            <p:spPr>
              <a:xfrm rot="16200000">
                <a:off x="2721821" y="3923470"/>
                <a:ext cx="124104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/>
                  <a:t>CD27(-)CD28(-) in </a:t>
                </a:r>
              </a:p>
              <a:p>
                <a:r>
                  <a:rPr lang="fr-FR" sz="1000" dirty="0" err="1"/>
                  <a:t>Conv</a:t>
                </a:r>
                <a:r>
                  <a:rPr lang="fr-FR" sz="1000" dirty="0"/>
                  <a:t> CD8 T-</a:t>
                </a:r>
                <a:r>
                  <a:rPr lang="fr-FR" sz="1000" dirty="0" err="1"/>
                  <a:t>cells</a:t>
                </a:r>
                <a:r>
                  <a:rPr lang="fr-FR" sz="1000" dirty="0"/>
                  <a:t> (%)</a:t>
                </a:r>
              </a:p>
            </p:txBody>
          </p:sp>
        </p:grpSp>
        <p:grpSp>
          <p:nvGrpSpPr>
            <p:cNvPr id="77" name="Groupe 76"/>
            <p:cNvGrpSpPr/>
            <p:nvPr/>
          </p:nvGrpSpPr>
          <p:grpSpPr>
            <a:xfrm>
              <a:off x="3356974" y="2468088"/>
              <a:ext cx="2785120" cy="1891117"/>
              <a:chOff x="3349280" y="5839200"/>
              <a:chExt cx="2785120" cy="1891117"/>
            </a:xfrm>
          </p:grpSpPr>
          <p:pic>
            <p:nvPicPr>
              <p:cNvPr id="5" name="Picture 5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614400" y="5839200"/>
                <a:ext cx="2520000" cy="17052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69" name="ZoneTexte 68">
                <a:extLst>
                  <a:ext uri="{FF2B5EF4-FFF2-40B4-BE49-F238E27FC236}">
                    <a16:creationId xmlns:a16="http://schemas.microsoft.com/office/drawing/2014/main" id="{5CF4DA7E-3542-B441-9621-139D541CB269}"/>
                  </a:ext>
                </a:extLst>
              </p:cNvPr>
              <p:cNvSpPr txBox="1"/>
              <p:nvPr/>
            </p:nvSpPr>
            <p:spPr>
              <a:xfrm>
                <a:off x="3906474" y="6181527"/>
                <a:ext cx="68320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/>
                  <a:t>r=0.2802 </a:t>
                </a:r>
              </a:p>
              <a:p>
                <a:r>
                  <a:rPr lang="fr-FR" sz="1000" dirty="0"/>
                  <a:t>p=0.0841</a:t>
                </a:r>
              </a:p>
            </p:txBody>
          </p:sp>
          <p:sp>
            <p:nvSpPr>
              <p:cNvPr id="70" name="ZoneTexte 69">
                <a:extLst>
                  <a:ext uri="{FF2B5EF4-FFF2-40B4-BE49-F238E27FC236}">
                    <a16:creationId xmlns:a16="http://schemas.microsoft.com/office/drawing/2014/main" id="{5FC355C6-7498-8C49-ACBB-0F0130F9162D}"/>
                  </a:ext>
                </a:extLst>
              </p:cNvPr>
              <p:cNvSpPr txBox="1"/>
              <p:nvPr/>
            </p:nvSpPr>
            <p:spPr>
              <a:xfrm>
                <a:off x="4414708" y="7484096"/>
                <a:ext cx="76655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/>
                  <a:t>Age (</a:t>
                </a:r>
                <a:r>
                  <a:rPr lang="fr-FR" sz="1000" dirty="0" err="1"/>
                  <a:t>years</a:t>
                </a:r>
                <a:r>
                  <a:rPr lang="fr-FR" sz="1000" dirty="0"/>
                  <a:t>)</a:t>
                </a:r>
              </a:p>
            </p:txBody>
          </p:sp>
          <p:sp>
            <p:nvSpPr>
              <p:cNvPr id="71" name="ZoneTexte 70">
                <a:extLst>
                  <a:ext uri="{FF2B5EF4-FFF2-40B4-BE49-F238E27FC236}">
                    <a16:creationId xmlns:a16="http://schemas.microsoft.com/office/drawing/2014/main" id="{E072B98C-C619-B44D-AF46-41A5D7C7E077}"/>
                  </a:ext>
                </a:extLst>
              </p:cNvPr>
              <p:cNvSpPr txBox="1"/>
              <p:nvPr/>
            </p:nvSpPr>
            <p:spPr>
              <a:xfrm rot="16200000">
                <a:off x="2925606" y="6505171"/>
                <a:ext cx="124745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 err="1"/>
                  <a:t>Perforin</a:t>
                </a:r>
                <a:r>
                  <a:rPr lang="fr-FR" sz="1000" dirty="0"/>
                  <a:t>(</a:t>
                </a:r>
                <a:r>
                  <a:rPr lang="fr-FR" sz="1000" dirty="0" err="1"/>
                  <a:t>high</a:t>
                </a:r>
                <a:r>
                  <a:rPr lang="fr-FR" sz="1000" dirty="0"/>
                  <a:t>) in </a:t>
                </a:r>
              </a:p>
              <a:p>
                <a:r>
                  <a:rPr lang="fr-FR" sz="1000" dirty="0" err="1"/>
                  <a:t>Conv</a:t>
                </a:r>
                <a:r>
                  <a:rPr lang="fr-FR" sz="1000" dirty="0"/>
                  <a:t> CD8 T-</a:t>
                </a:r>
                <a:r>
                  <a:rPr lang="fr-FR" sz="1000" dirty="0" err="1"/>
                  <a:t>cells</a:t>
                </a:r>
                <a:r>
                  <a:rPr lang="fr-FR" sz="1000" dirty="0"/>
                  <a:t> (%)</a:t>
                </a:r>
              </a:p>
            </p:txBody>
          </p:sp>
        </p:grpSp>
        <p:grpSp>
          <p:nvGrpSpPr>
            <p:cNvPr id="78" name="Groupe 77"/>
            <p:cNvGrpSpPr/>
            <p:nvPr/>
          </p:nvGrpSpPr>
          <p:grpSpPr>
            <a:xfrm>
              <a:off x="720681" y="2468088"/>
              <a:ext cx="2783807" cy="1892317"/>
              <a:chOff x="690193" y="5990400"/>
              <a:chExt cx="2783807" cy="1892317"/>
            </a:xfrm>
          </p:grpSpPr>
          <p:pic>
            <p:nvPicPr>
              <p:cNvPr id="1030" name="Picture 6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954000" y="5990400"/>
                <a:ext cx="2520000" cy="17052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73" name="ZoneTexte 72">
                <a:extLst>
                  <a:ext uri="{FF2B5EF4-FFF2-40B4-BE49-F238E27FC236}">
                    <a16:creationId xmlns:a16="http://schemas.microsoft.com/office/drawing/2014/main" id="{5CF4DA7E-3542-B441-9621-139D541CB269}"/>
                  </a:ext>
                </a:extLst>
              </p:cNvPr>
              <p:cNvSpPr txBox="1"/>
              <p:nvPr/>
            </p:nvSpPr>
            <p:spPr>
              <a:xfrm>
                <a:off x="1247386" y="6333927"/>
                <a:ext cx="68320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/>
                  <a:t>r=0.1389 </a:t>
                </a:r>
              </a:p>
              <a:p>
                <a:r>
                  <a:rPr lang="fr-FR" sz="1000" dirty="0"/>
                  <a:t>p=0.3928</a:t>
                </a:r>
              </a:p>
            </p:txBody>
          </p:sp>
          <p:sp>
            <p:nvSpPr>
              <p:cNvPr id="74" name="ZoneTexte 73">
                <a:extLst>
                  <a:ext uri="{FF2B5EF4-FFF2-40B4-BE49-F238E27FC236}">
                    <a16:creationId xmlns:a16="http://schemas.microsoft.com/office/drawing/2014/main" id="{5FC355C6-7498-8C49-ACBB-0F0130F9162D}"/>
                  </a:ext>
                </a:extLst>
              </p:cNvPr>
              <p:cNvSpPr txBox="1"/>
              <p:nvPr/>
            </p:nvSpPr>
            <p:spPr>
              <a:xfrm>
                <a:off x="1755620" y="7636496"/>
                <a:ext cx="76655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/>
                  <a:t>Age (</a:t>
                </a:r>
                <a:r>
                  <a:rPr lang="fr-FR" sz="1000" dirty="0" err="1"/>
                  <a:t>years</a:t>
                </a:r>
                <a:r>
                  <a:rPr lang="fr-FR" sz="1000" dirty="0"/>
                  <a:t>)</a:t>
                </a:r>
              </a:p>
            </p:txBody>
          </p:sp>
          <p:sp>
            <p:nvSpPr>
              <p:cNvPr id="75" name="ZoneTexte 74">
                <a:extLst>
                  <a:ext uri="{FF2B5EF4-FFF2-40B4-BE49-F238E27FC236}">
                    <a16:creationId xmlns:a16="http://schemas.microsoft.com/office/drawing/2014/main" id="{E072B98C-C619-B44D-AF46-41A5D7C7E077}"/>
                  </a:ext>
                </a:extLst>
              </p:cNvPr>
              <p:cNvSpPr txBox="1"/>
              <p:nvPr/>
            </p:nvSpPr>
            <p:spPr>
              <a:xfrm rot="16200000">
                <a:off x="220032" y="6657571"/>
                <a:ext cx="134043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 err="1"/>
                  <a:t>Perforin</a:t>
                </a:r>
                <a:r>
                  <a:rPr lang="fr-FR" sz="1000" dirty="0"/>
                  <a:t>(</a:t>
                </a:r>
                <a:r>
                  <a:rPr lang="fr-FR" sz="1000" dirty="0" err="1"/>
                  <a:t>high</a:t>
                </a:r>
                <a:r>
                  <a:rPr lang="fr-FR" sz="1000" dirty="0"/>
                  <a:t>) in </a:t>
                </a:r>
              </a:p>
              <a:p>
                <a:r>
                  <a:rPr lang="fr-FR" sz="1000" dirty="0" err="1"/>
                  <a:t>Innate</a:t>
                </a:r>
                <a:r>
                  <a:rPr lang="fr-FR" sz="1000" dirty="0"/>
                  <a:t>  CD8 T-</a:t>
                </a:r>
                <a:r>
                  <a:rPr lang="fr-FR" sz="1000" dirty="0" err="1"/>
                  <a:t>cells</a:t>
                </a:r>
                <a:r>
                  <a:rPr lang="fr-FR" sz="1000" dirty="0"/>
                  <a:t> (%)</a:t>
                </a:r>
              </a:p>
            </p:txBody>
          </p:sp>
        </p:grpSp>
      </p:grpSp>
      <p:sp>
        <p:nvSpPr>
          <p:cNvPr id="23" name="ZoneTexte 22">
            <a:extLst>
              <a:ext uri="{FF2B5EF4-FFF2-40B4-BE49-F238E27FC236}">
                <a16:creationId xmlns:a16="http://schemas.microsoft.com/office/drawing/2014/main" id="{F8357470-50DB-444C-9A56-96E82818C722}"/>
              </a:ext>
            </a:extLst>
          </p:cNvPr>
          <p:cNvSpPr txBox="1"/>
          <p:nvPr/>
        </p:nvSpPr>
        <p:spPr>
          <a:xfrm>
            <a:off x="1099203" y="334222"/>
            <a:ext cx="4610479" cy="24622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000" dirty="0" err="1">
                <a:cs typeface="Times New Roman" pitchFamily="18" charset="0"/>
              </a:rPr>
              <a:t>Innate</a:t>
            </a:r>
            <a:r>
              <a:rPr lang="fr-FR" sz="1000" dirty="0">
                <a:cs typeface="Times New Roman" pitchFamily="18" charset="0"/>
              </a:rPr>
              <a:t> : panKIR/NKG2A (+) Eomes(+/-)	Conv : panKIR/NKG2A (-) Eomes(+/-) 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1" y="5377218"/>
            <a:ext cx="685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Supplemental Figure 7: Senescent and inflammaging phenotypes are not related to age in innate CD8 T-cells from AlloTx patients.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 Pearson correlation analysis between frequency of the senescent (CD27(-) CD28(-)) and inflammaging (perforin(high)) phenotypes among Innate (panKIR/NKG2A(+)) and Conv (panKIR/NKG2A(-)) CD8 T-cells and age in AlloTx patients (CD27(-)CD28(-): n=35; perforin: </a:t>
            </a:r>
            <a:r>
              <a:rPr lang="en-GB" sz="1200">
                <a:latin typeface="Times New Roman" pitchFamily="18" charset="0"/>
                <a:cs typeface="Times New Roman" pitchFamily="18" charset="0"/>
              </a:rPr>
              <a:t>n=40).</a:t>
            </a:r>
            <a:endParaRPr lang="fr-FR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741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971552" y="781050"/>
          <a:ext cx="4707695" cy="3048000"/>
        </p:xfrm>
        <a:graphic>
          <a:graphicData uri="http://schemas.openxmlformats.org/drawingml/2006/table">
            <a:tbl>
              <a:tblPr/>
              <a:tblGrid>
                <a:gridCol w="722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05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89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89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2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45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b="1" dirty="0">
                          <a:latin typeface="Times New Roman"/>
                          <a:ea typeface="Calibri"/>
                          <a:cs typeface="Times New Roman"/>
                        </a:rPr>
                        <a:t>Antibody</a:t>
                      </a:r>
                      <a:endParaRPr lang="fr-FR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b="1">
                          <a:latin typeface="Times New Roman"/>
                          <a:ea typeface="Calibri"/>
                          <a:cs typeface="Times New Roman"/>
                        </a:rPr>
                        <a:t>Fluorochrome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b="1">
                          <a:latin typeface="Times New Roman"/>
                          <a:ea typeface="Calibri"/>
                          <a:cs typeface="Times New Roman"/>
                        </a:rPr>
                        <a:t>Clone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b="1">
                          <a:latin typeface="Times New Roman"/>
                          <a:ea typeface="Calibri"/>
                          <a:cs typeface="Times New Roman"/>
                        </a:rPr>
                        <a:t>Supplier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b="1">
                          <a:latin typeface="Times New Roman"/>
                          <a:ea typeface="Calibri"/>
                          <a:cs typeface="Times New Roman"/>
                        </a:rPr>
                        <a:t>Reference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b="1">
                          <a:latin typeface="Times New Roman"/>
                          <a:ea typeface="Calibri"/>
                          <a:cs typeface="Times New Roman"/>
                        </a:rPr>
                        <a:t>RRID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IFN-</a:t>
                      </a: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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AF488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4S.B3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BioLegend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502515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AB_493029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TCR</a:t>
                      </a: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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AF488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latin typeface="Times New Roman"/>
                          <a:ea typeface="Calibri"/>
                          <a:cs typeface="Times New Roman"/>
                        </a:rPr>
                        <a:t>IP26</a:t>
                      </a:r>
                      <a:endParaRPr lang="fr-FR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BioLegend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306712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AB_528967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Perforin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FITC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sigmaG9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BD Biosciences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556577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AB_396470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CCR7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FITC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150503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RD systems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FAB197F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AB_2259847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IFN-</a:t>
                      </a: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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APC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B27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BioLegend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506510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AB_315443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Eomes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eF660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WD1928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eBioscience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50-4877-42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AB_2574229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TCR</a:t>
                      </a: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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BV421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IP26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BioLegend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306722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AB_2562805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Ki67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BV421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Ki-67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BioLegend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350506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AB_2563860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CD122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BV421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Mik-β3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BD Biosciences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562887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AB_2737866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CD45RA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BV510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HI100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BioLegend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304142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AB_2561947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CD28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BV510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CD28.2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BioLegend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302936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AB_2562030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TCR</a:t>
                      </a: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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BV510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IP26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BioLegend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306734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AB_2650821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NKG2A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PE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REA110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Miltenyi Biotec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130-113-566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AB_2726171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KIR2D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PE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NKVFS1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Miltenyi Biotec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130-092-688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AB_871570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KIR3DL1/2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PE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5.133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Miltenyi Biotec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130-095-205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AB_10839570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CD8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PECy7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RPA-T8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BD Pharmingen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557746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AB_396852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CD69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PerCpCy5.5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FN50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BioLegend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310926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AB_2074956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CD27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PerCPCy5.5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O323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BioLegend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302820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AB_2073318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Eomes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PerCPeF710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WD1928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eBioscience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46-4877-42</a:t>
                      </a:r>
                      <a:endParaRPr lang="fr-FR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Times New Roman"/>
                          <a:ea typeface="Calibri"/>
                          <a:cs typeface="Times New Roman"/>
                        </a:rPr>
                        <a:t>AB_2573759</a:t>
                      </a:r>
                      <a:endParaRPr lang="fr-FR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696" marR="496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1028700" y="276225"/>
            <a:ext cx="41692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Supplementary table: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 Anti-human antibodies used in this study</a:t>
            </a:r>
            <a:endParaRPr lang="fr-FR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1583</TotalTime>
  <Words>1814</Words>
  <Application>Microsoft Office PowerPoint</Application>
  <PresentationFormat>A4 Paper (210x297 mm)</PresentationFormat>
  <Paragraphs>415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Thème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LaurenDaniel</dc:creator>
  <cp:lastModifiedBy>Eleanor Masterman</cp:lastModifiedBy>
  <cp:revision>352</cp:revision>
  <cp:lastPrinted>2021-05-25T11:33:05Z</cp:lastPrinted>
  <dcterms:created xsi:type="dcterms:W3CDTF">2020-09-22T09:44:48Z</dcterms:created>
  <dcterms:modified xsi:type="dcterms:W3CDTF">2021-06-30T11:25:49Z</dcterms:modified>
</cp:coreProperties>
</file>