
<file path=[Content_Types].xml><?xml version="1.0" encoding="utf-8"?>
<Types xmlns="http://schemas.openxmlformats.org/package/2006/content-types">
  <Default Extension="jpeg" ContentType="image/jpeg"/>
  <Default Extension="rels" ContentType="application/vnd.openxmlformats-package.relationships+xml"/>
  <Default Extension="ti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sldIdLst>
    <p:sldId id="271" r:id="rId2"/>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6327"/>
  </p:normalViewPr>
  <p:slideViewPr>
    <p:cSldViewPr snapToGrid="0" snapToObjects="1">
      <p:cViewPr varScale="1">
        <p:scale>
          <a:sx n="89" d="100"/>
          <a:sy n="89" d="100"/>
        </p:scale>
        <p:origin x="3464" y="1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EF0F3F49-15A9-6048-8227-8A2C0FEAF9B7}" type="datetimeFigureOut">
              <a:rPr lang="en-US" smtClean="0"/>
              <a:t>5/21/21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EC5DE1-E2E7-7C4C-B6F3-346305B4E55B}" type="slidenum">
              <a:rPr lang="en-US" smtClean="0"/>
              <a:t>‹#›</a:t>
            </a:fld>
            <a:endParaRPr lang="en-US"/>
          </a:p>
        </p:txBody>
      </p:sp>
    </p:spTree>
    <p:extLst>
      <p:ext uri="{BB962C8B-B14F-4D97-AF65-F5344CB8AC3E}">
        <p14:creationId xmlns:p14="http://schemas.microsoft.com/office/powerpoint/2010/main" val="36513242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F0F3F49-15A9-6048-8227-8A2C0FEAF9B7}" type="datetimeFigureOut">
              <a:rPr lang="en-US" smtClean="0"/>
              <a:t>5/21/21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EC5DE1-E2E7-7C4C-B6F3-346305B4E55B}" type="slidenum">
              <a:rPr lang="en-US" smtClean="0"/>
              <a:t>‹#›</a:t>
            </a:fld>
            <a:endParaRPr lang="en-US"/>
          </a:p>
        </p:txBody>
      </p:sp>
    </p:spTree>
    <p:extLst>
      <p:ext uri="{BB962C8B-B14F-4D97-AF65-F5344CB8AC3E}">
        <p14:creationId xmlns:p14="http://schemas.microsoft.com/office/powerpoint/2010/main" val="8106413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F0F3F49-15A9-6048-8227-8A2C0FEAF9B7}" type="datetimeFigureOut">
              <a:rPr lang="en-US" smtClean="0"/>
              <a:t>5/21/21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EC5DE1-E2E7-7C4C-B6F3-346305B4E55B}" type="slidenum">
              <a:rPr lang="en-US" smtClean="0"/>
              <a:t>‹#›</a:t>
            </a:fld>
            <a:endParaRPr lang="en-US"/>
          </a:p>
        </p:txBody>
      </p:sp>
    </p:spTree>
    <p:extLst>
      <p:ext uri="{BB962C8B-B14F-4D97-AF65-F5344CB8AC3E}">
        <p14:creationId xmlns:p14="http://schemas.microsoft.com/office/powerpoint/2010/main" val="10075070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F0F3F49-15A9-6048-8227-8A2C0FEAF9B7}" type="datetimeFigureOut">
              <a:rPr lang="en-US" smtClean="0"/>
              <a:t>5/21/21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EC5DE1-E2E7-7C4C-B6F3-346305B4E55B}" type="slidenum">
              <a:rPr lang="en-US" smtClean="0"/>
              <a:t>‹#›</a:t>
            </a:fld>
            <a:endParaRPr lang="en-US"/>
          </a:p>
        </p:txBody>
      </p:sp>
    </p:spTree>
    <p:extLst>
      <p:ext uri="{BB962C8B-B14F-4D97-AF65-F5344CB8AC3E}">
        <p14:creationId xmlns:p14="http://schemas.microsoft.com/office/powerpoint/2010/main" val="41778663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F0F3F49-15A9-6048-8227-8A2C0FEAF9B7}" type="datetimeFigureOut">
              <a:rPr lang="en-US" smtClean="0"/>
              <a:t>5/21/21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EC5DE1-E2E7-7C4C-B6F3-346305B4E55B}" type="slidenum">
              <a:rPr lang="en-US" smtClean="0"/>
              <a:t>‹#›</a:t>
            </a:fld>
            <a:endParaRPr lang="en-US"/>
          </a:p>
        </p:txBody>
      </p:sp>
    </p:spTree>
    <p:extLst>
      <p:ext uri="{BB962C8B-B14F-4D97-AF65-F5344CB8AC3E}">
        <p14:creationId xmlns:p14="http://schemas.microsoft.com/office/powerpoint/2010/main" val="22513504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F0F3F49-15A9-6048-8227-8A2C0FEAF9B7}" type="datetimeFigureOut">
              <a:rPr lang="en-US" smtClean="0"/>
              <a:t>5/21/21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3EC5DE1-E2E7-7C4C-B6F3-346305B4E55B}" type="slidenum">
              <a:rPr lang="en-US" smtClean="0"/>
              <a:t>‹#›</a:t>
            </a:fld>
            <a:endParaRPr lang="en-US"/>
          </a:p>
        </p:txBody>
      </p:sp>
    </p:spTree>
    <p:extLst>
      <p:ext uri="{BB962C8B-B14F-4D97-AF65-F5344CB8AC3E}">
        <p14:creationId xmlns:p14="http://schemas.microsoft.com/office/powerpoint/2010/main" val="38730448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en-US"/>
              <a:t>Click to edit Master title style</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72381" y="3618442"/>
            <a:ext cx="2901255" cy="532218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471863" y="3618442"/>
            <a:ext cx="2915543" cy="532218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F0F3F49-15A9-6048-8227-8A2C0FEAF9B7}" type="datetimeFigureOut">
              <a:rPr lang="en-US" smtClean="0"/>
              <a:t>5/21/21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3EC5DE1-E2E7-7C4C-B6F3-346305B4E55B}" type="slidenum">
              <a:rPr lang="en-US" smtClean="0"/>
              <a:t>‹#›</a:t>
            </a:fld>
            <a:endParaRPr lang="en-US"/>
          </a:p>
        </p:txBody>
      </p:sp>
    </p:spTree>
    <p:extLst>
      <p:ext uri="{BB962C8B-B14F-4D97-AF65-F5344CB8AC3E}">
        <p14:creationId xmlns:p14="http://schemas.microsoft.com/office/powerpoint/2010/main" val="4380196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F0F3F49-15A9-6048-8227-8A2C0FEAF9B7}" type="datetimeFigureOut">
              <a:rPr lang="en-US" smtClean="0"/>
              <a:t>5/21/21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EC5DE1-E2E7-7C4C-B6F3-346305B4E55B}" type="slidenum">
              <a:rPr lang="en-US" smtClean="0"/>
              <a:t>‹#›</a:t>
            </a:fld>
            <a:endParaRPr lang="en-US"/>
          </a:p>
        </p:txBody>
      </p:sp>
    </p:spTree>
    <p:extLst>
      <p:ext uri="{BB962C8B-B14F-4D97-AF65-F5344CB8AC3E}">
        <p14:creationId xmlns:p14="http://schemas.microsoft.com/office/powerpoint/2010/main" val="26099172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F0F3F49-15A9-6048-8227-8A2C0FEAF9B7}" type="datetimeFigureOut">
              <a:rPr lang="en-US" smtClean="0"/>
              <a:t>5/21/21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3EC5DE1-E2E7-7C4C-B6F3-346305B4E55B}" type="slidenum">
              <a:rPr lang="en-US" smtClean="0"/>
              <a:t>‹#›</a:t>
            </a:fld>
            <a:endParaRPr lang="en-US"/>
          </a:p>
        </p:txBody>
      </p:sp>
    </p:spTree>
    <p:extLst>
      <p:ext uri="{BB962C8B-B14F-4D97-AF65-F5344CB8AC3E}">
        <p14:creationId xmlns:p14="http://schemas.microsoft.com/office/powerpoint/2010/main" val="19741444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EF0F3F49-15A9-6048-8227-8A2C0FEAF9B7}" type="datetimeFigureOut">
              <a:rPr lang="en-US" smtClean="0"/>
              <a:t>5/21/21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3EC5DE1-E2E7-7C4C-B6F3-346305B4E55B}" type="slidenum">
              <a:rPr lang="en-US" smtClean="0"/>
              <a:t>‹#›</a:t>
            </a:fld>
            <a:endParaRPr lang="en-US"/>
          </a:p>
        </p:txBody>
      </p:sp>
    </p:spTree>
    <p:extLst>
      <p:ext uri="{BB962C8B-B14F-4D97-AF65-F5344CB8AC3E}">
        <p14:creationId xmlns:p14="http://schemas.microsoft.com/office/powerpoint/2010/main" val="7223107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EF0F3F49-15A9-6048-8227-8A2C0FEAF9B7}" type="datetimeFigureOut">
              <a:rPr lang="en-US" smtClean="0"/>
              <a:t>5/21/21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3EC5DE1-E2E7-7C4C-B6F3-346305B4E55B}" type="slidenum">
              <a:rPr lang="en-US" smtClean="0"/>
              <a:t>‹#›</a:t>
            </a:fld>
            <a:endParaRPr lang="en-US"/>
          </a:p>
        </p:txBody>
      </p:sp>
    </p:spTree>
    <p:extLst>
      <p:ext uri="{BB962C8B-B14F-4D97-AF65-F5344CB8AC3E}">
        <p14:creationId xmlns:p14="http://schemas.microsoft.com/office/powerpoint/2010/main" val="13248730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EF0F3F49-15A9-6048-8227-8A2C0FEAF9B7}" type="datetimeFigureOut">
              <a:rPr lang="en-US" smtClean="0"/>
              <a:t>5/21/21</a:t>
            </a:fld>
            <a:endParaRPr 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E3EC5DE1-E2E7-7C4C-B6F3-346305B4E55B}" type="slidenum">
              <a:rPr lang="en-US" smtClean="0"/>
              <a:t>‹#›</a:t>
            </a:fld>
            <a:endParaRPr lang="en-US"/>
          </a:p>
        </p:txBody>
      </p:sp>
    </p:spTree>
    <p:extLst>
      <p:ext uri="{BB962C8B-B14F-4D97-AF65-F5344CB8AC3E}">
        <p14:creationId xmlns:p14="http://schemas.microsoft.com/office/powerpoint/2010/main" val="424119074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t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Diagram&#10;&#10;Description automatically generated">
            <a:extLst>
              <a:ext uri="{FF2B5EF4-FFF2-40B4-BE49-F238E27FC236}">
                <a16:creationId xmlns:a16="http://schemas.microsoft.com/office/drawing/2014/main" id="{075E1B61-200C-A24E-9E96-6973D0AEC7DE}"/>
              </a:ext>
            </a:extLst>
          </p:cNvPr>
          <p:cNvPicPr>
            <a:picLocks noChangeAspect="1"/>
          </p:cNvPicPr>
          <p:nvPr/>
        </p:nvPicPr>
        <p:blipFill>
          <a:blip r:embed="rId2"/>
          <a:stretch>
            <a:fillRect/>
          </a:stretch>
        </p:blipFill>
        <p:spPr>
          <a:xfrm>
            <a:off x="625" y="2057400"/>
            <a:ext cx="6857375" cy="9906000"/>
          </a:xfrm>
          <a:prstGeom prst="rect">
            <a:avLst/>
          </a:prstGeom>
        </p:spPr>
      </p:pic>
      <p:sp>
        <p:nvSpPr>
          <p:cNvPr id="6" name="Rectangle 5">
            <a:extLst>
              <a:ext uri="{FF2B5EF4-FFF2-40B4-BE49-F238E27FC236}">
                <a16:creationId xmlns:a16="http://schemas.microsoft.com/office/drawing/2014/main" id="{42188BB7-D173-3A45-B755-D83BE4DBC061}"/>
              </a:ext>
            </a:extLst>
          </p:cNvPr>
          <p:cNvSpPr/>
          <p:nvPr/>
        </p:nvSpPr>
        <p:spPr>
          <a:xfrm>
            <a:off x="0" y="0"/>
            <a:ext cx="6857686" cy="2939266"/>
          </a:xfrm>
          <a:prstGeom prst="rect">
            <a:avLst/>
          </a:prstGeom>
        </p:spPr>
        <p:txBody>
          <a:bodyPr wrap="square">
            <a:spAutoFit/>
          </a:bodyPr>
          <a:lstStyle/>
          <a:p>
            <a:pPr algn="just">
              <a:spcBef>
                <a:spcPts val="600"/>
              </a:spcBef>
            </a:pPr>
            <a:r>
              <a:rPr lang="en-US" sz="1200" b="1" kern="100" dirty="0">
                <a:latin typeface="Times New Roman" panose="02020603050405020304" pitchFamily="18" charset="0"/>
                <a:ea typeface="SimSun" panose="02010600030101010101" pitchFamily="2" charset="-122"/>
                <a:cs typeface="Times New Roman" panose="02020603050405020304" pitchFamily="18" charset="0"/>
              </a:rPr>
              <a:t>Supplementary figure 16.  Deficiencies of oncogene signaling factor IKK2 and tumor suppressor TP53 can regulate expression of OCRGs.</a:t>
            </a:r>
            <a:r>
              <a:rPr lang="en-US" sz="1200" kern="100" dirty="0">
                <a:latin typeface="Times New Roman" panose="02020603050405020304" pitchFamily="18" charset="0"/>
                <a:ea typeface="SimSun" panose="02010600030101010101" pitchFamily="2" charset="-122"/>
                <a:cs typeface="Times New Roman" panose="02020603050405020304" pitchFamily="18" charset="0"/>
              </a:rPr>
              <a:t> (A) Deficiency of IKK2 (molecular in NF-KB signaling) in lung tumor cell lines (GSE30049, marked in red in Table 11) can upregulate the expression of PLIN4, which downregulated in lung adenocarcinoma (LUAD) (result in Table 10). That is IKK2 potentially </a:t>
            </a:r>
            <a:r>
              <a:rPr lang="en-US" sz="1200" kern="100" dirty="0" err="1">
                <a:latin typeface="Times New Roman" panose="02020603050405020304" pitchFamily="18" charset="0"/>
                <a:ea typeface="SimSun" panose="02010600030101010101" pitchFamily="2" charset="-122"/>
                <a:cs typeface="Times New Roman" panose="02020603050405020304" pitchFamily="18" charset="0"/>
              </a:rPr>
              <a:t>downregulats</a:t>
            </a:r>
            <a:r>
              <a:rPr lang="en-US" sz="1200" kern="100" dirty="0">
                <a:latin typeface="Times New Roman" panose="02020603050405020304" pitchFamily="18" charset="0"/>
                <a:ea typeface="SimSun" panose="02010600030101010101" pitchFamily="2" charset="-122"/>
                <a:cs typeface="Times New Roman" panose="02020603050405020304" pitchFamily="18" charset="0"/>
              </a:rPr>
              <a:t> the expression of PLIN4 in LUAD. (B) Expression profile of PLIN4 in tumors showed that expression of PLIN4 in 23 out of 33 tumors was decreased compared with control. (C) Deficiency of TP53 in liver tumors (EGSE34760, marked in red in Table 11) can upregulate expression of P4HA2, which increased in  liver hepatocellular carcinoma (LIHC) and downregulate expression of AASS. (D) Expression profile of P4HA2 in tumors showed that expression of P4HA2 in 7 out of 33 tumors was increased compared with control. (E) Expression profile of AASS in tumors showed that expression of AASS in 7 out of 33 tumors was decreased compared with control. </a:t>
            </a:r>
          </a:p>
          <a:p>
            <a:pPr algn="just">
              <a:spcBef>
                <a:spcPts val="600"/>
              </a:spcBef>
            </a:pPr>
            <a:r>
              <a:rPr lang="en-US" sz="1200" kern="100" dirty="0">
                <a:latin typeface="Times New Roman" panose="02020603050405020304" pitchFamily="18" charset="0"/>
                <a:ea typeface="SimSun" panose="02010600030101010101" pitchFamily="2" charset="-122"/>
                <a:cs typeface="Times New Roman" panose="02020603050405020304" pitchFamily="18" charset="0"/>
              </a:rPr>
              <a:t>Abbreviation of tumor name can be found in Table 10. Y axis of expression profile is set log2(TPM + 1) for log-scale. Expression profile of gene generated from GEPIA (Gene expression profiling interactive analysis, http://</a:t>
            </a:r>
            <a:r>
              <a:rPr lang="en-US" sz="1200" kern="100" dirty="0" err="1">
                <a:latin typeface="Times New Roman" panose="02020603050405020304" pitchFamily="18" charset="0"/>
                <a:ea typeface="SimSun" panose="02010600030101010101" pitchFamily="2" charset="-122"/>
                <a:cs typeface="Times New Roman" panose="02020603050405020304" pitchFamily="18" charset="0"/>
              </a:rPr>
              <a:t>gepia.cancer-pku.cn</a:t>
            </a:r>
            <a:r>
              <a:rPr lang="en-US" sz="1200" kern="100" dirty="0">
                <a:latin typeface="Times New Roman" panose="02020603050405020304" pitchFamily="18" charset="0"/>
                <a:ea typeface="SimSun" panose="02010600030101010101" pitchFamily="2" charset="-122"/>
                <a:cs typeface="Times New Roman" panose="02020603050405020304" pitchFamily="18" charset="0"/>
              </a:rPr>
              <a:t>/</a:t>
            </a:r>
            <a:r>
              <a:rPr lang="en-US" sz="1200" kern="100" dirty="0" err="1">
                <a:latin typeface="Times New Roman" panose="02020603050405020304" pitchFamily="18" charset="0"/>
                <a:ea typeface="SimSun" panose="02010600030101010101" pitchFamily="2" charset="-122"/>
                <a:cs typeface="Times New Roman" panose="02020603050405020304" pitchFamily="18" charset="0"/>
              </a:rPr>
              <a:t>index.html</a:t>
            </a:r>
            <a:r>
              <a:rPr lang="en-US" sz="1200" kern="100" dirty="0">
                <a:latin typeface="Times New Roman" panose="02020603050405020304" pitchFamily="18" charset="0"/>
                <a:ea typeface="SimSun" panose="02010600030101010101" pitchFamily="2" charset="-122"/>
                <a:cs typeface="Times New Roman" panose="02020603050405020304" pitchFamily="18" charset="0"/>
              </a:rPr>
              <a:t>) (PMID: 28407145), Y axis of expression profile is set log2(TPM + 1) for log-scale.   </a:t>
            </a:r>
            <a:endParaRPr lang="en-US" sz="1200" kern="100" dirty="0">
              <a:effectLst/>
              <a:latin typeface="Times New Roman" panose="02020603050405020304" pitchFamily="18" charset="0"/>
              <a:ea typeface="SimSun"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910694287"/>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19</TotalTime>
  <Words>272</Words>
  <Application>Microsoft Macintosh PowerPoint</Application>
  <PresentationFormat>A4 Paper (210x297 mm)</PresentationFormat>
  <Paragraphs>2</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Times New Roman</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Keman Xu</dc:creator>
  <cp:lastModifiedBy>Keman Xu</cp:lastModifiedBy>
  <cp:revision>3</cp:revision>
  <dcterms:created xsi:type="dcterms:W3CDTF">2021-05-21T17:40:06Z</dcterms:created>
  <dcterms:modified xsi:type="dcterms:W3CDTF">2021-05-21T18:03:41Z</dcterms:modified>
</cp:coreProperties>
</file>