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84" r:id="rId1"/>
  </p:sldMasterIdLst>
  <p:sldIdLst>
    <p:sldId id="258" r:id="rId2"/>
    <p:sldId id="257" r:id="rId3"/>
  </p:sldIdLst>
  <p:sldSz cx="6858000" cy="9906000" type="A4"/>
  <p:notesSz cx="6797675" cy="9926638"/>
  <p:defaultTextStyle>
    <a:defPPr>
      <a:defRPr lang="ja-JP"/>
    </a:defPPr>
    <a:lvl1pPr marL="0" algn="l" defTabSz="767730" rtl="0" eaLnBrk="1" latinLnBrk="0" hangingPunct="1">
      <a:defRPr kumimoji="1" sz="1511" kern="1200">
        <a:solidFill>
          <a:schemeClr val="tx1"/>
        </a:solidFill>
        <a:latin typeface="+mn-lt"/>
        <a:ea typeface="+mn-ea"/>
        <a:cs typeface="+mn-cs"/>
      </a:defRPr>
    </a:lvl1pPr>
    <a:lvl2pPr marL="383865" algn="l" defTabSz="767730" rtl="0" eaLnBrk="1" latinLnBrk="0" hangingPunct="1">
      <a:defRPr kumimoji="1" sz="1511" kern="1200">
        <a:solidFill>
          <a:schemeClr val="tx1"/>
        </a:solidFill>
        <a:latin typeface="+mn-lt"/>
        <a:ea typeface="+mn-ea"/>
        <a:cs typeface="+mn-cs"/>
      </a:defRPr>
    </a:lvl2pPr>
    <a:lvl3pPr marL="767730" algn="l" defTabSz="767730" rtl="0" eaLnBrk="1" latinLnBrk="0" hangingPunct="1">
      <a:defRPr kumimoji="1" sz="1511" kern="1200">
        <a:solidFill>
          <a:schemeClr val="tx1"/>
        </a:solidFill>
        <a:latin typeface="+mn-lt"/>
        <a:ea typeface="+mn-ea"/>
        <a:cs typeface="+mn-cs"/>
      </a:defRPr>
    </a:lvl3pPr>
    <a:lvl4pPr marL="1151595" algn="l" defTabSz="767730" rtl="0" eaLnBrk="1" latinLnBrk="0" hangingPunct="1">
      <a:defRPr kumimoji="1" sz="1511" kern="1200">
        <a:solidFill>
          <a:schemeClr val="tx1"/>
        </a:solidFill>
        <a:latin typeface="+mn-lt"/>
        <a:ea typeface="+mn-ea"/>
        <a:cs typeface="+mn-cs"/>
      </a:defRPr>
    </a:lvl4pPr>
    <a:lvl5pPr marL="1535460" algn="l" defTabSz="767730" rtl="0" eaLnBrk="1" latinLnBrk="0" hangingPunct="1">
      <a:defRPr kumimoji="1" sz="1511" kern="1200">
        <a:solidFill>
          <a:schemeClr val="tx1"/>
        </a:solidFill>
        <a:latin typeface="+mn-lt"/>
        <a:ea typeface="+mn-ea"/>
        <a:cs typeface="+mn-cs"/>
      </a:defRPr>
    </a:lvl5pPr>
    <a:lvl6pPr marL="1919326" algn="l" defTabSz="767730" rtl="0" eaLnBrk="1" latinLnBrk="0" hangingPunct="1">
      <a:defRPr kumimoji="1" sz="1511" kern="1200">
        <a:solidFill>
          <a:schemeClr val="tx1"/>
        </a:solidFill>
        <a:latin typeface="+mn-lt"/>
        <a:ea typeface="+mn-ea"/>
        <a:cs typeface="+mn-cs"/>
      </a:defRPr>
    </a:lvl6pPr>
    <a:lvl7pPr marL="2303191" algn="l" defTabSz="767730" rtl="0" eaLnBrk="1" latinLnBrk="0" hangingPunct="1">
      <a:defRPr kumimoji="1" sz="1511" kern="1200">
        <a:solidFill>
          <a:schemeClr val="tx1"/>
        </a:solidFill>
        <a:latin typeface="+mn-lt"/>
        <a:ea typeface="+mn-ea"/>
        <a:cs typeface="+mn-cs"/>
      </a:defRPr>
    </a:lvl7pPr>
    <a:lvl8pPr marL="2687056" algn="l" defTabSz="767730" rtl="0" eaLnBrk="1" latinLnBrk="0" hangingPunct="1">
      <a:defRPr kumimoji="1" sz="1511" kern="1200">
        <a:solidFill>
          <a:schemeClr val="tx1"/>
        </a:solidFill>
        <a:latin typeface="+mn-lt"/>
        <a:ea typeface="+mn-ea"/>
        <a:cs typeface="+mn-cs"/>
      </a:defRPr>
    </a:lvl8pPr>
    <a:lvl9pPr marL="3070921" algn="l" defTabSz="767730" rtl="0" eaLnBrk="1" latinLnBrk="0" hangingPunct="1">
      <a:defRPr kumimoji="1" sz="151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1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ranscend11082020\&#35542;&#25991;\&#33521;&#35486;\CPX%20&#35299;&#26512;\&#35542;&#25991;&#20316;&#25104;\&#24515;&#32954;&#36939;&#21205;&#36000;&#33655;&#35430;&#39443;%2020201228%20CPX%20data%20%2069&#20154;%20tabl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Transcend11082020\&#35542;&#25991;\&#33521;&#35486;\CPX%20&#35299;&#26512;\&#35542;&#25991;&#20316;&#25104;\&#24515;&#32954;&#36939;&#21205;&#36000;&#33655;&#35430;&#39443;%2020201228%20CPX%20data%20%2069&#20154;%20tabl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生データ20201227goddard!$V$2:$V$70</c:f>
              <c:numCache>
                <c:formatCode>General</c:formatCode>
                <c:ptCount val="69"/>
                <c:pt idx="0">
                  <c:v>290</c:v>
                </c:pt>
                <c:pt idx="3">
                  <c:v>185</c:v>
                </c:pt>
                <c:pt idx="5">
                  <c:v>340</c:v>
                </c:pt>
                <c:pt idx="7">
                  <c:v>380</c:v>
                </c:pt>
                <c:pt idx="8">
                  <c:v>240</c:v>
                </c:pt>
                <c:pt idx="9">
                  <c:v>408</c:v>
                </c:pt>
                <c:pt idx="11">
                  <c:v>430</c:v>
                </c:pt>
                <c:pt idx="12">
                  <c:v>415</c:v>
                </c:pt>
                <c:pt idx="13">
                  <c:v>448</c:v>
                </c:pt>
                <c:pt idx="15">
                  <c:v>560</c:v>
                </c:pt>
                <c:pt idx="16">
                  <c:v>450</c:v>
                </c:pt>
                <c:pt idx="17">
                  <c:v>490</c:v>
                </c:pt>
                <c:pt idx="18">
                  <c:v>465</c:v>
                </c:pt>
                <c:pt idx="19">
                  <c:v>380</c:v>
                </c:pt>
                <c:pt idx="22">
                  <c:v>585</c:v>
                </c:pt>
                <c:pt idx="23">
                  <c:v>210</c:v>
                </c:pt>
                <c:pt idx="25">
                  <c:v>410</c:v>
                </c:pt>
                <c:pt idx="26">
                  <c:v>300</c:v>
                </c:pt>
                <c:pt idx="28">
                  <c:v>420</c:v>
                </c:pt>
                <c:pt idx="31">
                  <c:v>416</c:v>
                </c:pt>
                <c:pt idx="32">
                  <c:v>446</c:v>
                </c:pt>
                <c:pt idx="33">
                  <c:v>405</c:v>
                </c:pt>
                <c:pt idx="36">
                  <c:v>342</c:v>
                </c:pt>
                <c:pt idx="38">
                  <c:v>530</c:v>
                </c:pt>
                <c:pt idx="39">
                  <c:v>240</c:v>
                </c:pt>
                <c:pt idx="40">
                  <c:v>180</c:v>
                </c:pt>
                <c:pt idx="41">
                  <c:v>290</c:v>
                </c:pt>
                <c:pt idx="42">
                  <c:v>330</c:v>
                </c:pt>
                <c:pt idx="43">
                  <c:v>407</c:v>
                </c:pt>
                <c:pt idx="44">
                  <c:v>243</c:v>
                </c:pt>
                <c:pt idx="45">
                  <c:v>380</c:v>
                </c:pt>
                <c:pt idx="47">
                  <c:v>322</c:v>
                </c:pt>
                <c:pt idx="48">
                  <c:v>384</c:v>
                </c:pt>
                <c:pt idx="49">
                  <c:v>360</c:v>
                </c:pt>
                <c:pt idx="50">
                  <c:v>445</c:v>
                </c:pt>
                <c:pt idx="51">
                  <c:v>490</c:v>
                </c:pt>
                <c:pt idx="52">
                  <c:v>183</c:v>
                </c:pt>
                <c:pt idx="54">
                  <c:v>700</c:v>
                </c:pt>
                <c:pt idx="55">
                  <c:v>240</c:v>
                </c:pt>
                <c:pt idx="56">
                  <c:v>300</c:v>
                </c:pt>
                <c:pt idx="57">
                  <c:v>380</c:v>
                </c:pt>
                <c:pt idx="59">
                  <c:v>472</c:v>
                </c:pt>
                <c:pt idx="61">
                  <c:v>345</c:v>
                </c:pt>
                <c:pt idx="62">
                  <c:v>362</c:v>
                </c:pt>
                <c:pt idx="63">
                  <c:v>300</c:v>
                </c:pt>
                <c:pt idx="65">
                  <c:v>465</c:v>
                </c:pt>
                <c:pt idx="66">
                  <c:v>630</c:v>
                </c:pt>
                <c:pt idx="67">
                  <c:v>540</c:v>
                </c:pt>
              </c:numCache>
            </c:numRef>
          </c:xVal>
          <c:yVal>
            <c:numRef>
              <c:f>生データ20201227goddard!$AV$2:$AV$70</c:f>
              <c:numCache>
                <c:formatCode>General</c:formatCode>
                <c:ptCount val="69"/>
                <c:pt idx="0">
                  <c:v>11.334792122538293</c:v>
                </c:pt>
                <c:pt idx="1">
                  <c:v>17.373333333333335</c:v>
                </c:pt>
                <c:pt idx="2">
                  <c:v>22.815964523281597</c:v>
                </c:pt>
                <c:pt idx="3">
                  <c:v>8.0761904761904759</c:v>
                </c:pt>
                <c:pt idx="4">
                  <c:v>9.0070921985815602</c:v>
                </c:pt>
                <c:pt idx="5">
                  <c:v>9.1554054054054053</c:v>
                </c:pt>
                <c:pt idx="6">
                  <c:v>9.59375</c:v>
                </c:pt>
                <c:pt idx="7">
                  <c:v>12.849315068493151</c:v>
                </c:pt>
                <c:pt idx="8">
                  <c:v>13.340425531914894</c:v>
                </c:pt>
                <c:pt idx="9">
                  <c:v>13.485714285714286</c:v>
                </c:pt>
                <c:pt idx="10">
                  <c:v>13.796296296296296</c:v>
                </c:pt>
                <c:pt idx="11">
                  <c:v>17.107142857142858</c:v>
                </c:pt>
                <c:pt idx="12">
                  <c:v>18.715083798882681</c:v>
                </c:pt>
                <c:pt idx="13">
                  <c:v>18.771384136858476</c:v>
                </c:pt>
                <c:pt idx="14">
                  <c:v>19.172413793103448</c:v>
                </c:pt>
                <c:pt idx="15">
                  <c:v>19.844827586206897</c:v>
                </c:pt>
                <c:pt idx="16">
                  <c:v>20.456140350877192</c:v>
                </c:pt>
                <c:pt idx="17">
                  <c:v>21.19178082191781</c:v>
                </c:pt>
                <c:pt idx="18">
                  <c:v>21.666666666666668</c:v>
                </c:pt>
                <c:pt idx="19">
                  <c:v>22.712121212121211</c:v>
                </c:pt>
                <c:pt idx="20">
                  <c:v>23.934426229508198</c:v>
                </c:pt>
                <c:pt idx="21">
                  <c:v>24.75988700564972</c:v>
                </c:pt>
                <c:pt idx="22">
                  <c:v>29.333333333333332</c:v>
                </c:pt>
                <c:pt idx="23">
                  <c:v>7.0180722891566258</c:v>
                </c:pt>
                <c:pt idx="24">
                  <c:v>8.8839285714285712</c:v>
                </c:pt>
                <c:pt idx="25">
                  <c:v>11.986842105263158</c:v>
                </c:pt>
                <c:pt idx="26">
                  <c:v>12.071428571428571</c:v>
                </c:pt>
                <c:pt idx="27">
                  <c:v>12.681818181818182</c:v>
                </c:pt>
                <c:pt idx="28">
                  <c:v>13.369565217391305</c:v>
                </c:pt>
                <c:pt idx="29">
                  <c:v>14.048387096774194</c:v>
                </c:pt>
                <c:pt idx="30">
                  <c:v>15.044776119402986</c:v>
                </c:pt>
                <c:pt idx="31">
                  <c:v>15.838709677419354</c:v>
                </c:pt>
                <c:pt idx="32">
                  <c:v>16.585365853658537</c:v>
                </c:pt>
                <c:pt idx="33">
                  <c:v>16.68903803131991</c:v>
                </c:pt>
                <c:pt idx="34">
                  <c:v>17.75</c:v>
                </c:pt>
                <c:pt idx="35">
                  <c:v>18.12</c:v>
                </c:pt>
                <c:pt idx="36">
                  <c:v>18.222222222222221</c:v>
                </c:pt>
                <c:pt idx="37">
                  <c:v>18.32</c:v>
                </c:pt>
                <c:pt idx="38">
                  <c:v>21.018181818181819</c:v>
                </c:pt>
                <c:pt idx="39">
                  <c:v>10.607375271149674</c:v>
                </c:pt>
                <c:pt idx="40">
                  <c:v>10.611111111111111</c:v>
                </c:pt>
                <c:pt idx="41">
                  <c:v>11.328125</c:v>
                </c:pt>
                <c:pt idx="42">
                  <c:v>12.632450331125828</c:v>
                </c:pt>
                <c:pt idx="43">
                  <c:v>12.964912280701755</c:v>
                </c:pt>
                <c:pt idx="44">
                  <c:v>14.510204081632653</c:v>
                </c:pt>
                <c:pt idx="45">
                  <c:v>15.115942028985508</c:v>
                </c:pt>
                <c:pt idx="46">
                  <c:v>15.226277372262773</c:v>
                </c:pt>
                <c:pt idx="47">
                  <c:v>15.25</c:v>
                </c:pt>
                <c:pt idx="48">
                  <c:v>15.406360424028268</c:v>
                </c:pt>
                <c:pt idx="49">
                  <c:v>16.815384615384616</c:v>
                </c:pt>
                <c:pt idx="50">
                  <c:v>16.857142857142858</c:v>
                </c:pt>
                <c:pt idx="51">
                  <c:v>16.870967741935484</c:v>
                </c:pt>
                <c:pt idx="52">
                  <c:v>17.543478260869566</c:v>
                </c:pt>
                <c:pt idx="53">
                  <c:v>20.864406779661017</c:v>
                </c:pt>
                <c:pt idx="54">
                  <c:v>23.121468926553675</c:v>
                </c:pt>
                <c:pt idx="55">
                  <c:v>13.425531914893616</c:v>
                </c:pt>
                <c:pt idx="56">
                  <c:v>14.895833333333334</c:v>
                </c:pt>
                <c:pt idx="57">
                  <c:v>16.411764705882351</c:v>
                </c:pt>
                <c:pt idx="58">
                  <c:v>18.440000000000001</c:v>
                </c:pt>
                <c:pt idx="59">
                  <c:v>20.553571428571427</c:v>
                </c:pt>
                <c:pt idx="60">
                  <c:v>20.676229508196723</c:v>
                </c:pt>
                <c:pt idx="61">
                  <c:v>11.729166666666666</c:v>
                </c:pt>
                <c:pt idx="62">
                  <c:v>11.771428571428572</c:v>
                </c:pt>
                <c:pt idx="63">
                  <c:v>13.376623376623376</c:v>
                </c:pt>
                <c:pt idx="64">
                  <c:v>14.434180138568131</c:v>
                </c:pt>
                <c:pt idx="65">
                  <c:v>15.548387096774194</c:v>
                </c:pt>
                <c:pt idx="66">
                  <c:v>17.509803921568629</c:v>
                </c:pt>
                <c:pt idx="67">
                  <c:v>20.864745011086473</c:v>
                </c:pt>
                <c:pt idx="68">
                  <c:v>28.71125611745514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889-4C06-B776-57420EFCAC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90732432"/>
        <c:axId val="790731152"/>
      </c:scatterChart>
      <c:valAx>
        <c:axId val="790732432"/>
        <c:scaling>
          <c:orientation val="minMax"/>
          <c:max val="800"/>
          <c:min val="10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790731152"/>
        <c:crosses val="autoZero"/>
        <c:crossBetween val="midCat"/>
        <c:majorUnit val="100"/>
      </c:valAx>
      <c:valAx>
        <c:axId val="790731152"/>
        <c:scaling>
          <c:orientation val="minMax"/>
          <c:max val="30"/>
          <c:min val="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7907324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生データ20201227goddard!$AV$2:$AV$6</c:f>
              <c:strCache>
                <c:ptCount val="5"/>
                <c:pt idx="0">
                  <c:v>11.33479212</c:v>
                </c:pt>
                <c:pt idx="1">
                  <c:v>17.37333333</c:v>
                </c:pt>
                <c:pt idx="2">
                  <c:v>22.81596452</c:v>
                </c:pt>
                <c:pt idx="3">
                  <c:v>8.076190476</c:v>
                </c:pt>
                <c:pt idx="4">
                  <c:v>9.007092199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xVal>
            <c:numRef>
              <c:f>生データ20201227goddard!$U$7:$U$70</c:f>
              <c:numCache>
                <c:formatCode>General</c:formatCode>
                <c:ptCount val="64"/>
                <c:pt idx="0">
                  <c:v>26</c:v>
                </c:pt>
                <c:pt idx="1">
                  <c:v>21</c:v>
                </c:pt>
                <c:pt idx="2">
                  <c:v>23</c:v>
                </c:pt>
                <c:pt idx="3">
                  <c:v>25</c:v>
                </c:pt>
                <c:pt idx="4">
                  <c:v>19</c:v>
                </c:pt>
                <c:pt idx="5">
                  <c:v>6</c:v>
                </c:pt>
                <c:pt idx="7">
                  <c:v>4</c:v>
                </c:pt>
                <c:pt idx="8">
                  <c:v>18</c:v>
                </c:pt>
                <c:pt idx="9">
                  <c:v>14</c:v>
                </c:pt>
                <c:pt idx="11">
                  <c:v>14</c:v>
                </c:pt>
                <c:pt idx="12">
                  <c:v>25</c:v>
                </c:pt>
                <c:pt idx="17">
                  <c:v>15</c:v>
                </c:pt>
                <c:pt idx="21">
                  <c:v>28</c:v>
                </c:pt>
                <c:pt idx="24">
                  <c:v>17</c:v>
                </c:pt>
                <c:pt idx="26">
                  <c:v>20</c:v>
                </c:pt>
                <c:pt idx="27">
                  <c:v>14</c:v>
                </c:pt>
                <c:pt idx="28">
                  <c:v>6</c:v>
                </c:pt>
                <c:pt idx="30">
                  <c:v>20</c:v>
                </c:pt>
                <c:pt idx="31">
                  <c:v>12</c:v>
                </c:pt>
                <c:pt idx="32">
                  <c:v>17</c:v>
                </c:pt>
                <c:pt idx="33">
                  <c:v>22</c:v>
                </c:pt>
                <c:pt idx="34">
                  <c:v>20</c:v>
                </c:pt>
                <c:pt idx="35">
                  <c:v>28</c:v>
                </c:pt>
                <c:pt idx="36">
                  <c:v>13</c:v>
                </c:pt>
                <c:pt idx="38">
                  <c:v>10</c:v>
                </c:pt>
                <c:pt idx="39">
                  <c:v>30</c:v>
                </c:pt>
                <c:pt idx="40">
                  <c:v>32</c:v>
                </c:pt>
                <c:pt idx="42">
                  <c:v>11</c:v>
                </c:pt>
                <c:pt idx="43">
                  <c:v>17</c:v>
                </c:pt>
                <c:pt idx="44">
                  <c:v>23</c:v>
                </c:pt>
                <c:pt idx="45">
                  <c:v>9</c:v>
                </c:pt>
                <c:pt idx="46">
                  <c:v>8</c:v>
                </c:pt>
                <c:pt idx="48">
                  <c:v>18</c:v>
                </c:pt>
                <c:pt idx="49">
                  <c:v>9</c:v>
                </c:pt>
                <c:pt idx="51">
                  <c:v>13</c:v>
                </c:pt>
                <c:pt idx="52">
                  <c:v>18</c:v>
                </c:pt>
                <c:pt idx="53">
                  <c:v>14</c:v>
                </c:pt>
                <c:pt idx="54">
                  <c:v>10</c:v>
                </c:pt>
                <c:pt idx="57">
                  <c:v>29</c:v>
                </c:pt>
                <c:pt idx="60">
                  <c:v>3</c:v>
                </c:pt>
                <c:pt idx="61">
                  <c:v>7</c:v>
                </c:pt>
              </c:numCache>
            </c:numRef>
          </c:xVal>
          <c:yVal>
            <c:numRef>
              <c:f>生データ20201227goddard!$AV$7:$AV$70</c:f>
              <c:numCache>
                <c:formatCode>General</c:formatCode>
                <c:ptCount val="64"/>
                <c:pt idx="0">
                  <c:v>9.1554054054054053</c:v>
                </c:pt>
                <c:pt idx="1">
                  <c:v>9.59375</c:v>
                </c:pt>
                <c:pt idx="2">
                  <c:v>12.849315068493151</c:v>
                </c:pt>
                <c:pt idx="3">
                  <c:v>13.340425531914894</c:v>
                </c:pt>
                <c:pt idx="4">
                  <c:v>13.485714285714286</c:v>
                </c:pt>
                <c:pt idx="5">
                  <c:v>13.796296296296296</c:v>
                </c:pt>
                <c:pt idx="6">
                  <c:v>17.107142857142858</c:v>
                </c:pt>
                <c:pt idx="7">
                  <c:v>18.715083798882681</c:v>
                </c:pt>
                <c:pt idx="8">
                  <c:v>18.771384136858476</c:v>
                </c:pt>
                <c:pt idx="9">
                  <c:v>19.172413793103448</c:v>
                </c:pt>
                <c:pt idx="10">
                  <c:v>19.844827586206897</c:v>
                </c:pt>
                <c:pt idx="11">
                  <c:v>20.456140350877192</c:v>
                </c:pt>
                <c:pt idx="12">
                  <c:v>21.19178082191781</c:v>
                </c:pt>
                <c:pt idx="13">
                  <c:v>21.666666666666668</c:v>
                </c:pt>
                <c:pt idx="14">
                  <c:v>22.712121212121211</c:v>
                </c:pt>
                <c:pt idx="15">
                  <c:v>23.934426229508198</c:v>
                </c:pt>
                <c:pt idx="16">
                  <c:v>24.75988700564972</c:v>
                </c:pt>
                <c:pt idx="17">
                  <c:v>29.333333333333332</c:v>
                </c:pt>
                <c:pt idx="18">
                  <c:v>7.0180722891566258</c:v>
                </c:pt>
                <c:pt idx="19">
                  <c:v>8.8839285714285712</c:v>
                </c:pt>
                <c:pt idx="20">
                  <c:v>11.986842105263158</c:v>
                </c:pt>
                <c:pt idx="21">
                  <c:v>12.071428571428571</c:v>
                </c:pt>
                <c:pt idx="22">
                  <c:v>12.681818181818182</c:v>
                </c:pt>
                <c:pt idx="23">
                  <c:v>13.369565217391305</c:v>
                </c:pt>
                <c:pt idx="24">
                  <c:v>14.048387096774194</c:v>
                </c:pt>
                <c:pt idx="25">
                  <c:v>15.044776119402986</c:v>
                </c:pt>
                <c:pt idx="26">
                  <c:v>15.838709677419354</c:v>
                </c:pt>
                <c:pt idx="27">
                  <c:v>16.585365853658537</c:v>
                </c:pt>
                <c:pt idx="28">
                  <c:v>16.68903803131991</c:v>
                </c:pt>
                <c:pt idx="29">
                  <c:v>17.75</c:v>
                </c:pt>
                <c:pt idx="30">
                  <c:v>18.12</c:v>
                </c:pt>
                <c:pt idx="31">
                  <c:v>18.222222222222221</c:v>
                </c:pt>
                <c:pt idx="32">
                  <c:v>18.32</c:v>
                </c:pt>
                <c:pt idx="33">
                  <c:v>21.018181818181819</c:v>
                </c:pt>
                <c:pt idx="34">
                  <c:v>10.607375271149674</c:v>
                </c:pt>
                <c:pt idx="35">
                  <c:v>10.611111111111111</c:v>
                </c:pt>
                <c:pt idx="36">
                  <c:v>11.328125</c:v>
                </c:pt>
                <c:pt idx="37">
                  <c:v>12.632450331125828</c:v>
                </c:pt>
                <c:pt idx="38">
                  <c:v>12.964912280701755</c:v>
                </c:pt>
                <c:pt idx="39">
                  <c:v>14.510204081632653</c:v>
                </c:pt>
                <c:pt idx="40">
                  <c:v>15.115942028985508</c:v>
                </c:pt>
                <c:pt idx="41">
                  <c:v>15.226277372262773</c:v>
                </c:pt>
                <c:pt idx="42">
                  <c:v>15.25</c:v>
                </c:pt>
                <c:pt idx="43">
                  <c:v>15.406360424028268</c:v>
                </c:pt>
                <c:pt idx="44">
                  <c:v>16.815384615384616</c:v>
                </c:pt>
                <c:pt idx="45">
                  <c:v>16.857142857142858</c:v>
                </c:pt>
                <c:pt idx="46">
                  <c:v>16.870967741935484</c:v>
                </c:pt>
                <c:pt idx="47">
                  <c:v>17.543478260869566</c:v>
                </c:pt>
                <c:pt idx="48">
                  <c:v>20.864406779661017</c:v>
                </c:pt>
                <c:pt idx="49">
                  <c:v>23.121468926553675</c:v>
                </c:pt>
                <c:pt idx="50">
                  <c:v>13.425531914893616</c:v>
                </c:pt>
                <c:pt idx="51">
                  <c:v>14.895833333333334</c:v>
                </c:pt>
                <c:pt idx="52">
                  <c:v>16.411764705882351</c:v>
                </c:pt>
                <c:pt idx="53">
                  <c:v>18.440000000000001</c:v>
                </c:pt>
                <c:pt idx="54">
                  <c:v>20.553571428571427</c:v>
                </c:pt>
                <c:pt idx="55">
                  <c:v>20.676229508196723</c:v>
                </c:pt>
                <c:pt idx="56">
                  <c:v>11.729166666666666</c:v>
                </c:pt>
                <c:pt idx="57">
                  <c:v>11.771428571428572</c:v>
                </c:pt>
                <c:pt idx="58">
                  <c:v>13.376623376623376</c:v>
                </c:pt>
                <c:pt idx="59">
                  <c:v>14.434180138568131</c:v>
                </c:pt>
                <c:pt idx="60">
                  <c:v>15.548387096774194</c:v>
                </c:pt>
                <c:pt idx="61">
                  <c:v>17.509803921568629</c:v>
                </c:pt>
                <c:pt idx="62">
                  <c:v>20.864745011086473</c:v>
                </c:pt>
                <c:pt idx="63">
                  <c:v>28.71125611745514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9C9-4731-BD42-9E2527BEC0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13706512"/>
        <c:axId val="813709072"/>
      </c:scatterChart>
      <c:valAx>
        <c:axId val="813706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813709072"/>
        <c:crosses val="autoZero"/>
        <c:crossBetween val="midCat"/>
      </c:valAx>
      <c:valAx>
        <c:axId val="813709072"/>
        <c:scaling>
          <c:orientation val="minMax"/>
          <c:max val="30"/>
          <c:min val="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ja-JP"/>
          </a:p>
        </c:txPr>
        <c:crossAx val="81370651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787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089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330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6056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348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6245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057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8442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6687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2116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677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577BB-D906-4600-B1FB-7640EF05406A}" type="datetimeFigureOut">
              <a:rPr kumimoji="1" lang="ja-JP" altLang="en-US" smtClean="0"/>
              <a:t>2021/7/10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7E0A4-6675-404F-9801-D3F2E8C338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1158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79ED30-8C1C-4896-8F76-4B01D55A282D}"/>
              </a:ext>
            </a:extLst>
          </p:cNvPr>
          <p:cNvSpPr txBox="1"/>
          <p:nvPr/>
        </p:nvSpPr>
        <p:spPr>
          <a:xfrm>
            <a:off x="362651" y="172920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figure</a:t>
            </a: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89236D1-A468-4E87-BF58-5FAE621EEEBE}"/>
              </a:ext>
            </a:extLst>
          </p:cNvPr>
          <p:cNvSpPr txBox="1"/>
          <p:nvPr/>
        </p:nvSpPr>
        <p:spPr>
          <a:xfrm>
            <a:off x="5224597" y="172920"/>
            <a:ext cx="1378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Tashiro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H et al,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738B29C5-D2E1-4901-B18E-492DEF05EAB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28981" y="1084217"/>
            <a:ext cx="2700020" cy="165898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072DB8C-1356-408F-87EA-50712562817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466786" y="1084216"/>
            <a:ext cx="2947076" cy="150222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F3687D-B91C-4D63-BB1B-915AEE3BBAD2}"/>
              </a:ext>
            </a:extLst>
          </p:cNvPr>
          <p:cNvSpPr txBox="1"/>
          <p:nvPr/>
        </p:nvSpPr>
        <p:spPr>
          <a:xfrm>
            <a:off x="742044" y="1103808"/>
            <a:ext cx="420308" cy="32483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C256BCF-A56E-440C-9DEE-313E350A5D99}"/>
              </a:ext>
            </a:extLst>
          </p:cNvPr>
          <p:cNvSpPr txBox="1"/>
          <p:nvPr/>
        </p:nvSpPr>
        <p:spPr>
          <a:xfrm>
            <a:off x="3481251" y="1102497"/>
            <a:ext cx="420308" cy="32483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940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F9261DBD-6F51-4AFA-B85F-8A700A6836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2058236"/>
              </p:ext>
            </p:extLst>
          </p:nvPr>
        </p:nvGraphicFramePr>
        <p:xfrm>
          <a:off x="305612" y="1037125"/>
          <a:ext cx="3123388" cy="2324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EECA73D-56E7-4AD0-AD39-9940CEA785AE}"/>
              </a:ext>
            </a:extLst>
          </p:cNvPr>
          <p:cNvSpPr txBox="1"/>
          <p:nvPr/>
        </p:nvSpPr>
        <p:spPr>
          <a:xfrm rot="16200000">
            <a:off x="-907690" y="1734651"/>
            <a:ext cx="22753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V’O</a:t>
            </a:r>
            <a:r>
              <a:rPr kumimoji="1" lang="en-US" altLang="ja-JP" sz="9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(ml/min/kg) at peak exercise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C89C3DA-79F7-4F81-84B5-35DF71F3DA8E}"/>
              </a:ext>
            </a:extLst>
          </p:cNvPr>
          <p:cNvSpPr txBox="1"/>
          <p:nvPr/>
        </p:nvSpPr>
        <p:spPr>
          <a:xfrm>
            <a:off x="1259605" y="3277708"/>
            <a:ext cx="18025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6-minute walk distance (m)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4FDE3E5-7438-4586-8388-C3F1A4F1D5A9}"/>
              </a:ext>
            </a:extLst>
          </p:cNvPr>
          <p:cNvSpPr txBox="1"/>
          <p:nvPr/>
        </p:nvSpPr>
        <p:spPr>
          <a:xfrm>
            <a:off x="362651" y="172920"/>
            <a:ext cx="19255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figure</a:t>
            </a:r>
            <a:r>
              <a:rPr lang="ja-JP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DB50DF3-7F2D-4754-BDD2-EA2FF8FAF638}"/>
              </a:ext>
            </a:extLst>
          </p:cNvPr>
          <p:cNvSpPr txBox="1"/>
          <p:nvPr/>
        </p:nvSpPr>
        <p:spPr>
          <a:xfrm>
            <a:off x="5224597" y="172920"/>
            <a:ext cx="13782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>
                <a:latin typeface="Arial" panose="020B0604020202020204" pitchFamily="34" charset="0"/>
                <a:cs typeface="Arial" panose="020B0604020202020204" pitchFamily="34" charset="0"/>
              </a:rPr>
              <a:t>Tashiro</a:t>
            </a:r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 H et al,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E5183AE-E5CB-4D22-8A78-ADC7D4BA1F1C}"/>
              </a:ext>
            </a:extLst>
          </p:cNvPr>
          <p:cNvSpPr txBox="1"/>
          <p:nvPr/>
        </p:nvSpPr>
        <p:spPr>
          <a:xfrm>
            <a:off x="969389" y="1124421"/>
            <a:ext cx="1446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l-GR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0.74</a:t>
            </a:r>
          </a:p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p &lt; 0.0001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B519B68-0AF2-4D4C-A48E-853F0AB080A1}"/>
              </a:ext>
            </a:extLst>
          </p:cNvPr>
          <p:cNvSpPr txBox="1"/>
          <p:nvPr/>
        </p:nvSpPr>
        <p:spPr>
          <a:xfrm>
            <a:off x="59432" y="729276"/>
            <a:ext cx="420308" cy="324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7DAF825-8678-472C-B488-362E6E9B0215}"/>
              </a:ext>
            </a:extLst>
          </p:cNvPr>
          <p:cNvSpPr txBox="1"/>
          <p:nvPr/>
        </p:nvSpPr>
        <p:spPr>
          <a:xfrm>
            <a:off x="5749036" y="1247004"/>
            <a:ext cx="766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l-GR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ρ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= -0.35</a:t>
            </a:r>
          </a:p>
          <a:p>
            <a:r>
              <a:rPr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p = 0.02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A45563EE-7CA6-4B34-BB58-68F559B737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0612004"/>
              </p:ext>
            </p:extLst>
          </p:nvPr>
        </p:nvGraphicFramePr>
        <p:xfrm>
          <a:off x="3732219" y="970671"/>
          <a:ext cx="3095616" cy="23905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9334A52-DFCF-49F5-A087-A14D6B8C9D55}"/>
              </a:ext>
            </a:extLst>
          </p:cNvPr>
          <p:cNvSpPr txBox="1"/>
          <p:nvPr/>
        </p:nvSpPr>
        <p:spPr>
          <a:xfrm rot="16200000">
            <a:off x="2508749" y="1730694"/>
            <a:ext cx="22753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V’O</a:t>
            </a:r>
            <a:r>
              <a:rPr kumimoji="1" lang="en-US" altLang="ja-JP" sz="9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(ml/min/kg) at peak exercise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6BCD8CA-153C-4DB3-8F22-39EDE8D6FACE}"/>
              </a:ext>
            </a:extLst>
          </p:cNvPr>
          <p:cNvSpPr txBox="1"/>
          <p:nvPr/>
        </p:nvSpPr>
        <p:spPr>
          <a:xfrm>
            <a:off x="4653346" y="3310928"/>
            <a:ext cx="14463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COPD assessment test</a:t>
            </a:r>
            <a:endParaRPr kumimoji="1" lang="ja-JP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96BF83-C2F4-45C8-8FEC-AF70BCF92603}"/>
              </a:ext>
            </a:extLst>
          </p:cNvPr>
          <p:cNvSpPr txBox="1"/>
          <p:nvPr/>
        </p:nvSpPr>
        <p:spPr>
          <a:xfrm>
            <a:off x="3429000" y="736737"/>
            <a:ext cx="420308" cy="3248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kumimoji="1" lang="ja-JP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97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315</TotalTime>
  <Words>64</Words>
  <Application>Microsoft Office PowerPoint</Application>
  <PresentationFormat>A4 210 x 297 mm</PresentationFormat>
  <Paragraphs>16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呼吸器内科</dc:creator>
  <cp:lastModifiedBy>呼吸器内科</cp:lastModifiedBy>
  <cp:revision>50</cp:revision>
  <cp:lastPrinted>2020-12-31T23:03:45Z</cp:lastPrinted>
  <dcterms:created xsi:type="dcterms:W3CDTF">2020-05-08T10:05:08Z</dcterms:created>
  <dcterms:modified xsi:type="dcterms:W3CDTF">2021-07-10T05:44:01Z</dcterms:modified>
</cp:coreProperties>
</file>