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2" r:id="rId7"/>
    <p:sldId id="263" r:id="rId8"/>
    <p:sldId id="271" r:id="rId9"/>
    <p:sldId id="273" r:id="rId10"/>
    <p:sldId id="272" r:id="rId11"/>
    <p:sldId id="264" r:id="rId12"/>
    <p:sldId id="265" r:id="rId13"/>
    <p:sldId id="266" r:id="rId14"/>
    <p:sldId id="267" r:id="rId15"/>
    <p:sldId id="274" r:id="rId16"/>
    <p:sldId id="269" r:id="rId17"/>
    <p:sldId id="27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1E7"/>
    <a:srgbClr val="C1EFFF"/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8" d="100"/>
          <a:sy n="88" d="100"/>
        </p:scale>
        <p:origin x="79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07/04/2021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07/04/2021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July 2020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0591CEEA-DB8C-416B-8B7F-D38443B990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03531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COVID-19 induced VT storm unmasking a clinically silent cardiomyopathy: a case report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69" y="118209"/>
            <a:ext cx="6552728" cy="857250"/>
          </a:xfrm>
        </p:spPr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45169" y="790864"/>
            <a:ext cx="8037095" cy="3769104"/>
          </a:xfrm>
          <a:noFill/>
        </p:spPr>
        <p:txBody>
          <a:bodyPr rIns="108000">
            <a:no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b="0" dirty="0">
                <a:ea typeface="Calibri" panose="020F0502020204030204" pitchFamily="34" charset="0"/>
              </a:rPr>
              <a:t>Increased </a:t>
            </a:r>
            <a:r>
              <a:rPr lang="en-IN" dirty="0">
                <a:ea typeface="Calibri" panose="020F0502020204030204" pitchFamily="34" charset="0"/>
              </a:rPr>
              <a:t>IL-6 </a:t>
            </a:r>
            <a:r>
              <a:rPr lang="en-IN" b="0" dirty="0">
                <a:ea typeface="Calibri" panose="020F0502020204030204" pitchFamily="34" charset="0"/>
              </a:rPr>
              <a:t>in </a:t>
            </a:r>
            <a:r>
              <a:rPr lang="en-IN" b="0" dirty="0" err="1">
                <a:ea typeface="Calibri" panose="020F0502020204030204" pitchFamily="34" charset="0"/>
              </a:rPr>
              <a:t>hyperinflammatory</a:t>
            </a:r>
            <a:r>
              <a:rPr lang="en-IN" b="0" dirty="0">
                <a:ea typeface="Calibri" panose="020F0502020204030204" pitchFamily="34" charset="0"/>
              </a:rPr>
              <a:t> states </a:t>
            </a:r>
            <a:r>
              <a:rPr lang="en-IN" dirty="0" smtClean="0">
                <a:ea typeface="Calibri" panose="020F0502020204030204" pitchFamily="34" charset="0"/>
              </a:rPr>
              <a:t>correlates </a:t>
            </a:r>
            <a:r>
              <a:rPr lang="en-IN" dirty="0">
                <a:ea typeface="Calibri" panose="020F0502020204030204" pitchFamily="34" charset="0"/>
              </a:rPr>
              <a:t>with QT prolongation and SCD risk</a:t>
            </a:r>
            <a:r>
              <a:rPr lang="en-IN" b="0" dirty="0">
                <a:ea typeface="Calibri" panose="020F0502020204030204" pitchFamily="34" charset="0"/>
              </a:rPr>
              <a:t>.</a:t>
            </a:r>
            <a:r>
              <a:rPr lang="en-IN" b="0" baseline="30000" dirty="0">
                <a:ea typeface="Calibri" panose="020F0502020204030204" pitchFamily="34" charset="0"/>
              </a:rPr>
              <a:t>7</a:t>
            </a:r>
            <a:endParaRPr lang="en-IN" b="0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b="0" dirty="0" smtClean="0"/>
              <a:t>The </a:t>
            </a:r>
            <a:r>
              <a:rPr lang="en-GB" b="0" dirty="0"/>
              <a:t>report also highlights the etiologic relationship </a:t>
            </a:r>
            <a:r>
              <a:rPr lang="en-GB" i="1" dirty="0"/>
              <a:t>between IL-6 and electrical instability in ARVC</a:t>
            </a:r>
            <a:r>
              <a:rPr lang="en-GB" b="0" dirty="0"/>
              <a:t> by its effect of </a:t>
            </a:r>
            <a:r>
              <a:rPr lang="en-GB" b="0" i="1" dirty="0"/>
              <a:t>reducing plakoglobin </a:t>
            </a:r>
            <a:r>
              <a:rPr lang="en-GB" b="0" dirty="0"/>
              <a:t>protein expression on cardiomyocytes. </a:t>
            </a:r>
            <a:r>
              <a:rPr lang="en-GB" b="0" baseline="30000" dirty="0" smtClean="0"/>
              <a:t>8</a:t>
            </a:r>
            <a:endParaRPr lang="en-GB" b="0" baseline="30000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3359"/>
            <a:ext cx="6552728" cy="857250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Discussion</a:t>
            </a:r>
            <a:endParaRPr lang="en-IN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063625"/>
            <a:ext cx="7803064" cy="3083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IL-6 surge induced by COVID-19 and later by AICD implantation stress induced VPC surge in our patient with underlying ARVC</a:t>
            </a:r>
            <a:r>
              <a:rPr lang="en-GB" sz="2000" dirty="0" smtClean="0"/>
              <a:t>.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Patient is under regular clinical follow-up and monitoring of thyroid status to assess </a:t>
            </a:r>
            <a:r>
              <a:rPr lang="en-GB" sz="2000" dirty="0" err="1"/>
              <a:t>amiodarone</a:t>
            </a:r>
            <a:r>
              <a:rPr lang="en-GB" sz="2000" dirty="0"/>
              <a:t> induced thyroid dysfunction.</a:t>
            </a:r>
          </a:p>
        </p:txBody>
      </p:sp>
    </p:spTree>
    <p:extLst>
      <p:ext uri="{BB962C8B-B14F-4D97-AF65-F5344CB8AC3E}">
        <p14:creationId xmlns:p14="http://schemas.microsoft.com/office/powerpoint/2010/main" val="3900278564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Learning Points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600" y="1083426"/>
            <a:ext cx="3533778" cy="3334462"/>
          </a:xfrm>
          <a:solidFill>
            <a:schemeClr val="bg1"/>
          </a:solidFill>
        </p:spPr>
        <p:txBody>
          <a:bodyPr rIns="108000">
            <a:norm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b="0" spc="75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Vrinda" panose="020B0502040204020203" pitchFamily="34" charset="0"/>
              </a:rPr>
              <a:t> VT storm unmasking an underlying clinically silent cardiomyopathy may be the </a:t>
            </a:r>
            <a:r>
              <a:rPr lang="en-US" spc="75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Vrinda" panose="020B0502040204020203" pitchFamily="34" charset="0"/>
              </a:rPr>
              <a:t>sole manifestation </a:t>
            </a:r>
            <a:r>
              <a:rPr lang="en-US" b="0" spc="75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Vrinda" panose="020B0502040204020203" pitchFamily="34" charset="0"/>
              </a:rPr>
              <a:t>of active Covid19-infection.</a:t>
            </a:r>
            <a:endParaRPr lang="en-IN" b="0" spc="75" dirty="0">
              <a:solidFill>
                <a:srgbClr val="5A5A5A"/>
              </a:solidFill>
              <a:effectLst/>
              <a:ea typeface="Times New Roman" panose="02020603050405020304" pitchFamily="18" charset="0"/>
              <a:cs typeface="Vrinda" panose="020B0502040204020203" pitchFamily="34" charset="0"/>
            </a:endParaRP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623372" y="1083426"/>
            <a:ext cx="3657600" cy="3334462"/>
          </a:xfrm>
          <a:solidFill>
            <a:schemeClr val="bg1"/>
          </a:solidFill>
        </p:spPr>
        <p:txBody>
          <a:bodyPr lIns="108000" rIns="108000">
            <a:normAutofit fontScale="92500"/>
          </a:bodyPr>
          <a:lstStyle/>
          <a:p>
            <a:pPr algn="just">
              <a:lnSpc>
                <a:spcPct val="170000"/>
              </a:lnSpc>
            </a:pPr>
            <a:r>
              <a:rPr lang="en-US" sz="2200" b="0" dirty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2. Ventricular </a:t>
            </a:r>
            <a:r>
              <a:rPr lang="en-US" sz="2200" b="0" dirty="0" smtClean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arrhythmia </a:t>
            </a:r>
            <a:r>
              <a:rPr lang="en-US" sz="2200" b="0" dirty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burden paralleled the systemic cytokine </a:t>
            </a:r>
            <a:r>
              <a:rPr lang="en-US" sz="2200" b="0" dirty="0" smtClean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surge which hints </a:t>
            </a:r>
            <a:r>
              <a:rPr lang="en-US" sz="2200" b="0" dirty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towards a </a:t>
            </a:r>
            <a:r>
              <a:rPr lang="en-US" sz="2200" b="0" dirty="0" smtClean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role </a:t>
            </a:r>
            <a:r>
              <a:rPr lang="en-US" sz="2200" b="0" dirty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of </a:t>
            </a:r>
            <a:r>
              <a:rPr lang="en-US" sz="2200" b="0" dirty="0" smtClean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IL-6 </a:t>
            </a:r>
            <a:r>
              <a:rPr lang="en-US" sz="2200" b="0" dirty="0">
                <a:effectLst/>
                <a:latin typeface="+mj-lt"/>
                <a:ea typeface="Calibri" panose="020F0502020204030204" pitchFamily="34" charset="0"/>
                <a:cs typeface="Vrinda" panose="020B0502040204020203" pitchFamily="34" charset="0"/>
              </a:rPr>
              <a:t>in arrhythmogenesis in our patient with underlying dormant ARVC.</a:t>
            </a:r>
            <a:endParaRPr lang="en-IN" sz="2200" b="0" dirty="0">
              <a:effectLst/>
              <a:latin typeface="+mj-lt"/>
              <a:ea typeface="Calibri" panose="020F0502020204030204" pitchFamily="34" charset="0"/>
              <a:cs typeface="Vrinda" panose="020B0502040204020203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3359"/>
            <a:ext cx="6552728" cy="857250"/>
          </a:xfrm>
        </p:spPr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842212"/>
            <a:ext cx="7792790" cy="3729788"/>
          </a:xfrm>
          <a:solidFill>
            <a:schemeClr val="bg1"/>
          </a:solidFill>
        </p:spPr>
        <p:txBody>
          <a:bodyPr lIns="36000" tIns="72000" rIns="72000">
            <a:normAutofit fontScale="400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Siripanthong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B, Nazarian S, Muser D, Deo R,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Santangeli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Khanji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MY et al. Recognizing COVID-19-related myocarditis: The possible pathophysiology and proposed guideline for diagnosis and management. Heart Rhythm. 2020 Sep;17(9):1463-1471.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10.1016/j.hrthm.2020.05.001.</a:t>
            </a:r>
            <a:endParaRPr lang="en-IN" sz="23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Turagam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MK,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Musikantow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D, Goldman ME,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Bassily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-Marcus A, Chu E,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Shivamurthy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 et al. Malignant Arrhythmias in Patients With COVID-19: Incidence, Mechanisms, and Outcomes.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Arrhythm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Electrophysiol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2020 Nov;13(11): e008920. </a:t>
            </a:r>
            <a:endParaRPr lang="en-IN" sz="23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Bhatla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A., Michael M.,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Adusumalli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S., Matthew C., Eric Oh, Ann Tierney, et al COVID-19 and cardiac arrhythmias, Heart Rhythm, Volume 17, Issue 9, 2020, Pages 1439-1444 </a:t>
            </a:r>
            <a:endParaRPr lang="en-IN" sz="23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Lazzerini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Boutjdir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Capecchi PL. COVID-19, Arrhythmic Risk, and Inflammation: Mind the Gap! Circulation. 2020 Jul 7;142(1):7-9.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10.1161/CIRCULATIONAHA.120.047293.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5. Arrhythmogenic Right Ventricular Cardiomyopathy: Current Diagnostic Criteria - American College of Cardiology [Internet]. [cited 2020 Oct 24]. Available from: https://www.acc.org/latest-in-cardiology/ten-points-to-remember/2019/10/29/11/37/arrhythmogenic-right-ventricular-cardiomyopathy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6. Priori SG,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Blomström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-Lundqvist C,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Mazzanti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Bloma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Borggrefe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Camm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J, et al. 2015 ESC Guidelines for the management of patients with ventricular arrhythmias and the prevention of sudden cardiac death: The Task Force for the Management of Patients with Ventricular Arrhythmias and the Prevention of Sudden Cardiac Death of the European Society of Cardiology (ESC).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Europace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2015 Sep 28;17(11):1601–87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 </a:t>
            </a:r>
            <a:r>
              <a:rPr lang="en-IN" sz="23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Alí</a:t>
            </a:r>
            <a:r>
              <a:rPr lang="en-IN" sz="23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A, </a:t>
            </a:r>
            <a:r>
              <a:rPr lang="en-IN" sz="23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Boutjdir</a:t>
            </a:r>
            <a:r>
              <a:rPr lang="en-IN" sz="23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IN" sz="23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Aromolaran</a:t>
            </a:r>
            <a:r>
              <a:rPr lang="en-IN" sz="23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AS. </a:t>
            </a:r>
            <a:r>
              <a:rPr lang="en-IN" sz="23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Cardiolipotoxicity</a:t>
            </a:r>
            <a:r>
              <a:rPr lang="en-IN" sz="23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inflammation, and arrhythmias: role for interleukin-6 molecular mechanisms. Front </a:t>
            </a:r>
            <a:r>
              <a:rPr lang="en-IN" sz="23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Physiol</a:t>
            </a:r>
            <a:r>
              <a:rPr lang="en-IN" sz="23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2018;9:1866. 10.3389/fphys.2018.01866</a:t>
            </a:r>
            <a:endParaRPr lang="en-IN" sz="23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8. Gemayel C,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Pelliccia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A, Thompson PD. Arrhythmogenic right ventricular cardiomyopathy. J Am Coll </a:t>
            </a:r>
            <a:r>
              <a:rPr lang="en-IN" sz="23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Cardiol</a:t>
            </a:r>
            <a:r>
              <a:rPr lang="en-IN" sz="23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2001 Dec;38(7):1773-81.</a:t>
            </a:r>
            <a:endParaRPr lang="en-IN" sz="23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60751"/>
            <a:ext cx="6552728" cy="857250"/>
          </a:xfrm>
        </p:spPr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358" y="813034"/>
            <a:ext cx="7860169" cy="3779514"/>
          </a:xfrm>
          <a:ln>
            <a:noFill/>
          </a:ln>
        </p:spPr>
        <p:txBody>
          <a:bodyPr lIns="72000" tIns="180000" rIns="72000" bIns="36000">
            <a:normAutofit fontScale="32500" lnSpcReduction="20000"/>
          </a:bodyPr>
          <a:lstStyle/>
          <a:p>
            <a:pPr marL="271463" indent="-271463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N" sz="6200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The manifestations of coronavirus disease (COVID-19) range from asymptomatic infection to multi-organ failure and death</a:t>
            </a:r>
            <a:r>
              <a:rPr lang="en-IN" sz="6200" b="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.</a:t>
            </a:r>
            <a:endParaRPr lang="en-IN" sz="6200" b="0" dirty="0">
              <a:effectLst/>
              <a:ea typeface="Calibri" panose="020F0502020204030204" pitchFamily="34" charset="0"/>
              <a:cs typeface="Vrinda" panose="020B0502040204020203" pitchFamily="34" charset="0"/>
            </a:endParaRPr>
          </a:p>
          <a:p>
            <a:pPr marL="271463" indent="-271463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6200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Among these, COVID-19 related myocarditis and arrhythmias are hypothesized to result </a:t>
            </a:r>
            <a:r>
              <a:rPr lang="en-IN" sz="6200" b="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from: </a:t>
            </a:r>
            <a:endParaRPr lang="en-IN" sz="6200" b="0" dirty="0">
              <a:effectLst/>
              <a:ea typeface="Calibri" panose="020F0502020204030204" pitchFamily="34" charset="0"/>
              <a:cs typeface="Vrinda" panose="020B0502040204020203" pitchFamily="34" charset="0"/>
            </a:endParaRPr>
          </a:p>
          <a:p>
            <a:pPr marL="271463" indent="174625" algn="just" defTabSz="990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6200" dirty="0">
                <a:ea typeface="Calibri" panose="020F0502020204030204" pitchFamily="34" charset="0"/>
                <a:cs typeface="Vrinda" panose="020B0502040204020203" pitchFamily="34" charset="0"/>
              </a:rPr>
              <a:t>D</a:t>
            </a:r>
            <a:r>
              <a:rPr lang="en-IN" sz="620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irect viral myocardial injury </a:t>
            </a:r>
            <a:r>
              <a:rPr lang="en-IN" sz="6200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and/or</a:t>
            </a:r>
          </a:p>
          <a:p>
            <a:pPr marL="271463" indent="87313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620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 Inflammatory </a:t>
            </a:r>
            <a:r>
              <a:rPr lang="en-IN" sz="620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cytokines </a:t>
            </a:r>
            <a:r>
              <a:rPr lang="en-IN" sz="6200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induced damage </a:t>
            </a:r>
            <a:r>
              <a:rPr lang="en-IN" sz="6200" b="0" baseline="3000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1-4</a:t>
            </a:r>
          </a:p>
          <a:p>
            <a:pPr marL="271463" indent="87313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6200" b="0" baseline="30000" dirty="0">
              <a:ea typeface="Calibri" panose="020F0502020204030204" pitchFamily="34" charset="0"/>
              <a:cs typeface="Vrinda" panose="020B0502040204020203" pitchFamily="34" charset="0"/>
            </a:endParaRPr>
          </a:p>
          <a:p>
            <a:pPr marL="271463" indent="-271463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6200" b="0" dirty="0" smtClean="0">
                <a:ea typeface="Calibri" panose="020F0502020204030204" pitchFamily="34" charset="0"/>
                <a:cs typeface="Vrinda" panose="020B0502040204020203" pitchFamily="34" charset="0"/>
              </a:rPr>
              <a:t>We </a:t>
            </a:r>
            <a:r>
              <a:rPr lang="en-IN" sz="6200" b="0" dirty="0">
                <a:ea typeface="Calibri" panose="020F0502020204030204" pitchFamily="34" charset="0"/>
                <a:cs typeface="Vrinda" panose="020B0502040204020203" pitchFamily="34" charset="0"/>
              </a:rPr>
              <a:t>report a patient presenting with ventricular tachycardia </a:t>
            </a:r>
            <a:r>
              <a:rPr lang="en-IN" sz="6200" dirty="0">
                <a:ea typeface="Calibri" panose="020F0502020204030204" pitchFamily="34" charset="0"/>
                <a:cs typeface="Vrinda" panose="020B0502040204020203" pitchFamily="34" charset="0"/>
              </a:rPr>
              <a:t>(VT) storm </a:t>
            </a:r>
            <a:r>
              <a:rPr lang="en-IN" sz="6200" b="0" dirty="0">
                <a:ea typeface="Calibri" panose="020F0502020204030204" pitchFamily="34" charset="0"/>
                <a:cs typeface="Vrinda" panose="020B0502040204020203" pitchFamily="34" charset="0"/>
              </a:rPr>
              <a:t>induced by COVID-19 infection that unmasked an underlying </a:t>
            </a:r>
            <a:r>
              <a:rPr lang="en-IN" sz="6200" b="0" i="1" dirty="0">
                <a:ea typeface="Calibri" panose="020F0502020204030204" pitchFamily="34" charset="0"/>
                <a:cs typeface="Vrinda" panose="020B0502040204020203" pitchFamily="34" charset="0"/>
              </a:rPr>
              <a:t>clinically silent genetic cardiomyopathy. </a:t>
            </a:r>
            <a:endParaRPr lang="en-GB" sz="6200" i="1" dirty="0"/>
          </a:p>
          <a:p>
            <a:pPr marL="342900" indent="-342900" algn="just">
              <a:lnSpc>
                <a:spcPct val="120000"/>
              </a:lnSpc>
              <a:buAutoNum type="alphaLcParenR"/>
            </a:pPr>
            <a:endParaRPr lang="en-IN" sz="8000" b="0" dirty="0">
              <a:effectLst/>
              <a:ea typeface="Calibri" panose="020F0502020204030204" pitchFamily="34" charset="0"/>
              <a:cs typeface="Vrinda" panose="020B0502040204020203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236" y="0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15757" y="1017142"/>
            <a:ext cx="8178231" cy="3518764"/>
          </a:xfrm>
          <a:noFill/>
        </p:spPr>
        <p:txBody>
          <a:bodyPr lIns="36000" rIns="36000">
            <a:noAutofit/>
          </a:bodyPr>
          <a:lstStyle/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A 57-year-old gentleman had 3 VT episodes within 3 hours (2 in a peripheral centre and one in our emergency).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N" b="0" dirty="0">
                <a:ea typeface="Calibri" panose="020F0502020204030204" pitchFamily="34" charset="0"/>
                <a:cs typeface="Vrinda" panose="020B0502040204020203" pitchFamily="34" charset="0"/>
              </a:rPr>
              <a:t>Managed by </a:t>
            </a:r>
            <a:r>
              <a:rPr lang="en-IN" dirty="0" smtClean="0">
                <a:ea typeface="Calibri" panose="020F0502020204030204" pitchFamily="34" charset="0"/>
                <a:cs typeface="Vrinda" panose="020B0502040204020203" pitchFamily="34" charset="0"/>
              </a:rPr>
              <a:t>DC </a:t>
            </a:r>
            <a:r>
              <a:rPr lang="en-IN" b="0" dirty="0" smtClean="0">
                <a:ea typeface="Calibri" panose="020F0502020204030204" pitchFamily="34" charset="0"/>
                <a:cs typeface="Vrinda" panose="020B0502040204020203" pitchFamily="34" charset="0"/>
              </a:rPr>
              <a:t>(direct current) </a:t>
            </a:r>
            <a:r>
              <a:rPr lang="en-IN" dirty="0">
                <a:ea typeface="Calibri" panose="020F0502020204030204" pitchFamily="34" charset="0"/>
                <a:cs typeface="Vrinda" panose="020B0502040204020203" pitchFamily="34" charset="0"/>
              </a:rPr>
              <a:t>cardioversion </a:t>
            </a:r>
            <a:r>
              <a:rPr lang="en-IN" b="0" dirty="0">
                <a:ea typeface="Calibri" panose="020F0502020204030204" pitchFamily="34" charset="0"/>
                <a:cs typeface="Vrinda" panose="020B0502040204020203" pitchFamily="34" charset="0"/>
              </a:rPr>
              <a:t>and injectable amiodarone.</a:t>
            </a: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 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N" b="0" u="sng" dirty="0">
                <a:ea typeface="Calibri" panose="020F0502020204030204" pitchFamily="34" charset="0"/>
                <a:cs typeface="Vrinda" panose="020B0502040204020203" pitchFamily="34" charset="0"/>
              </a:rPr>
              <a:t>Medical history: </a:t>
            </a:r>
            <a:r>
              <a:rPr lang="en-IN" b="0" dirty="0">
                <a:ea typeface="Calibri" panose="020F0502020204030204" pitchFamily="34" charset="0"/>
                <a:cs typeface="Vrinda" panose="020B0502040204020203" pitchFamily="34" charset="0"/>
              </a:rPr>
              <a:t>T</a:t>
            </a: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ype-2 diabetes-mellitus and Grave’s disease for last 10 years (on regular treatment). </a:t>
            </a:r>
            <a:r>
              <a:rPr lang="en-IN" b="0" dirty="0" smtClean="0">
                <a:ea typeface="Calibri" panose="020F0502020204030204" pitchFamily="34" charset="0"/>
                <a:cs typeface="Vrinda" panose="020B0502040204020203" pitchFamily="34" charset="0"/>
              </a:rPr>
              <a:t>N</a:t>
            </a:r>
            <a:r>
              <a:rPr lang="en-IN" b="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o </a:t>
            </a: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past history suggestive of cardiac illness.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N" b="0" u="sng" dirty="0">
                <a:ea typeface="Calibri" panose="020F0502020204030204" pitchFamily="34" charset="0"/>
                <a:cs typeface="Vrinda" panose="020B0502040204020203" pitchFamily="34" charset="0"/>
              </a:rPr>
              <a:t>F</a:t>
            </a:r>
            <a:r>
              <a:rPr lang="en-IN" b="0" u="sng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amily </a:t>
            </a:r>
            <a:r>
              <a:rPr lang="en-IN" b="0" u="sng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history: </a:t>
            </a:r>
            <a:r>
              <a:rPr lang="en-IN" b="0" dirty="0" smtClean="0">
                <a:ea typeface="Calibri" panose="020F0502020204030204" pitchFamily="34" charset="0"/>
                <a:cs typeface="Vrinda" panose="020B0502040204020203" pitchFamily="34" charset="0"/>
              </a:rPr>
              <a:t>S</a:t>
            </a:r>
            <a:r>
              <a:rPr lang="en-IN" b="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udden </a:t>
            </a: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cardiac death </a:t>
            </a:r>
            <a:r>
              <a:rPr lang="en-IN" b="0" i="1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(SCD) in two siblings </a:t>
            </a: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at ages of </a:t>
            </a:r>
            <a:r>
              <a:rPr lang="en-IN" b="0" dirty="0" smtClean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55 and  </a:t>
            </a:r>
            <a:r>
              <a:rPr lang="en-IN" b="0" dirty="0">
                <a:effectLst/>
                <a:ea typeface="Calibri" panose="020F0502020204030204" pitchFamily="34" charset="0"/>
                <a:cs typeface="Vrinda" panose="020B0502040204020203" pitchFamily="34" charset="0"/>
              </a:rPr>
              <a:t>59 years. 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N" b="0" dirty="0">
                <a:effectLst/>
                <a:ea typeface="Calibri" panose="020F0502020204030204" pitchFamily="34" charset="0"/>
              </a:rPr>
              <a:t>At presentation, pulse rate : 60/minute and BP : 120/84 </a:t>
            </a:r>
            <a:r>
              <a:rPr lang="en-IN" b="0" dirty="0" smtClean="0">
                <a:effectLst/>
                <a:ea typeface="Calibri" panose="020F0502020204030204" pitchFamily="34" charset="0"/>
              </a:rPr>
              <a:t>mmHg. </a:t>
            </a:r>
            <a:r>
              <a:rPr lang="en-IN" b="0" dirty="0" smtClean="0">
                <a:ea typeface="Calibri" panose="020F0502020204030204" pitchFamily="34" charset="0"/>
              </a:rPr>
              <a:t>N</a:t>
            </a:r>
            <a:r>
              <a:rPr lang="en-IN" b="0" dirty="0" smtClean="0">
                <a:effectLst/>
                <a:ea typeface="Calibri" panose="020F0502020204030204" pitchFamily="34" charset="0"/>
              </a:rPr>
              <a:t>o </a:t>
            </a:r>
            <a:r>
              <a:rPr lang="en-IN" b="0" dirty="0">
                <a:effectLst/>
                <a:ea typeface="Calibri" panose="020F0502020204030204" pitchFamily="34" charset="0"/>
              </a:rPr>
              <a:t>other significant clinical findings.</a:t>
            </a:r>
            <a:endParaRPr lang="en-GB" b="0" dirty="0"/>
          </a:p>
        </p:txBody>
      </p:sp>
      <p:sp>
        <p:nvSpPr>
          <p:cNvPr id="6" name="Arrow: Down 5">
            <a:extLst>
              <a:ext uri="{FF2B5EF4-FFF2-40B4-BE49-F238E27FC236}">
                <a16:creationId xmlns="" xmlns:a16="http://schemas.microsoft.com/office/drawing/2014/main" id="{4389CCC6-DAE9-4853-979D-16D2700F9C4D}"/>
              </a:ext>
            </a:extLst>
          </p:cNvPr>
          <p:cNvSpPr/>
          <p:nvPr/>
        </p:nvSpPr>
        <p:spPr>
          <a:xfrm>
            <a:off x="3379728" y="1640735"/>
            <a:ext cx="144379" cy="171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3"/>
          </p:nvPr>
        </p:nvSpPr>
        <p:spPr>
          <a:xfrm>
            <a:off x="323528" y="899233"/>
            <a:ext cx="8054940" cy="4021110"/>
          </a:xfrm>
          <a:noFill/>
          <a:ln>
            <a:noFill/>
          </a:ln>
        </p:spPr>
        <p:txBody>
          <a:bodyPr lIns="36000" tIns="72000" rIns="36000">
            <a:no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ECG during: </a:t>
            </a:r>
            <a:r>
              <a:rPr lang="en-GB" b="0" dirty="0"/>
              <a:t>a) </a:t>
            </a:r>
            <a:r>
              <a:rPr lang="en-GB" b="0" dirty="0" smtClean="0"/>
              <a:t>VT: </a:t>
            </a:r>
            <a:r>
              <a:rPr lang="en-GB" b="0" dirty="0"/>
              <a:t>suggestive of RV </a:t>
            </a:r>
            <a:r>
              <a:rPr lang="en-GB" b="0" dirty="0" smtClean="0"/>
              <a:t>(right ventricle) origin </a:t>
            </a:r>
            <a:r>
              <a:rPr lang="en-GB" dirty="0" smtClean="0"/>
              <a:t>(Figure A-</a:t>
            </a:r>
            <a:r>
              <a:rPr lang="en-GB" b="0" dirty="0" smtClean="0"/>
              <a:t>next slide</a:t>
            </a:r>
            <a:r>
              <a:rPr lang="en-GB" dirty="0" smtClean="0"/>
              <a:t>) </a:t>
            </a:r>
            <a:r>
              <a:rPr lang="en-GB" b="0" dirty="0" smtClean="0"/>
              <a:t>b</a:t>
            </a:r>
            <a:r>
              <a:rPr lang="en-GB" b="0" dirty="0"/>
              <a:t>) Sinus rhythm: </a:t>
            </a:r>
            <a:r>
              <a:rPr lang="en-GB" dirty="0"/>
              <a:t>Epsilon waves </a:t>
            </a:r>
            <a:r>
              <a:rPr lang="en-GB" b="0" dirty="0"/>
              <a:t>suggestive</a:t>
            </a:r>
            <a:r>
              <a:rPr lang="en-GB" dirty="0"/>
              <a:t> </a:t>
            </a:r>
            <a:r>
              <a:rPr lang="en-GB" b="0" dirty="0"/>
              <a:t>of </a:t>
            </a:r>
            <a:r>
              <a:rPr lang="en-GB" b="0" dirty="0" smtClean="0"/>
              <a:t>ARVC (</a:t>
            </a:r>
            <a:r>
              <a:rPr lang="en-GB" b="0" dirty="0" err="1" smtClean="0"/>
              <a:t>Arrhythmogenic</a:t>
            </a:r>
            <a:r>
              <a:rPr lang="en-GB" b="0" dirty="0" smtClean="0"/>
              <a:t> right ventricular cardiomyopathy) </a:t>
            </a:r>
            <a:r>
              <a:rPr lang="en-GB" b="0" baseline="30000" dirty="0"/>
              <a:t>5</a:t>
            </a:r>
            <a:r>
              <a:rPr lang="en-GB" b="0" dirty="0"/>
              <a:t> </a:t>
            </a:r>
            <a:r>
              <a:rPr lang="en-GB" dirty="0" smtClean="0"/>
              <a:t>(Figure B-</a:t>
            </a:r>
            <a:r>
              <a:rPr lang="en-GB" b="0" dirty="0" smtClean="0"/>
              <a:t>next slide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2D Echo: </a:t>
            </a:r>
            <a:r>
              <a:rPr lang="en-GB" b="0" dirty="0"/>
              <a:t>dilated RV, with poor RV function and normal LV function suggestive of ARVC.</a:t>
            </a:r>
            <a:r>
              <a:rPr lang="en-GB" b="0" baseline="30000" dirty="0"/>
              <a:t>5</a:t>
            </a:r>
            <a:endParaRPr lang="en-GB" b="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dirty="0"/>
              <a:t>Incidentally patient found to be COVID-19: </a:t>
            </a:r>
            <a:r>
              <a:rPr lang="en-GB" dirty="0"/>
              <a:t>RTPCR positive</a:t>
            </a:r>
            <a:r>
              <a:rPr lang="en-GB" b="0" dirty="0"/>
              <a:t> (persistently positive till week 4</a:t>
            </a:r>
            <a:r>
              <a:rPr lang="en-GB" b="0" dirty="0" smtClean="0"/>
              <a:t>)</a:t>
            </a:r>
            <a:endParaRPr lang="en-GB" b="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134216"/>
            <a:ext cx="4279294" cy="852102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 smtClean="0"/>
              <a:t>Case Presentation</a:t>
            </a:r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GB" sz="2200" b="0" dirty="0" smtClean="0"/>
              <a:t>Investigations</a:t>
            </a:r>
            <a:endParaRPr lang="en-GB" sz="2200" b="0" dirty="0"/>
          </a:p>
        </p:txBody>
      </p:sp>
    </p:spTree>
    <p:extLst>
      <p:ext uri="{BB962C8B-B14F-4D97-AF65-F5344CB8AC3E}">
        <p14:creationId xmlns:p14="http://schemas.microsoft.com/office/powerpoint/2010/main" val="2320616682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870"/>
            <a:ext cx="6552728" cy="643034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2000" b="0" dirty="0"/>
              <a:t/>
            </a:r>
            <a:br>
              <a:rPr lang="en-GB" sz="20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68863"/>
            <a:ext cx="7200800" cy="274637"/>
          </a:xfrm>
        </p:spPr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25543FC0-D56E-4A9F-AD3C-F834F832573D}"/>
              </a:ext>
            </a:extLst>
          </p:cNvPr>
          <p:cNvPicPr>
            <a:picLocks noGrp="1"/>
          </p:cNvPicPr>
          <p:nvPr>
            <p:ph sz="quarter" idx="14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9" t="15533" r="20611" b="70754"/>
          <a:stretch/>
        </p:blipFill>
        <p:spPr bwMode="auto">
          <a:xfrm>
            <a:off x="667820" y="914254"/>
            <a:ext cx="7504580" cy="1665097"/>
          </a:xfrm>
          <a:prstGeom prst="rect">
            <a:avLst/>
          </a:prstGeom>
          <a:ln w="381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8F58FAA-B27C-4E80-B55B-2C80DEDF64F8}"/>
              </a:ext>
            </a:extLst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4" t="1585" r="39682" b="77480"/>
          <a:stretch/>
        </p:blipFill>
        <p:spPr bwMode="auto">
          <a:xfrm>
            <a:off x="667820" y="2608952"/>
            <a:ext cx="7504580" cy="1523417"/>
          </a:xfrm>
          <a:prstGeom prst="rect">
            <a:avLst/>
          </a:prstGeom>
          <a:ln w="381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FDAF8B3-EA89-486C-8EB7-3F5ECB26B027}"/>
              </a:ext>
            </a:extLst>
          </p:cNvPr>
          <p:cNvSpPr txBox="1"/>
          <p:nvPr/>
        </p:nvSpPr>
        <p:spPr>
          <a:xfrm>
            <a:off x="584791" y="2319452"/>
            <a:ext cx="7670638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A: </a:t>
            </a:r>
            <a:r>
              <a:rPr lang="en-IN" sz="1200" dirty="0"/>
              <a:t>12 lead ECG (at 25mm/s speed) recording of monomorphic VT episode recorded at time of presentation to emergency</a:t>
            </a:r>
            <a:endParaRPr lang="en-IN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CDFEAB5-29FE-4E53-B7D7-B8828AC2C20F}"/>
              </a:ext>
            </a:extLst>
          </p:cNvPr>
          <p:cNvSpPr txBox="1"/>
          <p:nvPr/>
        </p:nvSpPr>
        <p:spPr>
          <a:xfrm>
            <a:off x="584791" y="4128167"/>
            <a:ext cx="7670638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B: </a:t>
            </a:r>
            <a:r>
              <a:rPr lang="en-IN" sz="1200" dirty="0"/>
              <a:t>ECG in sinus rhythm (</a:t>
            </a:r>
            <a:r>
              <a:rPr lang="en-IN" sz="1200" dirty="0" smtClean="0"/>
              <a:t>50 mm/sec). </a:t>
            </a:r>
            <a:r>
              <a:rPr lang="en-IN" sz="1200" dirty="0"/>
              <a:t>Epsilon waves in leads V1 to V3 </a:t>
            </a:r>
            <a:r>
              <a:rPr lang="en-IN" sz="1200" dirty="0" smtClean="0"/>
              <a:t>(arrow) </a:t>
            </a:r>
            <a:r>
              <a:rPr lang="en-IN" sz="1200" dirty="0"/>
              <a:t>with T-wave </a:t>
            </a:r>
            <a:r>
              <a:rPr lang="en-IN" sz="1200" dirty="0" smtClean="0"/>
              <a:t>inversion.</a:t>
            </a:r>
            <a:endParaRPr lang="en-IN" sz="1200" b="1" dirty="0"/>
          </a:p>
        </p:txBody>
      </p:sp>
    </p:spTree>
    <p:extLst>
      <p:ext uri="{BB962C8B-B14F-4D97-AF65-F5344CB8AC3E}">
        <p14:creationId xmlns:p14="http://schemas.microsoft.com/office/powerpoint/2010/main" val="1109665273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23528" y="847740"/>
            <a:ext cx="801384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Raised inflammatory </a:t>
            </a:r>
            <a:r>
              <a:rPr lang="en-GB" sz="2000" dirty="0"/>
              <a:t>markers like </a:t>
            </a:r>
            <a:r>
              <a:rPr lang="en-GB" sz="2000" b="1" dirty="0"/>
              <a:t>IL-6, </a:t>
            </a:r>
            <a:r>
              <a:rPr lang="en-GB" sz="2000" dirty="0" smtClean="0"/>
              <a:t>cardiac troponin T </a:t>
            </a:r>
            <a:r>
              <a:rPr lang="en-GB" sz="2000" b="1" dirty="0" smtClean="0"/>
              <a:t>(c-</a:t>
            </a:r>
            <a:r>
              <a:rPr lang="en-GB" sz="2000" b="1" dirty="0" err="1" smtClean="0"/>
              <a:t>TnT</a:t>
            </a:r>
            <a:r>
              <a:rPr lang="en-GB" sz="2000" b="1" dirty="0" smtClean="0"/>
              <a:t>), </a:t>
            </a:r>
            <a:r>
              <a:rPr lang="en-GB" sz="2000" dirty="0" smtClean="0"/>
              <a:t>and</a:t>
            </a:r>
            <a:r>
              <a:rPr lang="en-GB" sz="2000" b="1" dirty="0" smtClean="0"/>
              <a:t> </a:t>
            </a:r>
            <a:r>
              <a:rPr lang="en-GB" sz="2000" dirty="0" smtClean="0"/>
              <a:t>ventricular </a:t>
            </a:r>
            <a:r>
              <a:rPr lang="en-GB" sz="2000" dirty="0"/>
              <a:t>premature </a:t>
            </a:r>
            <a:r>
              <a:rPr lang="en-GB" sz="2000" dirty="0" smtClean="0"/>
              <a:t>contraction (</a:t>
            </a:r>
            <a:r>
              <a:rPr lang="en-GB" sz="2000" b="1" dirty="0" smtClean="0"/>
              <a:t>VPC</a:t>
            </a:r>
            <a:r>
              <a:rPr lang="en-GB" sz="2000" dirty="0" smtClean="0"/>
              <a:t>) </a:t>
            </a:r>
            <a:r>
              <a:rPr lang="en-GB" sz="2000" dirty="0"/>
              <a:t>burden on </a:t>
            </a:r>
            <a:r>
              <a:rPr lang="en-GB" sz="2000" dirty="0" err="1"/>
              <a:t>Holter</a:t>
            </a:r>
            <a:r>
              <a:rPr lang="en-GB" sz="2000" dirty="0"/>
              <a:t> </a:t>
            </a:r>
            <a:r>
              <a:rPr lang="en-GB" sz="2000" dirty="0" smtClean="0"/>
              <a:t>monitoring.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An </a:t>
            </a:r>
            <a:r>
              <a:rPr lang="en-GB" sz="2000" i="1" dirty="0" smtClean="0"/>
              <a:t>increasing </a:t>
            </a:r>
            <a:r>
              <a:rPr lang="en-GB" sz="2000" i="1" dirty="0"/>
              <a:t>trend </a:t>
            </a:r>
            <a:r>
              <a:rPr lang="en-GB" sz="2000" i="1" dirty="0" smtClean="0"/>
              <a:t>was noted </a:t>
            </a:r>
            <a:r>
              <a:rPr lang="en-GB" sz="2000" dirty="0" smtClean="0"/>
              <a:t>till </a:t>
            </a:r>
            <a:r>
              <a:rPr lang="en-GB" sz="2000" dirty="0"/>
              <a:t>4</a:t>
            </a:r>
            <a:r>
              <a:rPr lang="en-GB" sz="2000" baseline="30000" dirty="0"/>
              <a:t>th</a:t>
            </a:r>
            <a:r>
              <a:rPr lang="en-GB" sz="2000" dirty="0"/>
              <a:t> week→ then gradual decline → </a:t>
            </a:r>
            <a:r>
              <a:rPr lang="en-GB" sz="2000" dirty="0" smtClean="0"/>
              <a:t>return </a:t>
            </a:r>
            <a:r>
              <a:rPr lang="en-GB" sz="2000" dirty="0"/>
              <a:t>to normal by 6</a:t>
            </a:r>
            <a:r>
              <a:rPr lang="en-GB" sz="2000" baseline="30000" dirty="0"/>
              <a:t>th</a:t>
            </a:r>
            <a:r>
              <a:rPr lang="en-GB" sz="2000" dirty="0"/>
              <a:t> week (when RTPCR also became negative). </a:t>
            </a:r>
            <a:r>
              <a:rPr lang="en-GB" sz="2000" b="1" dirty="0"/>
              <a:t>(Figure </a:t>
            </a:r>
            <a:r>
              <a:rPr lang="en-GB" sz="2000" b="1" dirty="0" smtClean="0"/>
              <a:t>C-</a:t>
            </a:r>
            <a:r>
              <a:rPr lang="en-GB" sz="2000" dirty="0" smtClean="0"/>
              <a:t>next slide</a:t>
            </a:r>
            <a:r>
              <a:rPr lang="en-GB" sz="2000" b="1" dirty="0" smtClean="0"/>
              <a:t>)</a:t>
            </a:r>
            <a:endParaRPr lang="en-GB" sz="2000" b="1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Cardiac MRI (at 6</a:t>
            </a:r>
            <a:r>
              <a:rPr lang="en-GB" sz="2000" baseline="30000" dirty="0"/>
              <a:t>th</a:t>
            </a:r>
            <a:r>
              <a:rPr lang="en-GB" sz="2000" dirty="0"/>
              <a:t> week): features suggestive </a:t>
            </a:r>
            <a:r>
              <a:rPr lang="en-GB" sz="2000" dirty="0" smtClean="0"/>
              <a:t>of ARVC </a:t>
            </a:r>
            <a:r>
              <a:rPr lang="en-GB" sz="2000" dirty="0"/>
              <a:t>and concomitant myocarditis- [myocardial </a:t>
            </a:r>
            <a:r>
              <a:rPr lang="en-GB" sz="2000" dirty="0" err="1"/>
              <a:t>edema</a:t>
            </a:r>
            <a:r>
              <a:rPr lang="en-GB" sz="2000" dirty="0"/>
              <a:t> and selective </a:t>
            </a:r>
            <a:r>
              <a:rPr lang="en-GB" sz="2000" dirty="0" err="1"/>
              <a:t>subepicardial</a:t>
            </a:r>
            <a:r>
              <a:rPr lang="en-GB" sz="2000" dirty="0"/>
              <a:t> </a:t>
            </a:r>
            <a:r>
              <a:rPr lang="en-GB" sz="2000" dirty="0" smtClean="0"/>
              <a:t>LGE (Late Gadolinium  Enhancement)]  </a:t>
            </a:r>
            <a:r>
              <a:rPr lang="en-GB" sz="2000" b="1" dirty="0"/>
              <a:t>(Figure </a:t>
            </a:r>
            <a:r>
              <a:rPr lang="en-GB" sz="2000" b="1" dirty="0" smtClean="0"/>
              <a:t>D</a:t>
            </a:r>
            <a:r>
              <a:rPr lang="en-GB" sz="2000" dirty="0" smtClean="0"/>
              <a:t>-next slide</a:t>
            </a:r>
            <a:r>
              <a:rPr lang="en-GB" sz="2000" b="1" dirty="0" smtClean="0"/>
              <a:t>)</a:t>
            </a:r>
            <a:endParaRPr lang="en-GB" sz="20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9552" y="91978"/>
            <a:ext cx="4576978" cy="832696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 smtClean="0"/>
              <a:t>Case Presentation</a:t>
            </a:r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GB" sz="2200" b="0" dirty="0" smtClean="0"/>
              <a:t>Investigations</a:t>
            </a:r>
            <a:endParaRPr lang="en-GB" sz="2200" b="0" dirty="0"/>
          </a:p>
        </p:txBody>
      </p:sp>
    </p:spTree>
    <p:extLst>
      <p:ext uri="{BB962C8B-B14F-4D97-AF65-F5344CB8AC3E}">
        <p14:creationId xmlns:p14="http://schemas.microsoft.com/office/powerpoint/2010/main" val="2824900383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870"/>
            <a:ext cx="6552728" cy="643034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2000" b="0" dirty="0"/>
              <a:t/>
            </a:r>
            <a:br>
              <a:rPr lang="en-GB" sz="20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68863"/>
            <a:ext cx="7200800" cy="274637"/>
          </a:xfrm>
        </p:spPr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F008249-85CA-4F27-8A9C-0FBC3B727F9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3" t="5673" r="6581" b="4511"/>
          <a:stretch/>
        </p:blipFill>
        <p:spPr bwMode="auto">
          <a:xfrm>
            <a:off x="455535" y="1315447"/>
            <a:ext cx="4167835" cy="1987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622B5C1-665C-45F6-B41D-276CF937B3C3}"/>
              </a:ext>
            </a:extLst>
          </p:cNvPr>
          <p:cNvSpPr txBox="1"/>
          <p:nvPr/>
        </p:nvSpPr>
        <p:spPr>
          <a:xfrm>
            <a:off x="455535" y="3294001"/>
            <a:ext cx="4167835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C: </a:t>
            </a:r>
            <a:r>
              <a:rPr lang="en-IN" sz="1200" dirty="0"/>
              <a:t>Trend of various inflammatory markers and cardiac troponin T along with VPC burden during the course of hospital stay</a:t>
            </a:r>
            <a:r>
              <a:rPr lang="en-IN" sz="1200" dirty="0" smtClean="0"/>
              <a:t>. </a:t>
            </a:r>
            <a:r>
              <a:rPr lang="en-IN" sz="1200" b="1" dirty="0"/>
              <a:t>y axis:</a:t>
            </a:r>
            <a:r>
              <a:rPr lang="en-IN" sz="1200" dirty="0"/>
              <a:t> levels of IL-6 and </a:t>
            </a:r>
            <a:r>
              <a:rPr lang="en-IN" sz="1200" dirty="0" err="1"/>
              <a:t>hs-cTnT</a:t>
            </a:r>
            <a:r>
              <a:rPr lang="en-IN" sz="1200" dirty="0"/>
              <a:t>, </a:t>
            </a:r>
            <a:r>
              <a:rPr lang="en-IN" sz="1200" b="1" dirty="0"/>
              <a:t>x axis:</a:t>
            </a:r>
            <a:r>
              <a:rPr lang="en-IN" sz="1200" dirty="0"/>
              <a:t> time since hospitalisation, </a:t>
            </a:r>
            <a:r>
              <a:rPr lang="en-IN" sz="1200" b="1" dirty="0"/>
              <a:t>secondary vertical axis: </a:t>
            </a:r>
            <a:r>
              <a:rPr lang="en-IN" sz="1200" dirty="0"/>
              <a:t>VPC burden.</a:t>
            </a:r>
            <a:r>
              <a:rPr lang="en-IN" sz="1200" dirty="0" smtClean="0"/>
              <a:t> </a:t>
            </a:r>
            <a:r>
              <a:rPr lang="en-US" sz="1200" b="1" dirty="0" smtClean="0"/>
              <a:t>  </a:t>
            </a:r>
            <a:endParaRPr lang="en-IN" sz="1200" b="1" dirty="0"/>
          </a:p>
        </p:txBody>
      </p:sp>
      <p:pic>
        <p:nvPicPr>
          <p:cNvPr id="14" name="Content Placeholder 6">
            <a:extLst>
              <a:ext uri="{FF2B5EF4-FFF2-40B4-BE49-F238E27FC236}">
                <a16:creationId xmlns="" xmlns:a16="http://schemas.microsoft.com/office/drawing/2014/main" id="{F2200D09-DF2D-48D1-BC1E-FA44085A460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l="2341" t="24024" r="67529" b="16362"/>
          <a:stretch/>
        </p:blipFill>
        <p:spPr>
          <a:xfrm>
            <a:off x="4779299" y="2275761"/>
            <a:ext cx="1828943" cy="20364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04A0F36-7869-487E-9478-3FF4D5812B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891" t="29957" r="7061" b="5492"/>
          <a:stretch/>
        </p:blipFill>
        <p:spPr>
          <a:xfrm>
            <a:off x="6625614" y="2275761"/>
            <a:ext cx="1696453" cy="20364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2004CF9-8F4B-41CB-A5C3-6A55E045D72C}"/>
              </a:ext>
            </a:extLst>
          </p:cNvPr>
          <p:cNvSpPr txBox="1"/>
          <p:nvPr/>
        </p:nvSpPr>
        <p:spPr>
          <a:xfrm>
            <a:off x="4792216" y="4035243"/>
            <a:ext cx="1768368" cy="276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RV outpouchings</a:t>
            </a:r>
            <a:endParaRPr lang="en-IN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7E67BE9-FB38-400E-8C29-6426E17F3D22}"/>
              </a:ext>
            </a:extLst>
          </p:cNvPr>
          <p:cNvSpPr txBox="1"/>
          <p:nvPr/>
        </p:nvSpPr>
        <p:spPr>
          <a:xfrm>
            <a:off x="6590871" y="4062097"/>
            <a:ext cx="1768368" cy="276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LGE in myocarditis</a:t>
            </a:r>
            <a:endParaRPr lang="en-IN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8E26257-ABA3-4AD2-AAF5-39018AADFF0E}"/>
              </a:ext>
            </a:extLst>
          </p:cNvPr>
          <p:cNvSpPr txBox="1"/>
          <p:nvPr/>
        </p:nvSpPr>
        <p:spPr>
          <a:xfrm>
            <a:off x="4757878" y="1602576"/>
            <a:ext cx="3665985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D: </a:t>
            </a:r>
            <a:r>
              <a:rPr lang="en-IN" sz="1200" dirty="0"/>
              <a:t>Cardiac MRI: suggestive of RV </a:t>
            </a:r>
            <a:r>
              <a:rPr lang="en-IN" sz="1200" dirty="0" smtClean="0"/>
              <a:t>dilatation and </a:t>
            </a:r>
            <a:r>
              <a:rPr lang="en-IN" sz="1200" dirty="0" err="1" smtClean="0"/>
              <a:t>outpouchings</a:t>
            </a:r>
            <a:r>
              <a:rPr lang="en-IN" sz="1200" dirty="0" smtClean="0"/>
              <a:t> (orange arrows</a:t>
            </a:r>
            <a:r>
              <a:rPr lang="en-IN" sz="1200" dirty="0"/>
              <a:t>), </a:t>
            </a:r>
            <a:r>
              <a:rPr lang="en-IN" sz="1200" dirty="0" smtClean="0"/>
              <a:t>mid </a:t>
            </a:r>
            <a:r>
              <a:rPr lang="en-IN" sz="1200" dirty="0"/>
              <a:t>myocardial wall </a:t>
            </a:r>
            <a:r>
              <a:rPr lang="en-IN" sz="1200" dirty="0" smtClean="0"/>
              <a:t>LGE </a:t>
            </a:r>
            <a:r>
              <a:rPr lang="en-IN" sz="1200" dirty="0" smtClean="0"/>
              <a:t> </a:t>
            </a:r>
            <a:r>
              <a:rPr lang="en-IN" sz="1200" dirty="0" smtClean="0"/>
              <a:t>(blue arrows).</a:t>
            </a:r>
            <a:endParaRPr lang="en-IN" sz="1200" b="1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9408"/>
            <a:ext cx="6552728" cy="681093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1EC4F56-2D02-4A40-AADE-EB414F4C194D}"/>
              </a:ext>
            </a:extLst>
          </p:cNvPr>
          <p:cNvSpPr txBox="1"/>
          <p:nvPr/>
        </p:nvSpPr>
        <p:spPr>
          <a:xfrm>
            <a:off x="539552" y="1120938"/>
            <a:ext cx="7870520" cy="36830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Patient managed medically for 6 weeks with oral amiodarone, carvedilol along with </a:t>
            </a:r>
            <a:r>
              <a:rPr lang="en-US" sz="2000" dirty="0" smtClean="0"/>
              <a:t>antithyroid </a:t>
            </a:r>
            <a:r>
              <a:rPr lang="en-US" sz="2000" dirty="0"/>
              <a:t>and oral hypoglycemic </a:t>
            </a:r>
            <a:r>
              <a:rPr lang="en-US" sz="2000" dirty="0" smtClean="0"/>
              <a:t>drugs.</a:t>
            </a: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u="sng" dirty="0"/>
              <a:t>At 6</a:t>
            </a:r>
            <a:r>
              <a:rPr lang="en-US" sz="2000" u="sng" baseline="30000" dirty="0"/>
              <a:t>th</a:t>
            </a:r>
            <a:r>
              <a:rPr lang="en-US" sz="2000" u="sng" dirty="0"/>
              <a:t> week: </a:t>
            </a:r>
            <a:r>
              <a:rPr lang="en-US" sz="2000" dirty="0"/>
              <a:t>Automated implantable cardioverter defibrillator (AICD) implantation done as per guidelines. </a:t>
            </a:r>
            <a:r>
              <a:rPr lang="en-US" sz="2000" baseline="30000" dirty="0" smtClean="0"/>
              <a:t>6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baseline="30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Transient surge in inflammatory markers, </a:t>
            </a:r>
            <a:r>
              <a:rPr lang="en-US" sz="2000" dirty="0" err="1"/>
              <a:t>cTnT</a:t>
            </a:r>
            <a:r>
              <a:rPr lang="en-US" sz="2000" dirty="0"/>
              <a:t> noted post AICD procedure → settled spontaneously within a week.(Figure C- previous slide)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Patient discharged on all the above medications and </a:t>
            </a:r>
            <a:r>
              <a:rPr lang="en-US" sz="2000" dirty="0" smtClean="0"/>
              <a:t>oral </a:t>
            </a:r>
            <a:r>
              <a:rPr lang="en-US" sz="2000" dirty="0" err="1" smtClean="0"/>
              <a:t>ramipril</a:t>
            </a:r>
            <a:r>
              <a:rPr lang="en-US" sz="2000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u="sng" dirty="0"/>
              <a:t>6 weeks follow-up: </a:t>
            </a:r>
            <a:r>
              <a:rPr lang="en-US" sz="2000" dirty="0"/>
              <a:t>Asymptomatic and </a:t>
            </a:r>
            <a:r>
              <a:rPr lang="en-US" sz="2000" dirty="0" err="1"/>
              <a:t>euthyroid</a:t>
            </a:r>
            <a:r>
              <a:rPr lang="en-US" sz="2000" dirty="0"/>
              <a:t> without any recurrence of symptoms or AICD interventions.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5254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b="0" i="0" dirty="0">
                <a:solidFill>
                  <a:srgbClr val="202124"/>
                </a:solidFill>
                <a:effectLst/>
                <a:latin typeface="Google Sans"/>
              </a:rPr>
              <a:t>EHJ-CR-D-20-01244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2063" y="857249"/>
            <a:ext cx="3976371" cy="3663379"/>
          </a:xfrm>
          <a:noFill/>
          <a:ln>
            <a:noFill/>
          </a:ln>
        </p:spPr>
        <p:txBody>
          <a:bodyPr rIns="72000">
            <a:no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dirty="0">
                <a:effectLst/>
                <a:ea typeface="Calibri" panose="020F0502020204030204" pitchFamily="34" charset="0"/>
              </a:rPr>
              <a:t>VT storm due to COVID-19 induced myocarditis that </a:t>
            </a:r>
            <a:r>
              <a:rPr lang="en-IN" b="0" i="1" dirty="0">
                <a:effectLst/>
                <a:ea typeface="Calibri" panose="020F0502020204030204" pitchFamily="34" charset="0"/>
              </a:rPr>
              <a:t>unmasked an underlying clinically silent cardiomyopathy </a:t>
            </a:r>
            <a:r>
              <a:rPr lang="en-IN" b="0" dirty="0">
                <a:effectLst/>
                <a:ea typeface="Calibri" panose="020F0502020204030204" pitchFamily="34" charset="0"/>
              </a:rPr>
              <a:t>(ARVC) has not yet been reported.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dirty="0"/>
              <a:t>Highlights </a:t>
            </a:r>
            <a:r>
              <a:rPr lang="en-IN" b="0" i="1" dirty="0"/>
              <a:t>the etiologic role of systemic inflammation in COVID-19 induced arrhythmogenicity</a:t>
            </a:r>
            <a:r>
              <a:rPr lang="en-IN" b="0" dirty="0"/>
              <a:t>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572000" y="857250"/>
            <a:ext cx="3778279" cy="3663378"/>
          </a:xfrm>
          <a:noFill/>
          <a:ln>
            <a:noFill/>
          </a:ln>
        </p:spPr>
        <p:txBody>
          <a:bodyPr rIns="72000"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dirty="0"/>
              <a:t>Serially monitored cytokines(IL-6), </a:t>
            </a:r>
            <a:r>
              <a:rPr lang="en-IN" b="0" dirty="0" err="1" smtClean="0"/>
              <a:t>cTnT</a:t>
            </a:r>
            <a:r>
              <a:rPr lang="en-IN" b="0" dirty="0" smtClean="0"/>
              <a:t> </a:t>
            </a:r>
            <a:r>
              <a:rPr lang="en-IN" b="0" dirty="0"/>
              <a:t>and VPC burden showed a </a:t>
            </a:r>
            <a:r>
              <a:rPr lang="en-IN" i="1" dirty="0"/>
              <a:t>parallel trend </a:t>
            </a:r>
            <a:r>
              <a:rPr lang="en-IN" b="0" dirty="0"/>
              <a:t>of rise and fall during the active and convalescent </a:t>
            </a:r>
            <a:r>
              <a:rPr lang="en-IN" b="0" dirty="0" smtClean="0"/>
              <a:t>phases </a:t>
            </a:r>
            <a:r>
              <a:rPr lang="en-IN" b="0" dirty="0"/>
              <a:t>of </a:t>
            </a:r>
            <a:r>
              <a:rPr lang="en-IN" b="0" dirty="0" smtClean="0"/>
              <a:t>COVID-19 infection.</a:t>
            </a:r>
            <a:endParaRPr lang="en-IN" b="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1891</TotalTime>
  <Words>1064</Words>
  <Application>Microsoft Office PowerPoint</Application>
  <PresentationFormat>On-screen Show (16:9)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Google Sans</vt:lpstr>
      <vt:lpstr>Times New Roman</vt:lpstr>
      <vt:lpstr>Vrinda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COVID-19 induced VT storm unmasking a clinically silent cardiomyopathy: a case report</vt:lpstr>
      <vt:lpstr>Introduction</vt:lpstr>
      <vt:lpstr>Case Presentation History and Examination Findings</vt:lpstr>
      <vt:lpstr>PowerPoint Presentation</vt:lpstr>
      <vt:lpstr>Case Presentation Investigations</vt:lpstr>
      <vt:lpstr>PowerPoint Presentation</vt:lpstr>
      <vt:lpstr>Case Presentation Investigations</vt:lpstr>
      <vt:lpstr>Case Presentation Management</vt:lpstr>
      <vt:lpstr>Discussion </vt:lpstr>
      <vt:lpstr>Discussion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Dr.Dhananjay</cp:lastModifiedBy>
  <cp:revision>71</cp:revision>
  <dcterms:created xsi:type="dcterms:W3CDTF">2017-10-02T09:19:02Z</dcterms:created>
  <dcterms:modified xsi:type="dcterms:W3CDTF">2021-04-07T15:51:16Z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