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8" r:id="rId4"/>
    <p:sldId id="260" r:id="rId5"/>
    <p:sldId id="266" r:id="rId6"/>
    <p:sldId id="275" r:id="rId7"/>
    <p:sldId id="284" r:id="rId8"/>
    <p:sldId id="269" r:id="rId9"/>
    <p:sldId id="276" r:id="rId10"/>
    <p:sldId id="279" r:id="rId11"/>
    <p:sldId id="280" r:id="rId12"/>
    <p:sldId id="281" r:id="rId13"/>
    <p:sldId id="283" r:id="rId14"/>
    <p:sldId id="282" r:id="rId1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94660"/>
  </p:normalViewPr>
  <p:slideViewPr>
    <p:cSldViewPr>
      <p:cViewPr varScale="1">
        <p:scale>
          <a:sx n="108" d="100"/>
          <a:sy n="108" d="100"/>
        </p:scale>
        <p:origin x="1302"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24578" name="Rectangle 2"/>
          <p:cNvSpPr>
            <a:spLocks noGrp="1" noChangeArrowheads="1"/>
          </p:cNvSpPr>
          <p:nvPr>
            <p:ph type="ctrTitle"/>
          </p:nvPr>
        </p:nvSpPr>
        <p:spPr>
          <a:xfrm>
            <a:off x="685800" y="1676400"/>
            <a:ext cx="7772400" cy="1470025"/>
          </a:xfrm>
        </p:spPr>
        <p:txBody>
          <a:bodyPr/>
          <a:lstStyle>
            <a:lvl1pPr>
              <a:defRPr sz="1600" b="0" smtClean="0"/>
            </a:lvl1pPr>
          </a:lstStyle>
          <a:p>
            <a:pPr lvl="0"/>
            <a:r>
              <a:rPr lang="en-US" altLang="en-US" noProof="0"/>
              <a:t>Click to edit Master title style</a:t>
            </a:r>
          </a:p>
        </p:txBody>
      </p:sp>
      <p:sp>
        <p:nvSpPr>
          <p:cNvPr id="24579" name="Rectangle 3"/>
          <p:cNvSpPr>
            <a:spLocks noGrp="1" noChangeArrowheads="1"/>
          </p:cNvSpPr>
          <p:nvPr>
            <p:ph type="subTitle" idx="1"/>
          </p:nvPr>
        </p:nvSpPr>
        <p:spPr>
          <a:xfrm>
            <a:off x="1371600" y="3886200"/>
            <a:ext cx="6400800" cy="1752600"/>
          </a:xfrm>
        </p:spPr>
        <p:txBody>
          <a:bodyPr/>
          <a:lstStyle>
            <a:lvl1pPr marL="0" indent="0">
              <a:buFontTx/>
              <a:buNone/>
              <a:defRPr sz="1000" smtClean="0"/>
            </a:lvl1pPr>
          </a:lstStyle>
          <a:p>
            <a:pPr lvl="0"/>
            <a:r>
              <a:rPr lang="en-US" altLang="en-US" noProof="0"/>
              <a:t>Click to edit Master subtitle style</a:t>
            </a:r>
          </a:p>
        </p:txBody>
      </p:sp>
      <p:pic>
        <p:nvPicPr>
          <p:cNvPr id="24583" name="Picture 7" descr="JAMANetworkLogo"/>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dirty="0">
                <a:cs typeface="Arial" charset="0"/>
              </a:rPr>
              <a:t>Copyright restrictions may apply</a:t>
            </a:r>
          </a:p>
        </p:txBody>
      </p:sp>
      <p:pic>
        <p:nvPicPr>
          <p:cNvPr id="24585" name="Picture 9" descr="JAMA"/>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4542530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3224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41647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3452337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51090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997379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081449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61647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906840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9709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119051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Rectangle 3"/>
          <p:cNvSpPr>
            <a:spLocks noGrp="1" noChangeArrowheads="1"/>
          </p:cNvSpPr>
          <p:nvPr>
            <p:ph type="body" idx="1"/>
          </p:nvPr>
        </p:nvSpPr>
        <p:spPr bwMode="auto">
          <a:xfrm>
            <a:off x="457200" y="1600200"/>
            <a:ext cx="8153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pic>
        <p:nvPicPr>
          <p:cNvPr id="1031" name="Picture 7" descr="JAMANetworkLogo"/>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228600" y="5942013"/>
            <a:ext cx="2819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Text Box 6"/>
          <p:cNvSpPr txBox="1">
            <a:spLocks noChangeArrowheads="1"/>
          </p:cNvSpPr>
          <p:nvPr userDrawn="1"/>
        </p:nvSpPr>
        <p:spPr bwMode="auto">
          <a:xfrm>
            <a:off x="152400" y="6400800"/>
            <a:ext cx="3886200" cy="304800"/>
          </a:xfrm>
          <a:prstGeom prst="rect">
            <a:avLst/>
          </a:prstGeom>
          <a:noFill/>
          <a:ln w="9525">
            <a:noFill/>
            <a:miter lim="800000"/>
            <a:headEnd/>
            <a:tailEnd/>
          </a:ln>
        </p:spPr>
        <p:txBody>
          <a:bodyPr>
            <a:spAutoFit/>
          </a:bodyPr>
          <a:lstStyle/>
          <a:p>
            <a:pPr>
              <a:spcBef>
                <a:spcPct val="50000"/>
              </a:spcBef>
              <a:defRPr/>
            </a:pPr>
            <a:r>
              <a:rPr lang="en-US" sz="1400" dirty="0">
                <a:cs typeface="Arial" charset="0"/>
              </a:rPr>
              <a:t>Copyright restrictions may apply</a:t>
            </a:r>
          </a:p>
        </p:txBody>
      </p:sp>
      <p:pic>
        <p:nvPicPr>
          <p:cNvPr id="1034" name="Picture 10" descr="JAMA"/>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5638800" y="6019800"/>
            <a:ext cx="3276600" cy="722313"/>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hyperlink" Target="mailto:ccwmd@retinaconsultantstexas.com"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457200" y="1828800"/>
            <a:ext cx="8391525" cy="131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800" b="1">
                <a:solidFill>
                  <a:schemeClr val="tx2"/>
                </a:solidFill>
                <a:latin typeface="+mj-lt"/>
                <a:ea typeface="+mj-ea"/>
                <a:cs typeface="+mj-cs"/>
              </a:defRPr>
            </a:lvl1pPr>
            <a:lvl2pPr algn="ctr" rtl="0" eaLnBrk="0" fontAlgn="base" hangingPunct="0">
              <a:spcBef>
                <a:spcPct val="0"/>
              </a:spcBef>
              <a:spcAft>
                <a:spcPct val="0"/>
              </a:spcAft>
              <a:defRPr sz="2800" b="1">
                <a:solidFill>
                  <a:schemeClr val="tx2"/>
                </a:solidFill>
                <a:latin typeface="Arial" charset="0"/>
              </a:defRPr>
            </a:lvl2pPr>
            <a:lvl3pPr algn="ctr" rtl="0" eaLnBrk="0" fontAlgn="base" hangingPunct="0">
              <a:spcBef>
                <a:spcPct val="0"/>
              </a:spcBef>
              <a:spcAft>
                <a:spcPct val="0"/>
              </a:spcAft>
              <a:defRPr sz="2800" b="1">
                <a:solidFill>
                  <a:schemeClr val="tx2"/>
                </a:solidFill>
                <a:latin typeface="Arial" charset="0"/>
              </a:defRPr>
            </a:lvl3pPr>
            <a:lvl4pPr algn="ctr" rtl="0" eaLnBrk="0" fontAlgn="base" hangingPunct="0">
              <a:spcBef>
                <a:spcPct val="0"/>
              </a:spcBef>
              <a:spcAft>
                <a:spcPct val="0"/>
              </a:spcAft>
              <a:defRPr sz="2800" b="1">
                <a:solidFill>
                  <a:schemeClr val="tx2"/>
                </a:solidFill>
                <a:latin typeface="Arial" charset="0"/>
              </a:defRPr>
            </a:lvl4pPr>
            <a:lvl5pPr algn="ctr" rtl="0" eaLnBrk="0" fontAlgn="base" hangingPunct="0">
              <a:spcBef>
                <a:spcPct val="0"/>
              </a:spcBef>
              <a:spcAft>
                <a:spcPct val="0"/>
              </a:spcAft>
              <a:defRPr sz="2800" b="1">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altLang="en-US" i="1" dirty="0"/>
              <a:t>JAMA Ophthalmology</a:t>
            </a:r>
            <a:r>
              <a:rPr lang="en-US" altLang="en-US" dirty="0"/>
              <a:t> Journal Club Slides:</a:t>
            </a:r>
            <a:br>
              <a:rPr lang="en-US" altLang="en-US" dirty="0"/>
            </a:br>
            <a:r>
              <a:rPr lang="en-US" altLang="en-US" dirty="0"/>
              <a:t>Intravitreal Aflibercept for the Treatment of Severe Nonproliferative Diabetic Retinopathy</a:t>
            </a:r>
            <a:endParaRPr lang="en-US" altLang="en-US" i="1" kern="0" dirty="0"/>
          </a:p>
        </p:txBody>
      </p:sp>
      <p:sp>
        <p:nvSpPr>
          <p:cNvPr id="5" name="Rectangle 3"/>
          <p:cNvSpPr txBox="1">
            <a:spLocks noChangeArrowheads="1"/>
          </p:cNvSpPr>
          <p:nvPr/>
        </p:nvSpPr>
        <p:spPr bwMode="auto">
          <a:xfrm>
            <a:off x="1066800" y="3581400"/>
            <a:ext cx="7467600" cy="1579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ctr" rtl="0" eaLnBrk="0" fontAlgn="base" hangingPunct="0">
              <a:spcBef>
                <a:spcPct val="20000"/>
              </a:spcBef>
              <a:spcAft>
                <a:spcPct val="0"/>
              </a:spcAft>
              <a:buNone/>
              <a:defRPr>
                <a:solidFill>
                  <a:schemeClr val="tx1"/>
                </a:solidFill>
                <a:latin typeface="+mn-lt"/>
                <a:ea typeface="+mn-ea"/>
                <a:cs typeface="+mn-cs"/>
              </a:defRPr>
            </a:lvl1pPr>
            <a:lvl2pPr marL="457200" indent="0" algn="ctr" rtl="0" eaLnBrk="0" fontAlgn="base" hangingPunct="0">
              <a:spcBef>
                <a:spcPct val="20000"/>
              </a:spcBef>
              <a:spcAft>
                <a:spcPct val="0"/>
              </a:spcAft>
              <a:buNone/>
              <a:defRPr>
                <a:solidFill>
                  <a:schemeClr val="tx1"/>
                </a:solidFill>
                <a:latin typeface="+mn-lt"/>
              </a:defRPr>
            </a:lvl2pPr>
            <a:lvl3pPr marL="914400" indent="0" algn="ctr" rtl="0" eaLnBrk="0" fontAlgn="base" hangingPunct="0">
              <a:spcBef>
                <a:spcPct val="20000"/>
              </a:spcBef>
              <a:spcAft>
                <a:spcPct val="0"/>
              </a:spcAft>
              <a:buNone/>
              <a:defRPr>
                <a:solidFill>
                  <a:schemeClr val="tx1"/>
                </a:solidFill>
                <a:latin typeface="+mn-lt"/>
              </a:defRPr>
            </a:lvl3pPr>
            <a:lvl4pPr marL="1371600" indent="0" algn="ctr" rtl="0" eaLnBrk="0" fontAlgn="base" hangingPunct="0">
              <a:spcBef>
                <a:spcPct val="20000"/>
              </a:spcBef>
              <a:spcAft>
                <a:spcPct val="0"/>
              </a:spcAft>
              <a:buNone/>
              <a:defRPr>
                <a:solidFill>
                  <a:schemeClr val="tx1"/>
                </a:solidFill>
                <a:latin typeface="+mn-lt"/>
              </a:defRPr>
            </a:lvl4pPr>
            <a:lvl5pPr marL="1828800" indent="0" algn="ctr" rtl="0" eaLnBrk="0" fontAlgn="base" hangingPunct="0">
              <a:spcBef>
                <a:spcPct val="20000"/>
              </a:spcBef>
              <a:spcAft>
                <a:spcPct val="0"/>
              </a:spcAft>
              <a:buNone/>
              <a:defRPr>
                <a:solidFill>
                  <a:schemeClr val="tx1"/>
                </a:solidFill>
                <a:latin typeface="+mn-lt"/>
              </a:defRPr>
            </a:lvl5pPr>
            <a:lvl6pPr marL="2286000" indent="0" algn="ctr" rtl="0" fontAlgn="base">
              <a:spcBef>
                <a:spcPct val="20000"/>
              </a:spcBef>
              <a:spcAft>
                <a:spcPct val="0"/>
              </a:spcAft>
              <a:buNone/>
              <a:defRPr sz="2000">
                <a:solidFill>
                  <a:schemeClr val="tx1"/>
                </a:solidFill>
                <a:latin typeface="+mn-lt"/>
              </a:defRPr>
            </a:lvl6pPr>
            <a:lvl7pPr marL="2743200" indent="0" algn="ctr" rtl="0" fontAlgn="base">
              <a:spcBef>
                <a:spcPct val="20000"/>
              </a:spcBef>
              <a:spcAft>
                <a:spcPct val="0"/>
              </a:spcAft>
              <a:buNone/>
              <a:defRPr sz="2000">
                <a:solidFill>
                  <a:schemeClr val="tx1"/>
                </a:solidFill>
                <a:latin typeface="+mn-lt"/>
              </a:defRPr>
            </a:lvl7pPr>
            <a:lvl8pPr marL="3200400" indent="0" algn="ctr" rtl="0" fontAlgn="base">
              <a:spcBef>
                <a:spcPct val="20000"/>
              </a:spcBef>
              <a:spcAft>
                <a:spcPct val="0"/>
              </a:spcAft>
              <a:buNone/>
              <a:defRPr sz="2000">
                <a:solidFill>
                  <a:schemeClr val="tx1"/>
                </a:solidFill>
                <a:latin typeface="+mn-lt"/>
              </a:defRPr>
            </a:lvl8pPr>
            <a:lvl9pPr marL="3657600" indent="0" algn="ctr" rtl="0" fontAlgn="base">
              <a:spcBef>
                <a:spcPct val="20000"/>
              </a:spcBef>
              <a:spcAft>
                <a:spcPct val="0"/>
              </a:spcAft>
              <a:buNone/>
              <a:defRPr sz="2000">
                <a:solidFill>
                  <a:schemeClr val="tx1"/>
                </a:solidFill>
                <a:latin typeface="+mn-lt"/>
              </a:defRPr>
            </a:lvl9pPr>
          </a:lstStyle>
          <a:p>
            <a:pPr eaLnBrk="1" hangingPunct="1"/>
            <a:r>
              <a:rPr lang="en-US" altLang="en-US" dirty="0"/>
              <a:t>Brown DM, Wykoff CC, Boyer D, et al. Evaluation of intravitreal aflibercept for the treatment of severe nonproliferative diabetic retinopathy: results from the PANORAMA randomized clinical trial. </a:t>
            </a:r>
            <a:r>
              <a:rPr lang="en-US" altLang="en-US" i="1" dirty="0"/>
              <a:t>JAMA Ophthalmol</a:t>
            </a:r>
            <a:r>
              <a:rPr lang="en-US" altLang="en-US" dirty="0"/>
              <a:t>. Published online August 5, 2021. doi:10.1001/jamaophthalmol.2021.2809</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Comment</a:t>
            </a:r>
          </a:p>
        </p:txBody>
      </p:sp>
      <p:sp>
        <p:nvSpPr>
          <p:cNvPr id="6" name="Rectangle 3"/>
          <p:cNvSpPr txBox="1">
            <a:spLocks noChangeArrowheads="1"/>
          </p:cNvSpPr>
          <p:nvPr/>
        </p:nvSpPr>
        <p:spPr bwMode="auto">
          <a:xfrm>
            <a:off x="457200" y="914400"/>
            <a:ext cx="8153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sz="1600" dirty="0"/>
              <a:t>Results from this study, combined with clinical experience and evidence from prior studies suggest that there is value in targeting the disease process at the nonproliferative stage to reduce the development of PDR and CI-DME.</a:t>
            </a:r>
          </a:p>
          <a:p>
            <a:pPr lvl="1" eaLnBrk="1" hangingPunct="1"/>
            <a:r>
              <a:rPr lang="en-US" sz="1600" dirty="0"/>
              <a:t>Treatment of PDR with panretinal photocoagulation is inherently destructive and is associated with reduced peripheral visual fields and other potential adverse consequences.</a:t>
            </a:r>
          </a:p>
          <a:p>
            <a:pPr lvl="1" eaLnBrk="1" hangingPunct="1"/>
            <a:r>
              <a:rPr lang="en-US" sz="1600" dirty="0"/>
              <a:t>Even with treatment, once PDR has developed, damage to the retina may no longer be reversible.</a:t>
            </a:r>
          </a:p>
          <a:p>
            <a:pPr eaLnBrk="1" hangingPunct="1"/>
            <a:r>
              <a:rPr lang="en-US" altLang="en-US" sz="1600" kern="0" dirty="0"/>
              <a:t>The overall safety of intravitreal aflibercept injections through 100 weeks in the study was consistent with the known safety profile.</a:t>
            </a:r>
          </a:p>
        </p:txBody>
      </p:sp>
    </p:spTree>
    <p:extLst>
      <p:ext uri="{BB962C8B-B14F-4D97-AF65-F5344CB8AC3E}">
        <p14:creationId xmlns:p14="http://schemas.microsoft.com/office/powerpoint/2010/main" val="22608429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Contact Information</a:t>
            </a:r>
          </a:p>
        </p:txBody>
      </p:sp>
      <p:sp>
        <p:nvSpPr>
          <p:cNvPr id="5" name="Rectangle 3"/>
          <p:cNvSpPr txBox="1">
            <a:spLocks noChangeArrowheads="1"/>
          </p:cNvSpPr>
          <p:nvPr/>
        </p:nvSpPr>
        <p:spPr bwMode="auto">
          <a:xfrm>
            <a:off x="457200" y="914400"/>
            <a:ext cx="8229600"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kern="0" dirty="0"/>
              <a:t>If you have questions, please contact the corresponding author:</a:t>
            </a:r>
          </a:p>
          <a:p>
            <a:pPr lvl="1" eaLnBrk="1" hangingPunct="1"/>
            <a:r>
              <a:rPr lang="en-US" altLang="en-US" dirty="0"/>
              <a:t>Charles C. Wykoff, MD, PhD, Retina Consultants of Texas (Retina Consultants of America), 6560 Fannin St, Ste 750, Houston, TX 77030 (</a:t>
            </a:r>
            <a:r>
              <a:rPr lang="en-US" altLang="en-US" dirty="0">
                <a:hlinkClick r:id="rId2"/>
              </a:rPr>
              <a:t>ccwmd@retinaconsultantstexas.com</a:t>
            </a:r>
            <a:r>
              <a:rPr lang="en-US" altLang="en-US" dirty="0"/>
              <a:t>).</a:t>
            </a:r>
          </a:p>
          <a:p>
            <a:pPr lvl="1" eaLnBrk="1" hangingPunct="1"/>
            <a:endParaRPr lang="en-US" altLang="en-US" sz="800" kern="0" dirty="0"/>
          </a:p>
          <a:p>
            <a:pPr lvl="1" algn="ctr" eaLnBrk="1" hangingPunct="1">
              <a:buFontTx/>
              <a:buNone/>
            </a:pPr>
            <a:r>
              <a:rPr lang="en-US" altLang="en-US" sz="2800" b="1" kern="0" dirty="0"/>
              <a:t>Funding/Support</a:t>
            </a:r>
          </a:p>
          <a:p>
            <a:pPr lvl="1" eaLnBrk="1" hangingPunct="1">
              <a:buFontTx/>
              <a:buNone/>
            </a:pPr>
            <a:endParaRPr lang="en-US" altLang="en-US" sz="800" kern="0" dirty="0"/>
          </a:p>
          <a:p>
            <a:pPr eaLnBrk="1" hangingPunct="1"/>
            <a:r>
              <a:rPr lang="en-US" altLang="en-US" kern="0" dirty="0"/>
              <a:t>This study was funded by Regeneron Pharmaceuticals.</a:t>
            </a:r>
            <a:endParaRPr lang="en-US" altLang="en-US" sz="800" kern="0" dirty="0"/>
          </a:p>
          <a:p>
            <a:pPr eaLnBrk="1" hangingPunct="1">
              <a:buFontTx/>
              <a:buNone/>
            </a:pPr>
            <a:endParaRPr lang="en-US" altLang="en-US" sz="1400" kern="0" dirty="0"/>
          </a:p>
        </p:txBody>
      </p:sp>
    </p:spTree>
    <p:extLst>
      <p:ext uri="{BB962C8B-B14F-4D97-AF65-F5344CB8AC3E}">
        <p14:creationId xmlns:p14="http://schemas.microsoft.com/office/powerpoint/2010/main" val="14098871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algn="ctr" eaLnBrk="1" hangingPunct="1">
              <a:buFontTx/>
              <a:buNone/>
            </a:pPr>
            <a:r>
              <a:rPr lang="en-US" altLang="en-US" sz="2800" b="1" kern="0" dirty="0"/>
              <a:t>Conflict of Interest Disclosures</a:t>
            </a:r>
          </a:p>
        </p:txBody>
      </p:sp>
      <p:sp>
        <p:nvSpPr>
          <p:cNvPr id="5" name="Rectangle 3"/>
          <p:cNvSpPr txBox="1">
            <a:spLocks noChangeArrowheads="1"/>
          </p:cNvSpPr>
          <p:nvPr/>
        </p:nvSpPr>
        <p:spPr bwMode="auto">
          <a:xfrm>
            <a:off x="457200" y="914400"/>
            <a:ext cx="8229600"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sz="1000" kern="0" dirty="0"/>
              <a:t>Dr Brown reported receiving grants from Regeneron Pharmaceuticals during the conduct of the study and grants from Adverum Biotechnologies, Genentech, Heidelberg Pharma, Kodiak Sciences, Novartis, Regeneron Pharmaceuticals, and REGENXBIO; personal fees from Adverum Biotechnologies, Allergan, Chengdu Kanghong Biotech, Clearside Biomedical, Genentech, Kodiak Sciences, Novartis, Ohr Pharmaceutical, Regeneron Pharmaceuticals, REGENXBIO, Samsung Bioepis, and Santen Pharmaceutical; and consultancy work for Bayer, BioTime, Kodiak Sciences, Optos, and Senju Pharmaceutical outside the submitted work. Dr Wykoff reported receiving grants from Adverum Biotechnologies, Aerie Pharmaceuticals, Aldeyra Therapeutics, Alimera Sciences, Allergan, Apellis Pharmaceuticals, Bayer, Boehringer Ingelheim, Chengdu Kanghong Biotech, Clearside Biomedical, Gemini Therapeutics, Genentech, Graybug Vision, Gyroscope Therapeutics, Ionis Pharmaceuticals, Iveric Bio, Kodiak Sciences, Lowy Medical Research Institute, Mylan Pharmaceuticals, Neurotech Pharmaceuticals, NGM Biopharmaceuticals, Novartis, Opthea, Outlook Therapeutics, Oxurion, RecensMedical, Regeneron Pharmaceuticals, REGENXBIO, Roche, Samchundang Pharm, Samsung Bioepis, Santen Pharmaceutical, Senju Pharmaceutical, Taiwan Liposome Company, and Xbrane Biopharma; personal fees from Acucela, Adverum Biotechnologies, Aerie Pharmaceuticals, Aerpio Pharmaceuticals, Alcon, Alimera Sciences, Allegro Pharmaceuticals, Allergan, Alnylam Pharmaceuticals, Apellis Pharmaceuticals, Arctic Vision, Arrowhead Pharmaceuticals, Bausch + Lomb, Bayer, Bionic Vision Technologies, Chengdu Kanghong Biotech, Clearside Biomedical, Corcept Therapeutics, Dutch Ophthalmic Research Center, EyePoint Pharmaceuticals, Genentech, Gyroscope Therapeutics, Iveric Bio, Kato Pharmaceuticals, Kodiak Sciences, Merck &amp; Co, NGM Biopharmaceuticals, Notal Vision, Novartis, OccuRx, Ocular Therapeutix, ONL Therapeutics, Opthea, Oxurion, Palatin Technologies, PentaVision, PolyPhotonix, RecensMedical, Regeneron Pharmaceuticals, REGENXBIO, Roche, SAI MedPartners, Santen Pharmaceutical, Takeda Pharmaceutical, Thea Open Innovation, and Verana Health; and other support from ONL Therapeutics, PolyPhotonix, RecensMedical, Regeneron Pharmaceuticals (speaking fees), and Visgenx outside the submitted work. Dr Boyer reported receiving grants from Adverum Biotechnologies, Allergan, Boehringer Ingelheim, Genentech, Graybug Vision, Kodiak Sciences, Novartis, Ophthea, Regeneron Pharmaceuticals, REGENXBIO, and Roche; personal fees from Adverum Biotechnologies, Allegro Pharmaceuticals, Boeringer Ingelheim, Genentech, Regeneron Pharmaceuticals, REGENXBIO, Roche, Santen Pharmaceutical, and Unity Biotechnology; and consulting work for Adverum Biotechnologies, Allergan, Bayer, Boehringer Ingelheim, Genentech, Graybug Vision, Kodiak Sciences, Novartis, Ophthea, Regeneron Pharmaceuticals, and REGENXBIO outside the submitted work. </a:t>
            </a:r>
            <a:endParaRPr lang="en-US" altLang="en-US" sz="1000" kern="0" dirty="0"/>
          </a:p>
        </p:txBody>
      </p:sp>
    </p:spTree>
    <p:extLst>
      <p:ext uri="{BB962C8B-B14F-4D97-AF65-F5344CB8AC3E}">
        <p14:creationId xmlns:p14="http://schemas.microsoft.com/office/powerpoint/2010/main" val="26059422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algn="ctr" eaLnBrk="1" hangingPunct="1">
              <a:buFontTx/>
              <a:buNone/>
            </a:pPr>
            <a:r>
              <a:rPr lang="en-US" altLang="en-US" sz="2800" b="1" kern="0" dirty="0"/>
              <a:t>Conflict of Interest Disclosures (continued)</a:t>
            </a:r>
          </a:p>
        </p:txBody>
      </p:sp>
      <p:sp>
        <p:nvSpPr>
          <p:cNvPr id="5" name="Rectangle 3"/>
          <p:cNvSpPr txBox="1">
            <a:spLocks noChangeArrowheads="1"/>
          </p:cNvSpPr>
          <p:nvPr/>
        </p:nvSpPr>
        <p:spPr bwMode="auto">
          <a:xfrm>
            <a:off x="457200" y="914400"/>
            <a:ext cx="8229600"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sz="1000" kern="0" dirty="0"/>
              <a:t>Dr Heier reported receiving grants from Optovue and Regeneron Pharmaceuticals during the conduct of the study and grants from Aerpio Pharmaceuticals, Aldeyra Therapeutics, Apellis Pharmaceuticals, AsclepiX Therapeutics, Bayer, Genentech, Graybug Vision, Gyroscope Therapeutics, Hemera Biosciences, Iveric Bio, Janssen Pharmaceuticals, Chengdu Kanghong Biotech, Kodiak Sciences, NGM Biopharmaceuticals, Notal Vision, Novartis, Regeneron Pharmaceuticals, REGENXBIO, and Stealth BioTherapeutics; personal fees from 4D Molecular Therapeutics, Adverum Biotechnologies, Aerie Pharmaceuticals, Aerpio Pharmaceuticals, Aldeyra Therapeutics, Allegro Pharmaceuticals, Alzheon, Annexon Biosciences, Apellis Pharmaceuticals, Aprea Therapeutics, AsclepiX Therapeutics, Aviceda Therapeutics, Bionic Vision Technologies, Dark Horse Pharmaceuticals, DTx Pharma, Eloxx Pharmaceuticals, Galimedix Therapeutics, Genentech, Graybug Vision, Gyroscope Therapeutics, Iveric Bio, jCyte, Chengdu Kanghong Biotech, LensGen, NGM Biopharmaceuticals, Novartis, Ocular Therapeutix, OcuTerra Therapeutics, Oxurion, Palatin Technologies, Regeneron Pharmaceuticals, REGENXBIO, Stealth BioTherapeutics, Thea Open Innovation, Verseon, Vinci Pharmaceuticals, and Voyant Beauty; and consultancy work for 4D Molecular Therapeutics, Adverum Biotechnologies, Aerie Pharmaceuticals, Aerpio Pharmaceuticals, Aldeyra Therapeutics, Allegro Pharmaceuticals, Alzheon, Annexon Biosciences, Apellis Pharmaceuticals, Aprea Therapeutics, AsclepiX Therapeutics, Aviceda Therapeutics, Beaver-Visitec International, Bionic Vision Technologies, DTx Pharma, Eloxx Pharmaceuticals, Galimedix Therapeutics, Genentech, Graybug Vision, Gyroscope Therapeutics, Horizon Therapeutics, iRenix Medical, Iveric Bio, jCyte, Chengdu Kanghong Biotech, LensGen, NGM Biopharmaceuticals, Notal Vision, Novartis, Ocular Therapeutix, OcuTerra Therapeutics, Oxurion, Palatin Technologies, Regeneron Pharmaceuticals, REGENXBIO, Stealth BioTherapeutics, Thea Open Innovation, Verseon, Vinci Pharmaceuticals, and Voyant Beauty outside the submitted work. Dr Clark reported receiving grants and personal fees from Bayer, Genentech, Kodiak Sciences, and Regeneron Pharmaceuticals during the conduct of the study and grants from Genentech and personal fees from Bayer, Genentech, Cardinal Health, and Regeneron Pharmaceuticals outside the submitted work. Dr Emanuelli reported receiving grants from Aerie Pharmaceuticals, Allegro Pharmaceuticals, Allergan, Diabetic Retinopathy Clinical Research Network, Genentech, ICON, Ionis Pharmaceuticals, KalVista Pharmaceuticals, Kodiak Sciences, Novartis, Opthea, Optos, Regeneron Pharmaceuticals, Santen Pharmaceutical, Senju Pharmaceutical, Sydnexis, and Ribomic during the conduct of the study and personal fees from Aerie Pharmaceuticals, Allegro Pharmaceuticals, Aviceda Therapeutics, Genentech, Kodiak Sciences, Novartis, Regeneron Pharmaceuticals, Santen Pharmaceutical, and EyePoint Pharmaceuticals and participation in a clinical trial funded by Novartis outside the submitted work. Dr Higgins reported serving on the advisory board of Regeneron Pharmaceuticals and participating in clinical trials for Aerpio Pharmaceuticals, Allergan, Apellis Pharmaceuticals, Chengdu Kanghong Biotech, Chiltern, Gemini Therapeutics, Genentech, Graybug Vision, GreenLight Clinical, F. Hoffman-La Roche, Iconic Therapeutics, Ionis Pharmaceuticals, Iveric Bio, Kodiak Sciences, National Institutes of Health, Neurotech Pharmaceuticals, Novartis, Ohr Pharmaceutical, Opthea, OraPharma, Outlook Therapeutics, PanOptica, Regeneron Pharmaceuticals, Samsung Bioepis, Stealth BioTherapeutics, ThromboGenics, Tyrogenex, Xcovery, and XOMA outside the submitted work. </a:t>
            </a:r>
            <a:endParaRPr lang="en-US" altLang="en-US" sz="1000" kern="0" dirty="0"/>
          </a:p>
        </p:txBody>
      </p:sp>
    </p:spTree>
    <p:extLst>
      <p:ext uri="{BB962C8B-B14F-4D97-AF65-F5344CB8AC3E}">
        <p14:creationId xmlns:p14="http://schemas.microsoft.com/office/powerpoint/2010/main" val="3923414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algn="ctr" eaLnBrk="1" hangingPunct="1">
              <a:buFontTx/>
              <a:buNone/>
            </a:pPr>
            <a:r>
              <a:rPr lang="en-US" altLang="en-US" sz="2800" b="1" kern="0" dirty="0"/>
              <a:t>Conflict of Interest Disclosures (continued)</a:t>
            </a:r>
          </a:p>
        </p:txBody>
      </p:sp>
      <p:sp>
        <p:nvSpPr>
          <p:cNvPr id="5" name="Rectangle 3"/>
          <p:cNvSpPr txBox="1">
            <a:spLocks noChangeArrowheads="1"/>
          </p:cNvSpPr>
          <p:nvPr/>
        </p:nvSpPr>
        <p:spPr bwMode="auto">
          <a:xfrm>
            <a:off x="457200" y="914400"/>
            <a:ext cx="8229600" cy="441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sz="1000" kern="0" dirty="0"/>
              <a:t>Dr Singer reported receiving grants from Aerpio Pharmaceuticals, Allegro Pharmaceuticals, Allergan, Apellis Pharmaceuticals, Genentech, Graybug Vision, Inflammosome Therapeutics, Ionis Pharmaceuticals, Kodiak Sciences, Nanoscope Therapeutics, Novartis, Optos, Regeneron Pharmaceuticals, and Santen Pharmaceutical; serving as a consultant for Aerie Pharmaceuticals, Allergan, Genentech, Guidepoint Global, Novartis, Regeneron Pharmaceuticals, Santen Pharmaceutical, and Spark Therapeutics; and owning equity in Avecida Therapeutics, Inflammosome Therapeutics, and Nanoscope Therapeutics outside the submitted work. Dr Weinreich reported having a patent pending that is licensed to Regeneron Pharmaceuticals and having equity in Regeneron Pharmaceuticals outside the submitted work. Dr Yancopoulos reported having equity in Regeneron Pharmaceuticals outside the submitted work. Dr Berliner reported having a patent pending that is licensed to Regeneron Pharmaceuticals and having equity in Regeneron Pharmaceuticals outside the submitted work. Ms Chu reported having a patent pending that is licensed to Regeneron Pharmaceuticals and having equity in Regeneron Pharmaceuticals outside the submitted work. Dr Reed reported having equity in Regeneron Pharmaceuticals outside the submitted work. Dr Cheng reported having equity in Regeneron Pharmaceuticals outside the submitted work. Dr Vitti reported having equity in Regeneron Pharmaceuticals outside the submitted work. No other disclosures were reported.</a:t>
            </a:r>
            <a:endParaRPr lang="en-US" altLang="en-US" sz="1000" kern="0" dirty="0"/>
          </a:p>
          <a:p>
            <a:pPr eaLnBrk="1" hangingPunct="1">
              <a:buFontTx/>
              <a:buNone/>
            </a:pPr>
            <a:endParaRPr lang="en-US" altLang="en-US" sz="1000" kern="0" dirty="0"/>
          </a:p>
        </p:txBody>
      </p:sp>
    </p:spTree>
    <p:extLst>
      <p:ext uri="{BB962C8B-B14F-4D97-AF65-F5344CB8AC3E}">
        <p14:creationId xmlns:p14="http://schemas.microsoft.com/office/powerpoint/2010/main" val="32345877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457200" y="274638"/>
            <a:ext cx="8229600" cy="639762"/>
          </a:xfrm>
        </p:spPr>
        <p:txBody>
          <a:bodyPr/>
          <a:lstStyle/>
          <a:p>
            <a:pPr eaLnBrk="1" hangingPunct="1"/>
            <a:r>
              <a:rPr lang="en-US" altLang="en-US" dirty="0"/>
              <a:t>Introduction</a:t>
            </a:r>
          </a:p>
        </p:txBody>
      </p:sp>
      <p:sp>
        <p:nvSpPr>
          <p:cNvPr id="8" name="Rectangle 3"/>
          <p:cNvSpPr txBox="1">
            <a:spLocks noChangeArrowheads="1"/>
          </p:cNvSpPr>
          <p:nvPr/>
        </p:nvSpPr>
        <p:spPr bwMode="auto">
          <a:xfrm>
            <a:off x="228600" y="914400"/>
            <a:ext cx="89154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sz="1600" b="1" kern="0" dirty="0"/>
              <a:t>Importance:</a:t>
            </a:r>
          </a:p>
          <a:p>
            <a:pPr lvl="1" eaLnBrk="1" hangingPunct="1"/>
            <a:r>
              <a:rPr lang="en-US" sz="1600" dirty="0"/>
              <a:t>Proactive treatment of nonproliferative diabetic retinopathy (NPDR) reduces the risk of progression to vision-threatening complications.</a:t>
            </a:r>
          </a:p>
          <a:p>
            <a:pPr lvl="1" eaLnBrk="1" hangingPunct="1"/>
            <a:endParaRPr lang="en-US" altLang="en-US" sz="1600" kern="0" dirty="0"/>
          </a:p>
          <a:p>
            <a:pPr eaLnBrk="1" hangingPunct="1"/>
            <a:r>
              <a:rPr lang="en-US" altLang="en-US" sz="1600" b="1" kern="0" dirty="0"/>
              <a:t>Objective:</a:t>
            </a:r>
          </a:p>
          <a:p>
            <a:pPr lvl="1" eaLnBrk="1" hangingPunct="1"/>
            <a:r>
              <a:rPr lang="en-US" sz="1600" kern="0" dirty="0"/>
              <a:t>To evaluate vascular endothelial growth factor blockade therapy with intravitreal aflibercept injections in eyes with severe NPDR without diabetic macular edema (DME).</a:t>
            </a:r>
          </a:p>
          <a:p>
            <a:pPr lvl="1" eaLnBrk="1" hangingPunct="1"/>
            <a:endParaRPr lang="en-US" altLang="en-US" sz="1600" kern="0" dirty="0"/>
          </a:p>
          <a:p>
            <a:pPr eaLnBrk="1" hangingPunct="1"/>
            <a:r>
              <a:rPr lang="en-US" altLang="en-US" sz="1600" b="1" dirty="0"/>
              <a:t>Study Design, Setting, and Participants: </a:t>
            </a:r>
          </a:p>
          <a:p>
            <a:pPr lvl="1" eaLnBrk="1" hangingPunct="1"/>
            <a:r>
              <a:rPr lang="en-US" sz="1600" dirty="0"/>
              <a:t>Double-masked 100-week randomized clinical trial.</a:t>
            </a:r>
          </a:p>
          <a:p>
            <a:pPr lvl="1" eaLnBrk="1" hangingPunct="1"/>
            <a:r>
              <a:rPr lang="en-US" sz="1600" dirty="0"/>
              <a:t>402 Adults with Diabetic Retinopathy Severity Scale (DRSS) level 47 or 53 with no DME and best-corrected visual acuity of 20/40 or better.</a:t>
            </a:r>
          </a:p>
          <a:p>
            <a:pPr lvl="1" eaLnBrk="1" hangingPunct="1"/>
            <a:r>
              <a:rPr lang="en-US" sz="1600" dirty="0"/>
              <a:t>Interventions</a:t>
            </a:r>
            <a:r>
              <a:rPr lang="en-US" sz="1600" b="1" dirty="0"/>
              <a:t>: </a:t>
            </a:r>
          </a:p>
          <a:p>
            <a:pPr lvl="2" eaLnBrk="1" hangingPunct="1"/>
            <a:r>
              <a:rPr lang="en-US" sz="1600" dirty="0"/>
              <a:t>Aflibercept, 2 mg, every 16 weeks after 3 initial monthly doses and one 8-week interval (aflibercept 2q16 group).</a:t>
            </a:r>
          </a:p>
          <a:p>
            <a:pPr lvl="2" eaLnBrk="1" hangingPunct="1"/>
            <a:r>
              <a:rPr lang="en-US" sz="1600" dirty="0"/>
              <a:t>Aflibercept, 2 mg, every 8 weeks after 5 initial monthly doses, with pro re nata (PRN) dosing beginning at week 56 (aflibercept 2q8/PRN group).</a:t>
            </a:r>
          </a:p>
          <a:p>
            <a:pPr lvl="2" eaLnBrk="1" hangingPunct="1"/>
            <a:r>
              <a:rPr lang="en-US" sz="1600" dirty="0"/>
              <a:t>Sham injections (control group).</a:t>
            </a:r>
            <a:endParaRPr lang="en-US" altLang="en-US" sz="1600" dirty="0"/>
          </a:p>
          <a:p>
            <a:pPr lvl="1" eaLnBrk="1" hangingPunct="1"/>
            <a:endParaRPr lang="en-US" altLang="en-US" sz="1600" kern="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Methods</a:t>
            </a:r>
          </a:p>
        </p:txBody>
      </p:sp>
      <p:sp>
        <p:nvSpPr>
          <p:cNvPr id="5" name="Rectangle 3"/>
          <p:cNvSpPr txBox="1">
            <a:spLocks noChangeArrowheads="1"/>
          </p:cNvSpPr>
          <p:nvPr/>
        </p:nvSpPr>
        <p:spPr bwMode="auto">
          <a:xfrm>
            <a:off x="447675" y="914400"/>
            <a:ext cx="8153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sz="1600" b="1" dirty="0"/>
              <a:t>Main Outcomes and Measures: </a:t>
            </a:r>
          </a:p>
          <a:p>
            <a:pPr lvl="1" eaLnBrk="1" hangingPunct="1"/>
            <a:r>
              <a:rPr lang="en-US" sz="1600" dirty="0"/>
              <a:t>Proportions of eyes with a 2-step or greater improvement in DRSS level, vision-threatening complications, and center-involved DME (</a:t>
            </a:r>
            <a:r>
              <a:rPr lang="en-US" sz="1600" kern="0" dirty="0"/>
              <a:t>CI-DME)</a:t>
            </a:r>
            <a:r>
              <a:rPr lang="en-US" sz="1600" dirty="0"/>
              <a:t> from baseline to weeks 24, 52, and 100</a:t>
            </a:r>
            <a:r>
              <a:rPr lang="en-US" altLang="zh-TW" sz="1600" dirty="0"/>
              <a:t>.</a:t>
            </a:r>
            <a:endParaRPr lang="en-US" altLang="en-US" sz="1600" dirty="0"/>
          </a:p>
          <a:p>
            <a:pPr eaLnBrk="1" hangingPunct="1"/>
            <a:endParaRPr lang="en-US" altLang="en-US" sz="1600" dirty="0"/>
          </a:p>
          <a:p>
            <a:pPr eaLnBrk="1" hangingPunct="1"/>
            <a:r>
              <a:rPr lang="en-US" altLang="en-US" sz="1600" b="1" dirty="0"/>
              <a:t>Limitations: </a:t>
            </a:r>
          </a:p>
          <a:p>
            <a:pPr lvl="1" eaLnBrk="1" hangingPunct="1"/>
            <a:r>
              <a:rPr lang="en-US" altLang="en-US" sz="1600" dirty="0"/>
              <a:t>The study population was limited to eyes with moderately severe to severe NPDR. </a:t>
            </a:r>
          </a:p>
          <a:p>
            <a:pPr lvl="1" eaLnBrk="1" hangingPunct="1"/>
            <a:r>
              <a:rPr lang="en-US" altLang="en-US" sz="1600" dirty="0"/>
              <a:t>Participants were evaluated on a fixed schedule, with more frequent visits than are typically used in a clinical setting outside of a clinical trial.</a:t>
            </a:r>
          </a:p>
          <a:p>
            <a:pPr lvl="1" eaLnBrk="1" hangingPunct="1"/>
            <a:r>
              <a:rPr lang="en-US" altLang="en-US" sz="1600" dirty="0"/>
              <a:t>The 100-week clinical trial design provided a relatively short duration of follow-up for a chronic disease.</a:t>
            </a:r>
          </a:p>
        </p:txBody>
      </p:sp>
    </p:spTree>
    <p:extLst>
      <p:ext uri="{BB962C8B-B14F-4D97-AF65-F5344CB8AC3E}">
        <p14:creationId xmlns:p14="http://schemas.microsoft.com/office/powerpoint/2010/main" val="26916254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6" name="Rectangle 3"/>
          <p:cNvSpPr txBox="1">
            <a:spLocks noChangeArrowheads="1"/>
          </p:cNvSpPr>
          <p:nvPr/>
        </p:nvSpPr>
        <p:spPr bwMode="auto">
          <a:xfrm>
            <a:off x="457200" y="914400"/>
            <a:ext cx="80010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sz="1600" dirty="0"/>
              <a:t>Among 402 participants (1 eye per participant), the mean (SD) age was 55.7 (10.5) years; 225 (56.0%) were male, and 310 (77.1%) were White. </a:t>
            </a:r>
          </a:p>
          <a:p>
            <a:pPr eaLnBrk="1" hangingPunct="1"/>
            <a:r>
              <a:rPr lang="en-US" sz="1600" dirty="0"/>
              <a:t>A total of 135 were randomized to the aflibercept 2q16 group, 134 to the aflibercept 2q8/PRN group, and 133 to the control group.</a:t>
            </a:r>
          </a:p>
          <a:p>
            <a:pPr eaLnBrk="1" hangingPunct="1"/>
            <a:r>
              <a:rPr lang="en-US" sz="1600" dirty="0"/>
              <a:t>The proportion of eyes with ≥2-step improvement in DRSS level 47 or 53 with no </a:t>
            </a:r>
            <a:r>
              <a:rPr lang="en-US" sz="1600" kern="0" dirty="0"/>
              <a:t>DME </a:t>
            </a:r>
            <a:r>
              <a:rPr lang="en-US" sz="1600" dirty="0"/>
              <a:t>and best-corrected score from baseline was significantly greater in the combined aflibercept groups vs observation at week 24 and in each aflibercept group vs observation at weeks 52 and 100.</a:t>
            </a:r>
          </a:p>
          <a:p>
            <a:pPr eaLnBrk="1" hangingPunct="1"/>
            <a:r>
              <a:rPr lang="en-US" altLang="en-US" sz="1600" kern="0" dirty="0"/>
              <a:t>Significantly fewer eyes in the aflibercept groups developed vision-threatening complications (VCTs) (including PDR and/or anterior segment neovascularization) and </a:t>
            </a:r>
            <a:r>
              <a:rPr lang="en-US" sz="1600" kern="0" dirty="0"/>
              <a:t>CI-DME </a:t>
            </a:r>
            <a:r>
              <a:rPr lang="en-US" altLang="en-US" sz="1600" kern="0" dirty="0"/>
              <a:t>at weeks 52 and 100 vs observation.</a:t>
            </a:r>
          </a:p>
          <a:p>
            <a:pPr eaLnBrk="1" hangingPunct="1"/>
            <a:r>
              <a:rPr lang="en-US" altLang="en-US" sz="1600" kern="0" dirty="0"/>
              <a:t>The cumulative event rates at week 100 were lower in the aflibercept groups vs observation.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5" name="Rectangle 3"/>
          <p:cNvSpPr>
            <a:spLocks noChangeArrowheads="1"/>
          </p:cNvSpPr>
          <p:nvPr/>
        </p:nvSpPr>
        <p:spPr bwMode="auto">
          <a:xfrm>
            <a:off x="381000" y="809625"/>
            <a:ext cx="8203707" cy="513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sz="1600" dirty="0"/>
              <a:t>Proportion of Eyes With a 2-Step or Greater Improvement </a:t>
            </a:r>
          </a:p>
          <a:p>
            <a:pPr algn="ctr" eaLnBrk="1" hangingPunct="1">
              <a:buFontTx/>
              <a:buNone/>
            </a:pPr>
            <a:r>
              <a:rPr lang="en-US" altLang="en-US" sz="1600" dirty="0"/>
              <a:t>on DRSS From Baseline Through Week 100</a:t>
            </a:r>
          </a:p>
        </p:txBody>
      </p:sp>
      <p:sp>
        <p:nvSpPr>
          <p:cNvPr id="6" name="Content Placeholder 1"/>
          <p:cNvSpPr>
            <a:spLocks noGrp="1"/>
          </p:cNvSpPr>
          <p:nvPr>
            <p:ph sz="half" idx="1"/>
          </p:nvPr>
        </p:nvSpPr>
        <p:spPr>
          <a:xfrm>
            <a:off x="759364" y="5216982"/>
            <a:ext cx="7625271" cy="865578"/>
          </a:xfrm>
        </p:spPr>
        <p:txBody>
          <a:bodyPr/>
          <a:lstStyle/>
          <a:p>
            <a:pPr marL="0" indent="0">
              <a:buNone/>
            </a:pPr>
            <a:r>
              <a:rPr lang="en-US" sz="900" dirty="0">
                <a:effectLst/>
                <a:latin typeface="+mj-lt"/>
                <a:ea typeface="Times New Roman" panose="02020603050405020304" pitchFamily="18" charset="0"/>
              </a:rPr>
              <a:t>Eyes in the aflibercept 2q16 group (n = 135) received intravitreal injections of aflibercept, 2 mg, every 16 weeks after 3 initial monthly doses and one 8-week interval; eyes in the aflibercept 2q8/PRN group (n = 134) received intravitreal injections of aflibercept, 2 mg, every 8 weeks after 5 initial monthly doses, with pro re nata (PRN) dosing beginning at week 56; and eyes in the control group (n = 133) received sham injections. The full analysis set was analyzed using the last observation carried forward method. At week 52, </a:t>
            </a:r>
            <a:r>
              <a:rPr lang="en-US" sz="900" i="1" dirty="0">
                <a:effectLst/>
                <a:latin typeface="+mj-lt"/>
                <a:ea typeface="Times New Roman" panose="02020603050405020304" pitchFamily="18" charset="0"/>
              </a:rPr>
              <a:t>P</a:t>
            </a:r>
            <a:r>
              <a:rPr lang="en-US" sz="900" dirty="0">
                <a:effectLst/>
                <a:latin typeface="+mj-lt"/>
                <a:ea typeface="Times New Roman" panose="02020603050405020304" pitchFamily="18" charset="0"/>
              </a:rPr>
              <a:t> &lt; .001 for aflibercept 2q16 vs sham (65.2% vs 15.0%) and aflibercept 2q8/PRN vs sham. At week 100, </a:t>
            </a:r>
            <a:r>
              <a:rPr lang="en-US" sz="900" i="1" dirty="0">
                <a:effectLst/>
                <a:latin typeface="+mj-lt"/>
                <a:ea typeface="Times New Roman" panose="02020603050405020304" pitchFamily="18" charset="0"/>
              </a:rPr>
              <a:t>P</a:t>
            </a:r>
            <a:r>
              <a:rPr lang="en-US" sz="900" dirty="0">
                <a:effectLst/>
                <a:latin typeface="+mj-lt"/>
                <a:ea typeface="Times New Roman" panose="02020603050405020304" pitchFamily="18" charset="0"/>
              </a:rPr>
              <a:t> values for aflibercept 2q16 vs sham and aflibercept 2q8/PRN vs sham were nominal.</a:t>
            </a:r>
            <a:endParaRPr lang="en-US" sz="900" dirty="0">
              <a:latin typeface="+mj-lt"/>
            </a:endParaRPr>
          </a:p>
        </p:txBody>
      </p:sp>
      <p:pic>
        <p:nvPicPr>
          <p:cNvPr id="3" name="Picture 2">
            <a:extLst>
              <a:ext uri="{FF2B5EF4-FFF2-40B4-BE49-F238E27FC236}">
                <a16:creationId xmlns:a16="http://schemas.microsoft.com/office/drawing/2014/main" id="{B394D5C8-ABB4-4B3B-9B9B-22A51EB49E8F}"/>
              </a:ext>
            </a:extLst>
          </p:cNvPr>
          <p:cNvPicPr>
            <a:picLocks noChangeAspect="1"/>
          </p:cNvPicPr>
          <p:nvPr/>
        </p:nvPicPr>
        <p:blipFill rotWithShape="1">
          <a:blip r:embed="rId2"/>
          <a:srcRect t="45" b="883"/>
          <a:stretch/>
        </p:blipFill>
        <p:spPr>
          <a:xfrm>
            <a:off x="1219200" y="1378934"/>
            <a:ext cx="6215427" cy="3852909"/>
          </a:xfrm>
          <a:prstGeom prst="rect">
            <a:avLst/>
          </a:prstGeom>
        </p:spPr>
      </p:pic>
    </p:spTree>
    <p:extLst>
      <p:ext uri="{BB962C8B-B14F-4D97-AF65-F5344CB8AC3E}">
        <p14:creationId xmlns:p14="http://schemas.microsoft.com/office/powerpoint/2010/main" val="11166911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5" name="Rectangle 3"/>
          <p:cNvSpPr>
            <a:spLocks noChangeArrowheads="1"/>
          </p:cNvSpPr>
          <p:nvPr/>
        </p:nvSpPr>
        <p:spPr bwMode="auto">
          <a:xfrm>
            <a:off x="228600" y="809625"/>
            <a:ext cx="8610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sz="1600" dirty="0"/>
              <a:t>Analysis of Events Indicative of Diabetic Retinopathy Progression: </a:t>
            </a:r>
          </a:p>
          <a:p>
            <a:pPr algn="ctr" eaLnBrk="1" hangingPunct="1">
              <a:buFontTx/>
              <a:buNone/>
            </a:pPr>
            <a:r>
              <a:rPr lang="en-US" altLang="en-US" sz="1600" dirty="0"/>
              <a:t>Event Rates Among Eyes That Developed VTCs or CI-DME</a:t>
            </a:r>
          </a:p>
        </p:txBody>
      </p:sp>
      <p:pic>
        <p:nvPicPr>
          <p:cNvPr id="9" name="Picture 8">
            <a:extLst>
              <a:ext uri="{FF2B5EF4-FFF2-40B4-BE49-F238E27FC236}">
                <a16:creationId xmlns:a16="http://schemas.microsoft.com/office/drawing/2014/main" id="{8B1123FC-11ED-4F88-90D7-81EA46E25F54}"/>
              </a:ext>
            </a:extLst>
          </p:cNvPr>
          <p:cNvPicPr>
            <a:picLocks noChangeAspect="1"/>
          </p:cNvPicPr>
          <p:nvPr/>
        </p:nvPicPr>
        <p:blipFill>
          <a:blip r:embed="rId2"/>
          <a:stretch>
            <a:fillRect/>
          </a:stretch>
        </p:blipFill>
        <p:spPr>
          <a:xfrm>
            <a:off x="914400" y="1453826"/>
            <a:ext cx="6981825" cy="4238625"/>
          </a:xfrm>
          <a:prstGeom prst="rect">
            <a:avLst/>
          </a:prstGeom>
        </p:spPr>
      </p:pic>
    </p:spTree>
    <p:extLst>
      <p:ext uri="{BB962C8B-B14F-4D97-AF65-F5344CB8AC3E}">
        <p14:creationId xmlns:p14="http://schemas.microsoft.com/office/powerpoint/2010/main" val="799677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5" name="Rectangle 3"/>
          <p:cNvSpPr>
            <a:spLocks noChangeArrowheads="1"/>
          </p:cNvSpPr>
          <p:nvPr/>
        </p:nvSpPr>
        <p:spPr bwMode="auto">
          <a:xfrm>
            <a:off x="228600" y="809625"/>
            <a:ext cx="86106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a:solidFill>
                  <a:schemeClr val="tx1"/>
                </a:solidFill>
                <a:latin typeface="Arial" charset="0"/>
                <a:ea typeface="ＭＳ Ｐゴシック" pitchFamily="34" charset="-128"/>
              </a:defRPr>
            </a:lvl1pPr>
            <a:lvl2pPr marL="742950" indent="-285750">
              <a:spcBef>
                <a:spcPct val="20000"/>
              </a:spcBef>
              <a:buChar char="–"/>
              <a:defRPr>
                <a:solidFill>
                  <a:schemeClr val="tx1"/>
                </a:solidFill>
                <a:latin typeface="Arial" charset="0"/>
                <a:ea typeface="ＭＳ Ｐゴシック" pitchFamily="34" charset="-128"/>
              </a:defRPr>
            </a:lvl2pPr>
            <a:lvl3pPr marL="1143000" indent="-228600">
              <a:spcBef>
                <a:spcPct val="20000"/>
              </a:spcBef>
              <a:buChar char="•"/>
              <a:defRPr>
                <a:solidFill>
                  <a:schemeClr val="tx1"/>
                </a:solidFill>
                <a:latin typeface="Arial" charset="0"/>
                <a:ea typeface="ＭＳ Ｐゴシック" pitchFamily="34" charset="-128"/>
              </a:defRPr>
            </a:lvl3pPr>
            <a:lvl4pPr marL="1600200" indent="-228600">
              <a:spcBef>
                <a:spcPct val="20000"/>
              </a:spcBef>
              <a:buChar char="–"/>
              <a:defRPr>
                <a:solidFill>
                  <a:schemeClr val="tx1"/>
                </a:solidFill>
                <a:latin typeface="Arial" charset="0"/>
                <a:ea typeface="ＭＳ Ｐゴシック" pitchFamily="34" charset="-128"/>
              </a:defRPr>
            </a:lvl4pPr>
            <a:lvl5pPr marL="2057400" indent="-228600">
              <a:spcBef>
                <a:spcPct val="20000"/>
              </a:spcBef>
              <a:buChar char="»"/>
              <a:defRPr>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a:solidFill>
                  <a:schemeClr val="tx1"/>
                </a:solidFill>
                <a:latin typeface="Arial" charset="0"/>
                <a:ea typeface="ＭＳ Ｐゴシック" pitchFamily="34" charset="-128"/>
              </a:defRPr>
            </a:lvl9pPr>
          </a:lstStyle>
          <a:p>
            <a:pPr algn="ctr" eaLnBrk="1" hangingPunct="1">
              <a:buFontTx/>
              <a:buNone/>
            </a:pPr>
            <a:r>
              <a:rPr lang="en-US" altLang="en-US" sz="1600" dirty="0"/>
              <a:t>Cumulative Incidence of Events Indicative of Diabetic Retinopathy Progression: </a:t>
            </a:r>
          </a:p>
          <a:p>
            <a:pPr algn="ctr" eaLnBrk="1" hangingPunct="1">
              <a:buFontTx/>
              <a:buNone/>
            </a:pPr>
            <a:r>
              <a:rPr lang="en-US" altLang="en-US" sz="1600" dirty="0"/>
              <a:t>VTCs Through Week 100 </a:t>
            </a:r>
          </a:p>
        </p:txBody>
      </p:sp>
      <p:pic>
        <p:nvPicPr>
          <p:cNvPr id="6" name="Picture 5">
            <a:extLst>
              <a:ext uri="{FF2B5EF4-FFF2-40B4-BE49-F238E27FC236}">
                <a16:creationId xmlns:a16="http://schemas.microsoft.com/office/drawing/2014/main" id="{31BED552-E6BB-406D-A038-9AFF7BAC31BA}"/>
              </a:ext>
            </a:extLst>
          </p:cNvPr>
          <p:cNvPicPr>
            <a:picLocks noChangeAspect="1"/>
          </p:cNvPicPr>
          <p:nvPr/>
        </p:nvPicPr>
        <p:blipFill>
          <a:blip r:embed="rId2"/>
          <a:stretch>
            <a:fillRect/>
          </a:stretch>
        </p:blipFill>
        <p:spPr>
          <a:xfrm>
            <a:off x="1143000" y="1504730"/>
            <a:ext cx="5879636" cy="3845368"/>
          </a:xfrm>
          <a:prstGeom prst="rect">
            <a:avLst/>
          </a:prstGeom>
        </p:spPr>
      </p:pic>
      <p:sp>
        <p:nvSpPr>
          <p:cNvPr id="7" name="Content Placeholder 1">
            <a:extLst>
              <a:ext uri="{FF2B5EF4-FFF2-40B4-BE49-F238E27FC236}">
                <a16:creationId xmlns:a16="http://schemas.microsoft.com/office/drawing/2014/main" id="{9FB96FBF-51CB-4C82-B6FD-341DFEBF95E9}"/>
              </a:ext>
            </a:extLst>
          </p:cNvPr>
          <p:cNvSpPr>
            <a:spLocks noGrp="1"/>
          </p:cNvSpPr>
          <p:nvPr>
            <p:ph sz="half" idx="1"/>
          </p:nvPr>
        </p:nvSpPr>
        <p:spPr>
          <a:xfrm>
            <a:off x="759364" y="5393782"/>
            <a:ext cx="7625271" cy="498018"/>
          </a:xfrm>
        </p:spPr>
        <p:txBody>
          <a:bodyPr/>
          <a:lstStyle/>
          <a:p>
            <a:pPr marL="0" indent="0">
              <a:buNone/>
            </a:pPr>
            <a:r>
              <a:rPr lang="en-US" sz="1100" dirty="0">
                <a:effectLst/>
                <a:latin typeface="+mj-lt"/>
                <a:ea typeface="Times New Roman" panose="02020603050405020304" pitchFamily="18" charset="0"/>
              </a:rPr>
              <a:t>The cumulative event rate at week 100 was 9.1% in the aflibercept 2q16 group (hazard ratio, 0.23; </a:t>
            </a:r>
            <a:r>
              <a:rPr lang="en-US" sz="1100" i="1" dirty="0">
                <a:effectLst/>
                <a:latin typeface="+mj-lt"/>
                <a:ea typeface="Times New Roman" panose="02020603050405020304" pitchFamily="18" charset="0"/>
              </a:rPr>
              <a:t>P</a:t>
            </a:r>
            <a:r>
              <a:rPr lang="en-US" sz="1100" dirty="0">
                <a:effectLst/>
                <a:latin typeface="+mj-lt"/>
                <a:ea typeface="Times New Roman" panose="02020603050405020304" pitchFamily="18" charset="0"/>
              </a:rPr>
              <a:t> &lt; .001) and 6.9% in the aflibercept 2q8/PRN group (hazard ratio, 0.17; </a:t>
            </a:r>
            <a:r>
              <a:rPr lang="en-US" sz="1100" i="1" dirty="0">
                <a:effectLst/>
                <a:latin typeface="+mj-lt"/>
                <a:ea typeface="Times New Roman" panose="02020603050405020304" pitchFamily="18" charset="0"/>
              </a:rPr>
              <a:t>P</a:t>
            </a:r>
            <a:r>
              <a:rPr lang="en-US" sz="1100" dirty="0">
                <a:effectLst/>
                <a:latin typeface="+mj-lt"/>
                <a:ea typeface="Times New Roman" panose="02020603050405020304" pitchFamily="18" charset="0"/>
              </a:rPr>
              <a:t> &lt; .001) compared with 30.6% in the control group.</a:t>
            </a:r>
            <a:endParaRPr lang="en-US" sz="1100" dirty="0">
              <a:latin typeface="+mj-lt"/>
            </a:endParaRPr>
          </a:p>
        </p:txBody>
      </p:sp>
    </p:spTree>
    <p:extLst>
      <p:ext uri="{BB962C8B-B14F-4D97-AF65-F5344CB8AC3E}">
        <p14:creationId xmlns:p14="http://schemas.microsoft.com/office/powerpoint/2010/main" val="6193478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Results</a:t>
            </a:r>
          </a:p>
        </p:txBody>
      </p:sp>
      <p:sp>
        <p:nvSpPr>
          <p:cNvPr id="6" name="Rectangle 3"/>
          <p:cNvSpPr txBox="1">
            <a:spLocks noChangeArrowheads="1"/>
          </p:cNvSpPr>
          <p:nvPr/>
        </p:nvSpPr>
        <p:spPr bwMode="auto">
          <a:xfrm>
            <a:off x="457200" y="914400"/>
            <a:ext cx="84582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r>
              <a:rPr lang="en-US" altLang="en-US" sz="1600" kern="0" dirty="0"/>
              <a:t>In a post hoc analysis of participants who had VTCs and/or CI-DME, 3 times as many participants (28.6%) who received sham injections lost 5 or more ETDRS letters at some point over the course of the study compared with those who received intravitreal aflibercept injections (9.0% in each treatment group). </a:t>
            </a:r>
          </a:p>
          <a:p>
            <a:pPr eaLnBrk="1" hangingPunct="1"/>
            <a:r>
              <a:rPr lang="en-US" sz="1600" dirty="0"/>
              <a:t>Of 133 eyes in the control group, 19 eyes (14.3%) received rescue treatment for VTCs, and 39 eyes (29.3%) received rescue treatment for CI-DME. </a:t>
            </a:r>
          </a:p>
          <a:p>
            <a:pPr eaLnBrk="1" hangingPunct="1"/>
            <a:r>
              <a:rPr lang="en-US" sz="1600" dirty="0"/>
              <a:t>Of 135 eyes in the aflibercept 2q16 group, 4 eyes (3.0%) received rescue treatment for VTCs, and 10 eyes (7.4%) received rescue treatment for CI-DME. </a:t>
            </a:r>
          </a:p>
          <a:p>
            <a:pPr eaLnBrk="1" hangingPunct="1"/>
            <a:r>
              <a:rPr lang="en-US" sz="1600" dirty="0"/>
              <a:t>Of 134 eyes in the aflibercept 2q8/PRN group, 5 eyes (3.7%) received rescue treatment for CTCs, and 11 eyes (8.2%) received rescue treatment for CI-DME. </a:t>
            </a:r>
          </a:p>
          <a:p>
            <a:pPr eaLnBrk="1" hangingPunct="1"/>
            <a:r>
              <a:rPr lang="en-US" sz="1600" dirty="0"/>
              <a:t>The proportion of participants who underwent panretinal photocoagulation or vitrectomy was lower in the aflibercept groups compared with the control group.</a:t>
            </a:r>
            <a:endParaRPr lang="en-US" altLang="en-US" sz="1600" strike="sngStrike" kern="0" dirty="0">
              <a:solidFill>
                <a:srgbClr val="FF0000"/>
              </a:solidFill>
              <a:highlight>
                <a:srgbClr val="FFFF00"/>
              </a:highlight>
            </a:endParaRPr>
          </a:p>
        </p:txBody>
      </p:sp>
    </p:spTree>
    <p:extLst>
      <p:ext uri="{BB962C8B-B14F-4D97-AF65-F5344CB8AC3E}">
        <p14:creationId xmlns:p14="http://schemas.microsoft.com/office/powerpoint/2010/main" val="7618635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4638"/>
            <a:ext cx="8229600" cy="639762"/>
          </a:xfrm>
        </p:spPr>
        <p:txBody>
          <a:bodyPr/>
          <a:lstStyle/>
          <a:p>
            <a:pPr eaLnBrk="1" hangingPunct="1"/>
            <a:r>
              <a:rPr lang="en-US" altLang="en-US" dirty="0"/>
              <a:t>Comment</a:t>
            </a:r>
          </a:p>
        </p:txBody>
      </p:sp>
      <p:sp>
        <p:nvSpPr>
          <p:cNvPr id="6" name="Rectangle 3"/>
          <p:cNvSpPr txBox="1">
            <a:spLocks noChangeArrowheads="1"/>
          </p:cNvSpPr>
          <p:nvPr/>
        </p:nvSpPr>
        <p:spPr bwMode="auto">
          <a:xfrm>
            <a:off x="457200" y="914400"/>
            <a:ext cx="81534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a:solidFill>
                  <a:schemeClr val="tx1"/>
                </a:solidFill>
                <a:latin typeface="+mn-lt"/>
              </a:defRPr>
            </a:lvl4pPr>
            <a:lvl5pPr marL="2057400" indent="-228600" algn="l" rtl="0" eaLnBrk="0" fontAlgn="base" hangingPunct="0">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en-US" sz="1600" dirty="0"/>
              <a:t>Significantly more eyes receiving aflibercept injections achieved ≥2 step improvement in DRSS levels at weeks 24 and 52.</a:t>
            </a:r>
          </a:p>
          <a:p>
            <a:r>
              <a:rPr lang="en-US" sz="1600" dirty="0"/>
              <a:t>At week 100, significant DRSS level improvements were maintained with both aflibercept dosing strategies, and both aflibercept groups had a significantly lower incidence of VTCs and CI-DME vs observation.</a:t>
            </a:r>
          </a:p>
          <a:p>
            <a:r>
              <a:rPr lang="en-US" sz="1600" dirty="0"/>
              <a:t>No differences in visual acuity were seen at 2 years; however, 3 times as many patients treated with sham who experienced VTCs and/or CI-DME had vision loss of ≥5 letters over the study course.</a:t>
            </a:r>
          </a:p>
          <a:p>
            <a:r>
              <a:rPr lang="en-US" sz="1600" dirty="0"/>
              <a:t>In year 2, dosing in the 2q8/PRN group was not fixed, with a mean of 1.8 injections. The proportion of eyes with ≥2 step improvement in DRSS level declined from 79.9% at week 52 to 50% at week 100.</a:t>
            </a:r>
          </a:p>
          <a:p>
            <a:pPr lvl="1"/>
            <a:r>
              <a:rPr lang="en-US" sz="1600" dirty="0"/>
              <a:t>Among 34% of patients receiving no injections during year 2, the incidence of VTCs rose to 9.8%; while still lower than the sham group at 27.1%, this suggests that discontinuation of therapy may lead to VTCs and that proactive treatment at fixed intervals (eg, 3-4 times a year) may lead to a greater avoidance of VTCs and CI-DME.</a:t>
            </a:r>
          </a:p>
          <a:p>
            <a:pPr marL="457200" lvl="1" indent="0">
              <a:buNone/>
            </a:pPr>
            <a:endParaRPr lang="en-US" sz="1600" dirty="0"/>
          </a:p>
          <a:p>
            <a:pPr marL="0" indent="0">
              <a:buNone/>
            </a:pPr>
            <a:endParaRPr lang="en-US" sz="1600" dirty="0"/>
          </a:p>
        </p:txBody>
      </p:sp>
    </p:spTree>
    <p:extLst>
      <p:ext uri="{BB962C8B-B14F-4D97-AF65-F5344CB8AC3E}">
        <p14:creationId xmlns:p14="http://schemas.microsoft.com/office/powerpoint/2010/main" val="3440526893"/>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Clouds</Template>
  <TotalTime>1171</TotalTime>
  <Words>2545</Words>
  <Application>Microsoft Office PowerPoint</Application>
  <PresentationFormat>On-screen Show (4:3)</PresentationFormat>
  <Paragraphs>71</Paragraphs>
  <Slides>14</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14</vt:i4>
      </vt:variant>
    </vt:vector>
  </HeadingPairs>
  <TitlesOfParts>
    <vt:vector size="16" baseType="lpstr">
      <vt:lpstr>Arial</vt:lpstr>
      <vt:lpstr>Default Design</vt:lpstr>
      <vt:lpstr>PowerPoint Presentation</vt:lpstr>
      <vt:lpstr>Introduction</vt:lpstr>
      <vt:lpstr>Methods</vt:lpstr>
      <vt:lpstr>Results</vt:lpstr>
      <vt:lpstr>Results</vt:lpstr>
      <vt:lpstr>Results</vt:lpstr>
      <vt:lpstr>Results</vt:lpstr>
      <vt:lpstr>Results</vt:lpstr>
      <vt:lpstr>Comment</vt:lpstr>
      <vt:lpstr>Comment</vt:lpstr>
      <vt:lpstr>Contact Information</vt:lpstr>
      <vt:lpstr>Conflict of Interest Disclosures</vt:lpstr>
      <vt:lpstr>Conflict of Interest Disclosures (continued)</vt:lpstr>
      <vt:lpstr>Conflict of Interest Disclosures (continued)</vt:lpstr>
    </vt:vector>
  </TitlesOfParts>
  <Company>ama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article</dc:title>
  <dc:creator>lhayes</dc:creator>
  <cp:lastModifiedBy>Iris Lo</cp:lastModifiedBy>
  <cp:revision>49</cp:revision>
  <dcterms:created xsi:type="dcterms:W3CDTF">2011-01-18T21:26:38Z</dcterms:created>
  <dcterms:modified xsi:type="dcterms:W3CDTF">2021-07-22T14:43:53Z</dcterms:modified>
</cp:coreProperties>
</file>