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0432FF"/>
    <a:srgbClr val="9437FF"/>
    <a:srgbClr val="941651"/>
    <a:srgbClr val="DCC3F2"/>
    <a:srgbClr val="FFBD7B"/>
    <a:srgbClr val="FFBB7A"/>
    <a:srgbClr val="D883FF"/>
    <a:srgbClr val="9F95FF"/>
    <a:srgbClr val="362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1"/>
    <p:restoredTop sz="94694"/>
  </p:normalViewPr>
  <p:slideViewPr>
    <p:cSldViewPr snapToGrid="0" snapToObjects="1">
      <p:cViewPr varScale="1">
        <p:scale>
          <a:sx n="89" d="100"/>
          <a:sy n="89" d="100"/>
        </p:scale>
        <p:origin x="36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AB80E-D415-8642-8BD1-492E77E409A5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272E8-667A-524A-890A-7F18FA020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66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9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9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3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52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5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0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6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3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9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4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7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8FEBA-3472-AF46-B75C-DF9C89196403}" type="datetimeFigureOut">
              <a:rPr lang="en-US" smtClean="0"/>
              <a:t>12/29/20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684C8-8D7F-0F4A-9FA3-7F0F9248D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258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78DA6AF-F25E-4F47-B0B2-09456B22C9F2}"/>
              </a:ext>
            </a:extLst>
          </p:cNvPr>
          <p:cNvGrpSpPr>
            <a:grpSpLocks noChangeAspect="1"/>
          </p:cNvGrpSpPr>
          <p:nvPr/>
        </p:nvGrpSpPr>
        <p:grpSpPr>
          <a:xfrm>
            <a:off x="2207507" y="2247617"/>
            <a:ext cx="2442986" cy="4145115"/>
            <a:chOff x="3691623" y="778710"/>
            <a:chExt cx="2340963" cy="397200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6A42358-E40E-9D4F-9119-3B6FDC7F8622}"/>
                </a:ext>
              </a:extLst>
            </p:cNvPr>
            <p:cNvGrpSpPr/>
            <p:nvPr/>
          </p:nvGrpSpPr>
          <p:grpSpPr>
            <a:xfrm>
              <a:off x="3691623" y="778710"/>
              <a:ext cx="2340963" cy="2111674"/>
              <a:chOff x="3691623" y="778710"/>
              <a:chExt cx="2340963" cy="2111674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10C3262-C67C-E143-A2A0-C8DDFB628D2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4517" t="3232" r="484" b="1284"/>
              <a:stretch/>
            </p:blipFill>
            <p:spPr>
              <a:xfrm>
                <a:off x="4024456" y="1046791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26" name="Picture 25" descr="A picture containing blue, animal, indoor&#10;&#10;Description automatically generated">
                <a:extLst>
                  <a:ext uri="{FF2B5EF4-FFF2-40B4-BE49-F238E27FC236}">
                    <a16:creationId xmlns:a16="http://schemas.microsoft.com/office/drawing/2014/main" id="{0CF3417D-7C4B-2340-8875-7174EBF7AE45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4517" t="2939" r="1018" b="2498"/>
              <a:stretch/>
            </p:blipFill>
            <p:spPr>
              <a:xfrm>
                <a:off x="4024456" y="197598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3D99FA3-48BF-454C-84EF-6E4644964CAB}"/>
                  </a:ext>
                </a:extLst>
              </p:cNvPr>
              <p:cNvSpPr txBox="1"/>
              <p:nvPr/>
            </p:nvSpPr>
            <p:spPr>
              <a:xfrm rot="16200000">
                <a:off x="2922165" y="1850618"/>
                <a:ext cx="1774854" cy="235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dirty="0">
                    <a:latin typeface="Helvetica" pitchFamily="2" charset="0"/>
                  </a:rPr>
                  <a:t>(Cross Section – Top Surface)</a:t>
                </a:r>
                <a:endParaRPr lang="en-US" sz="1000" dirty="0">
                  <a:latin typeface="Helvetica" pitchFamily="2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B83125E-BB17-204F-9747-56719350E20B}"/>
                  </a:ext>
                </a:extLst>
              </p:cNvPr>
              <p:cNvSpPr txBox="1"/>
              <p:nvPr/>
            </p:nvSpPr>
            <p:spPr>
              <a:xfrm>
                <a:off x="4024456" y="783845"/>
                <a:ext cx="914400" cy="235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Helvetica" pitchFamily="2" charset="0"/>
                  </a:rPr>
                  <a:t>TP53</a:t>
                </a:r>
                <a:r>
                  <a:rPr lang="en-US" sz="1000" dirty="0">
                    <a:latin typeface="Helvetica" pitchFamily="2" charset="0"/>
                  </a:rPr>
                  <a:t> KO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436BE8-6956-1F49-B640-57BC146FE8C4}"/>
                  </a:ext>
                </a:extLst>
              </p:cNvPr>
              <p:cNvSpPr txBox="1"/>
              <p:nvPr/>
            </p:nvSpPr>
            <p:spPr>
              <a:xfrm>
                <a:off x="4788070" y="778710"/>
                <a:ext cx="1244516" cy="235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i="1" dirty="0">
                    <a:latin typeface="Helvetica" pitchFamily="2" charset="0"/>
                  </a:rPr>
                  <a:t>TP53/ARID1A</a:t>
                </a:r>
                <a:r>
                  <a:rPr lang="en-US" sz="1000" dirty="0">
                    <a:latin typeface="Helvetica" pitchFamily="2" charset="0"/>
                  </a:rPr>
                  <a:t> DKO</a:t>
                </a:r>
              </a:p>
            </p:txBody>
          </p:sp>
          <p:pic>
            <p:nvPicPr>
              <p:cNvPr id="30" name="Picture 29" descr="A picture containing animal, blue, turtle&#10;&#10;Description automatically generated">
                <a:extLst>
                  <a:ext uri="{FF2B5EF4-FFF2-40B4-BE49-F238E27FC236}">
                    <a16:creationId xmlns:a16="http://schemas.microsoft.com/office/drawing/2014/main" id="{C05F27EE-E746-7846-8D54-833D2FAE1F8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3465" r="1535" b="5527"/>
              <a:stretch/>
            </p:blipFill>
            <p:spPr>
              <a:xfrm>
                <a:off x="4955523" y="197598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1" name="Picture 30" descr="A picture containing keyboard, indoor&#10;&#10;Description automatically generated">
                <a:extLst>
                  <a:ext uri="{FF2B5EF4-FFF2-40B4-BE49-F238E27FC236}">
                    <a16:creationId xmlns:a16="http://schemas.microsoft.com/office/drawing/2014/main" id="{E4838AFF-134F-DB47-BC9B-F7EAFD79BC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3465" t="528" r="1535" b="4480"/>
              <a:stretch/>
            </p:blipFill>
            <p:spPr>
              <a:xfrm>
                <a:off x="4955425" y="1046791"/>
                <a:ext cx="914498" cy="914400"/>
              </a:xfrm>
              <a:prstGeom prst="rect">
                <a:avLst/>
              </a:prstGeom>
            </p:spPr>
          </p:pic>
          <p:sp>
            <p:nvSpPr>
              <p:cNvPr id="32" name="Left Arrow 31">
                <a:extLst>
                  <a:ext uri="{FF2B5EF4-FFF2-40B4-BE49-F238E27FC236}">
                    <a16:creationId xmlns:a16="http://schemas.microsoft.com/office/drawing/2014/main" id="{AA2F214E-C0DC-5645-A642-67E7A4C26068}"/>
                  </a:ext>
                </a:extLst>
              </p:cNvPr>
              <p:cNvSpPr/>
              <p:nvPr/>
            </p:nvSpPr>
            <p:spPr>
              <a:xfrm rot="3648990">
                <a:off x="5450938" y="1736973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3" name="Left Arrow 32">
                <a:extLst>
                  <a:ext uri="{FF2B5EF4-FFF2-40B4-BE49-F238E27FC236}">
                    <a16:creationId xmlns:a16="http://schemas.microsoft.com/office/drawing/2014/main" id="{D0CD626C-F564-514C-983E-758783AC06EF}"/>
                  </a:ext>
                </a:extLst>
              </p:cNvPr>
              <p:cNvSpPr/>
              <p:nvPr/>
            </p:nvSpPr>
            <p:spPr>
              <a:xfrm rot="2498091">
                <a:off x="5243903" y="1739649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4" name="Left Arrow 33">
                <a:extLst>
                  <a:ext uri="{FF2B5EF4-FFF2-40B4-BE49-F238E27FC236}">
                    <a16:creationId xmlns:a16="http://schemas.microsoft.com/office/drawing/2014/main" id="{3F901B15-4DC4-524E-B3A1-DD578319E2D1}"/>
                  </a:ext>
                </a:extLst>
              </p:cNvPr>
              <p:cNvSpPr/>
              <p:nvPr/>
            </p:nvSpPr>
            <p:spPr>
              <a:xfrm rot="725696">
                <a:off x="5354233" y="1582795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5" name="Left Arrow 34">
                <a:extLst>
                  <a:ext uri="{FF2B5EF4-FFF2-40B4-BE49-F238E27FC236}">
                    <a16:creationId xmlns:a16="http://schemas.microsoft.com/office/drawing/2014/main" id="{723658B8-0390-9545-B62D-276B4F310A47}"/>
                  </a:ext>
                </a:extLst>
              </p:cNvPr>
              <p:cNvSpPr/>
              <p:nvPr/>
            </p:nvSpPr>
            <p:spPr>
              <a:xfrm rot="2498091">
                <a:off x="5611833" y="1556319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6" name="Left Arrow 35">
                <a:extLst>
                  <a:ext uri="{FF2B5EF4-FFF2-40B4-BE49-F238E27FC236}">
                    <a16:creationId xmlns:a16="http://schemas.microsoft.com/office/drawing/2014/main" id="{41B6742E-DF71-1B40-92FE-99E5F5B6954F}"/>
                  </a:ext>
                </a:extLst>
              </p:cNvPr>
              <p:cNvSpPr/>
              <p:nvPr/>
            </p:nvSpPr>
            <p:spPr>
              <a:xfrm rot="3791362">
                <a:off x="5766946" y="1385153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7" name="Left Arrow 36">
                <a:extLst>
                  <a:ext uri="{FF2B5EF4-FFF2-40B4-BE49-F238E27FC236}">
                    <a16:creationId xmlns:a16="http://schemas.microsoft.com/office/drawing/2014/main" id="{E2140619-CA64-0947-837A-ACBF22A1535C}"/>
                  </a:ext>
                </a:extLst>
              </p:cNvPr>
              <p:cNvSpPr/>
              <p:nvPr/>
            </p:nvSpPr>
            <p:spPr>
              <a:xfrm rot="1860673">
                <a:off x="5266851" y="1362132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8" name="Left Arrow 37">
                <a:extLst>
                  <a:ext uri="{FF2B5EF4-FFF2-40B4-BE49-F238E27FC236}">
                    <a16:creationId xmlns:a16="http://schemas.microsoft.com/office/drawing/2014/main" id="{401262DD-E41E-7F44-8AEA-F082294B4ACE}"/>
                  </a:ext>
                </a:extLst>
              </p:cNvPr>
              <p:cNvSpPr/>
              <p:nvPr/>
            </p:nvSpPr>
            <p:spPr>
              <a:xfrm rot="14338954">
                <a:off x="5051460" y="1208047"/>
                <a:ext cx="80348" cy="61311"/>
              </a:xfrm>
              <a:prstGeom prst="leftArrow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328D8072-50A9-714F-8A59-04DE80654EE2}"/>
                  </a:ext>
                </a:extLst>
              </p:cNvPr>
              <p:cNvSpPr/>
              <p:nvPr/>
            </p:nvSpPr>
            <p:spPr>
              <a:xfrm>
                <a:off x="3968528" y="1010994"/>
                <a:ext cx="471472" cy="221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solidFill>
                      <a:srgbClr val="0000FF"/>
                    </a:solidFill>
                    <a:latin typeface="Helvetica" pitchFamily="2" charset="0"/>
                  </a:rPr>
                  <a:t>DAPI</a:t>
                </a:r>
                <a:r>
                  <a:rPr lang="zh-TW" altLang="en-US" sz="900" dirty="0">
                    <a:solidFill>
                      <a:srgbClr val="0000FF"/>
                    </a:solidFill>
                    <a:latin typeface="Helvetica" pitchFamily="2" charset="0"/>
                  </a:rPr>
                  <a:t> </a:t>
                </a:r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C3D3B02-32A5-654D-BD3A-6696DDA98CA3}"/>
                  </a:ext>
                </a:extLst>
              </p:cNvPr>
              <p:cNvSpPr/>
              <p:nvPr/>
            </p:nvSpPr>
            <p:spPr>
              <a:xfrm>
                <a:off x="3969819" y="1954724"/>
                <a:ext cx="4988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  <a:latin typeface="Helvetica" pitchFamily="2" charset="0"/>
                  </a:rPr>
                  <a:t>CDH1</a:t>
                </a:r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2BE1718C-FDFF-084D-A586-303B3CC3718B}"/>
                  </a:ext>
                </a:extLst>
              </p:cNvPr>
              <p:cNvSpPr/>
              <p:nvPr/>
            </p:nvSpPr>
            <p:spPr>
              <a:xfrm>
                <a:off x="4906896" y="1010994"/>
                <a:ext cx="498855" cy="221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900" dirty="0">
                    <a:solidFill>
                      <a:srgbClr val="0000FF"/>
                    </a:solidFill>
                    <a:latin typeface="Helvetica" pitchFamily="2" charset="0"/>
                  </a:rPr>
                  <a:t>DAPI</a:t>
                </a:r>
                <a:r>
                  <a:rPr lang="zh-TW" altLang="en-US" sz="900" dirty="0">
                    <a:solidFill>
                      <a:srgbClr val="0000FF"/>
                    </a:solidFill>
                    <a:latin typeface="Helvetica" pitchFamily="2" charset="0"/>
                  </a:rPr>
                  <a:t> </a:t>
                </a:r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57EDEFEE-D6B2-C04F-9D0F-EA2D59471968}"/>
                  </a:ext>
                </a:extLst>
              </p:cNvPr>
              <p:cNvSpPr/>
              <p:nvPr/>
            </p:nvSpPr>
            <p:spPr>
              <a:xfrm>
                <a:off x="4908187" y="1954724"/>
                <a:ext cx="4988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  <a:latin typeface="Helvetica" pitchFamily="2" charset="0"/>
                  </a:rPr>
                  <a:t>CDH1</a:t>
                </a:r>
                <a:endParaRPr lang="en-US" sz="900" dirty="0">
                  <a:latin typeface="Helvetica" pitchFamily="2" charset="0"/>
                </a:endParaRPr>
              </a:p>
            </p:txBody>
          </p:sp>
          <p:sp>
            <p:nvSpPr>
              <p:cNvPr id="43" name="Right Bracket 42">
                <a:extLst>
                  <a:ext uri="{FF2B5EF4-FFF2-40B4-BE49-F238E27FC236}">
                    <a16:creationId xmlns:a16="http://schemas.microsoft.com/office/drawing/2014/main" id="{E3C17127-F429-C64B-9E18-139EB60593F1}"/>
                  </a:ext>
                </a:extLst>
              </p:cNvPr>
              <p:cNvSpPr/>
              <p:nvPr/>
            </p:nvSpPr>
            <p:spPr>
              <a:xfrm rot="10800000">
                <a:off x="3943492" y="1056826"/>
                <a:ext cx="27432" cy="1828800"/>
              </a:xfrm>
              <a:prstGeom prst="rightBracket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8725094-B3BE-EF4C-BFC6-084013ECB682}"/>
                </a:ext>
              </a:extLst>
            </p:cNvPr>
            <p:cNvGrpSpPr/>
            <p:nvPr/>
          </p:nvGrpSpPr>
          <p:grpSpPr>
            <a:xfrm>
              <a:off x="3692341" y="2909024"/>
              <a:ext cx="2178495" cy="1841694"/>
              <a:chOff x="3692341" y="2909024"/>
              <a:chExt cx="2178495" cy="1841694"/>
            </a:xfrm>
          </p:grpSpPr>
          <p:pic>
            <p:nvPicPr>
              <p:cNvPr id="8" name="Picture 7" descr="A picture containing object&#10;&#10;Description automatically generated">
                <a:extLst>
                  <a:ext uri="{FF2B5EF4-FFF2-40B4-BE49-F238E27FC236}">
                    <a16:creationId xmlns:a16="http://schemas.microsoft.com/office/drawing/2014/main" id="{56C2002F-A694-854C-B0DE-165E42564D23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4353" t="1754" r="323" b="3255"/>
              <a:stretch/>
            </p:blipFill>
            <p:spPr>
              <a:xfrm>
                <a:off x="4024456" y="2909024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9" name="Picture 8" descr="A picture containing animal, invertebrate&#10;&#10;Description automatically generated">
                <a:extLst>
                  <a:ext uri="{FF2B5EF4-FFF2-40B4-BE49-F238E27FC236}">
                    <a16:creationId xmlns:a16="http://schemas.microsoft.com/office/drawing/2014/main" id="{123A326A-C44C-2A4C-82F1-E0E36A43CD60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4676" t="3171" r="324" b="2008"/>
              <a:stretch/>
            </p:blipFill>
            <p:spPr>
              <a:xfrm>
                <a:off x="4024573" y="383631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0" name="Picture 9" descr="A picture containing animal&#10;&#10;Description automatically generated">
                <a:extLst>
                  <a:ext uri="{FF2B5EF4-FFF2-40B4-BE49-F238E27FC236}">
                    <a16:creationId xmlns:a16="http://schemas.microsoft.com/office/drawing/2014/main" id="{70BA87BE-9A65-A64B-930A-3EECF7AA9F63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3466" t="4455" r="1534" b="904"/>
              <a:stretch/>
            </p:blipFill>
            <p:spPr>
              <a:xfrm>
                <a:off x="4956436" y="383520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1" name="Picture 10" descr="A close up of a screen&#10;&#10;Description automatically generated">
                <a:extLst>
                  <a:ext uri="{FF2B5EF4-FFF2-40B4-BE49-F238E27FC236}">
                    <a16:creationId xmlns:a16="http://schemas.microsoft.com/office/drawing/2014/main" id="{4D8A9E3F-21F3-AC4E-8DC5-C526B8F8667E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rcRect l="3143" t="4462" r="1534" b="358"/>
              <a:stretch/>
            </p:blipFill>
            <p:spPr>
              <a:xfrm>
                <a:off x="4955425" y="2909024"/>
                <a:ext cx="914400" cy="914400"/>
              </a:xfrm>
              <a:prstGeom prst="rect">
                <a:avLst/>
              </a:prstGeom>
            </p:spPr>
          </p:pic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774D74E-C82A-B549-B0DC-0F73C4D080D2}"/>
                  </a:ext>
                </a:extLst>
              </p:cNvPr>
              <p:cNvGrpSpPr/>
              <p:nvPr/>
            </p:nvGrpSpPr>
            <p:grpSpPr>
              <a:xfrm>
                <a:off x="5174226" y="3032323"/>
                <a:ext cx="619649" cy="694065"/>
                <a:chOff x="5159902" y="3254215"/>
                <a:chExt cx="619649" cy="694065"/>
              </a:xfrm>
            </p:grpSpPr>
            <p:sp>
              <p:nvSpPr>
                <p:cNvPr id="15" name="Left Arrow 14">
                  <a:extLst>
                    <a:ext uri="{FF2B5EF4-FFF2-40B4-BE49-F238E27FC236}">
                      <a16:creationId xmlns:a16="http://schemas.microsoft.com/office/drawing/2014/main" id="{1D0DD65E-2F29-A741-AEA2-668C1A234FBB}"/>
                    </a:ext>
                  </a:extLst>
                </p:cNvPr>
                <p:cNvSpPr/>
                <p:nvPr/>
              </p:nvSpPr>
              <p:spPr>
                <a:xfrm rot="3859176">
                  <a:off x="5361456" y="3450475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16" name="Left Arrow 15">
                  <a:extLst>
                    <a:ext uri="{FF2B5EF4-FFF2-40B4-BE49-F238E27FC236}">
                      <a16:creationId xmlns:a16="http://schemas.microsoft.com/office/drawing/2014/main" id="{210244E6-0B49-144D-BA5D-E23AC4320120}"/>
                    </a:ext>
                  </a:extLst>
                </p:cNvPr>
                <p:cNvSpPr/>
                <p:nvPr/>
              </p:nvSpPr>
              <p:spPr>
                <a:xfrm rot="4735750">
                  <a:off x="5519024" y="3701651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17" name="Left Arrow 16">
                  <a:extLst>
                    <a:ext uri="{FF2B5EF4-FFF2-40B4-BE49-F238E27FC236}">
                      <a16:creationId xmlns:a16="http://schemas.microsoft.com/office/drawing/2014/main" id="{319DE13F-B55A-014C-84B0-B761DA079BE8}"/>
                    </a:ext>
                  </a:extLst>
                </p:cNvPr>
                <p:cNvSpPr/>
                <p:nvPr/>
              </p:nvSpPr>
              <p:spPr>
                <a:xfrm rot="2498091">
                  <a:off x="5607216" y="3886969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18" name="Left Arrow 17">
                  <a:extLst>
                    <a:ext uri="{FF2B5EF4-FFF2-40B4-BE49-F238E27FC236}">
                      <a16:creationId xmlns:a16="http://schemas.microsoft.com/office/drawing/2014/main" id="{478E8E11-EB8F-C647-A47F-5970B1AD2342}"/>
                    </a:ext>
                  </a:extLst>
                </p:cNvPr>
                <p:cNvSpPr/>
                <p:nvPr/>
              </p:nvSpPr>
              <p:spPr>
                <a:xfrm rot="4592500">
                  <a:off x="5251932" y="3424363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19" name="Left Arrow 18">
                  <a:extLst>
                    <a:ext uri="{FF2B5EF4-FFF2-40B4-BE49-F238E27FC236}">
                      <a16:creationId xmlns:a16="http://schemas.microsoft.com/office/drawing/2014/main" id="{6986D3A2-78B3-FA44-96FB-0BE38DFE7A8F}"/>
                    </a:ext>
                  </a:extLst>
                </p:cNvPr>
                <p:cNvSpPr/>
                <p:nvPr/>
              </p:nvSpPr>
              <p:spPr>
                <a:xfrm rot="3370748">
                  <a:off x="5409288" y="3353720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20" name="Left Arrow 19">
                  <a:extLst>
                    <a:ext uri="{FF2B5EF4-FFF2-40B4-BE49-F238E27FC236}">
                      <a16:creationId xmlns:a16="http://schemas.microsoft.com/office/drawing/2014/main" id="{703EC56B-940E-F040-9132-5B8410980263}"/>
                    </a:ext>
                  </a:extLst>
                </p:cNvPr>
                <p:cNvSpPr/>
                <p:nvPr/>
              </p:nvSpPr>
              <p:spPr>
                <a:xfrm rot="667799">
                  <a:off x="5599678" y="3254215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21" name="Left Arrow 20">
                  <a:extLst>
                    <a:ext uri="{FF2B5EF4-FFF2-40B4-BE49-F238E27FC236}">
                      <a16:creationId xmlns:a16="http://schemas.microsoft.com/office/drawing/2014/main" id="{E2F06093-B563-BA41-BFE6-A66F7B184FE4}"/>
                    </a:ext>
                  </a:extLst>
                </p:cNvPr>
                <p:cNvSpPr/>
                <p:nvPr/>
              </p:nvSpPr>
              <p:spPr>
                <a:xfrm rot="667799">
                  <a:off x="5551678" y="3552550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22" name="Left Arrow 21">
                  <a:extLst>
                    <a:ext uri="{FF2B5EF4-FFF2-40B4-BE49-F238E27FC236}">
                      <a16:creationId xmlns:a16="http://schemas.microsoft.com/office/drawing/2014/main" id="{83D95CF1-ABE2-A545-9AA5-35DD2EEC95DE}"/>
                    </a:ext>
                  </a:extLst>
                </p:cNvPr>
                <p:cNvSpPr/>
                <p:nvPr/>
              </p:nvSpPr>
              <p:spPr>
                <a:xfrm rot="2498091">
                  <a:off x="5261028" y="3762211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23" name="Left Arrow 22">
                  <a:extLst>
                    <a:ext uri="{FF2B5EF4-FFF2-40B4-BE49-F238E27FC236}">
                      <a16:creationId xmlns:a16="http://schemas.microsoft.com/office/drawing/2014/main" id="{0B76AA17-EB64-1C4D-B41A-51BE23B2125C}"/>
                    </a:ext>
                  </a:extLst>
                </p:cNvPr>
                <p:cNvSpPr/>
                <p:nvPr/>
              </p:nvSpPr>
              <p:spPr>
                <a:xfrm rot="1383543">
                  <a:off x="5159902" y="3453729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  <p:sp>
              <p:nvSpPr>
                <p:cNvPr id="24" name="Left Arrow 23">
                  <a:extLst>
                    <a:ext uri="{FF2B5EF4-FFF2-40B4-BE49-F238E27FC236}">
                      <a16:creationId xmlns:a16="http://schemas.microsoft.com/office/drawing/2014/main" id="{7F0AE5BC-D997-194E-9CAD-CD55B350CC1B}"/>
                    </a:ext>
                  </a:extLst>
                </p:cNvPr>
                <p:cNvSpPr/>
                <p:nvPr/>
              </p:nvSpPr>
              <p:spPr>
                <a:xfrm rot="17924750">
                  <a:off x="5708722" y="3423225"/>
                  <a:ext cx="80348" cy="61311"/>
                </a:xfrm>
                <a:prstGeom prst="leftArrow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900" dirty="0">
                    <a:latin typeface="Helvetica" pitchFamily="2" charset="0"/>
                  </a:endParaRP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E89F53-59A9-BD4C-B193-95861CDFBCBE}"/>
                  </a:ext>
                </a:extLst>
              </p:cNvPr>
              <p:cNvSpPr txBox="1"/>
              <p:nvPr/>
            </p:nvSpPr>
            <p:spPr>
              <a:xfrm rot="16200000">
                <a:off x="2922883" y="3717183"/>
                <a:ext cx="1774854" cy="2359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dirty="0">
                    <a:latin typeface="Helvetica" pitchFamily="2" charset="0"/>
                  </a:rPr>
                  <a:t>(Cross Section – Middle)</a:t>
                </a:r>
                <a:endParaRPr lang="en-US" sz="1000" dirty="0">
                  <a:latin typeface="Helvetica" pitchFamily="2" charset="0"/>
                </a:endParaRPr>
              </a:p>
            </p:txBody>
          </p:sp>
          <p:sp>
            <p:nvSpPr>
              <p:cNvPr id="14" name="Right Bracket 13">
                <a:extLst>
                  <a:ext uri="{FF2B5EF4-FFF2-40B4-BE49-F238E27FC236}">
                    <a16:creationId xmlns:a16="http://schemas.microsoft.com/office/drawing/2014/main" id="{79149D52-B84A-074C-A0D4-7AA462CE960B}"/>
                  </a:ext>
                </a:extLst>
              </p:cNvPr>
              <p:cNvSpPr/>
              <p:nvPr/>
            </p:nvSpPr>
            <p:spPr>
              <a:xfrm rot="10800000">
                <a:off x="3943027" y="2913736"/>
                <a:ext cx="27432" cy="1828800"/>
              </a:xfrm>
              <a:prstGeom prst="rightBracket">
                <a:avLst/>
              </a:prstGeom>
              <a:ln w="63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latin typeface="Helvetica" pitchFamily="2" charset="0"/>
                </a:endParaRPr>
              </a:p>
            </p:txBody>
          </p: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2922A12-FA6C-8740-ADCC-0773582F67CE}"/>
              </a:ext>
            </a:extLst>
          </p:cNvPr>
          <p:cNvSpPr txBox="1"/>
          <p:nvPr/>
        </p:nvSpPr>
        <p:spPr>
          <a:xfrm>
            <a:off x="85155" y="101933"/>
            <a:ext cx="2700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" pitchFamily="2" charset="0"/>
                <a:cs typeface="Arial" panose="020B0604020202020204" pitchFamily="34" charset="0"/>
              </a:rPr>
              <a:t>Supplementary Figure 2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1772039-FF06-7249-8B86-401AC5CE6886}"/>
              </a:ext>
            </a:extLst>
          </p:cNvPr>
          <p:cNvSpPr txBox="1"/>
          <p:nvPr/>
        </p:nvSpPr>
        <p:spPr>
          <a:xfrm>
            <a:off x="166246" y="7925066"/>
            <a:ext cx="6526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Loss of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ARID1A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induces nuclear pleomorphism.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Cytologic features of high-grade dysplasia were observed in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ARID1A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 DKO organoids by confocal imaging. The arrows (orange) indicate examples of abnormal nuclei in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ARID1A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-deficient cells. Cell membranes were stained with CDH1 (red). Nuclei were stained with DAPI (blue).  </a:t>
            </a:r>
          </a:p>
        </p:txBody>
      </p:sp>
    </p:spTree>
    <p:extLst>
      <p:ext uri="{BB962C8B-B14F-4D97-AF65-F5344CB8AC3E}">
        <p14:creationId xmlns:p14="http://schemas.microsoft.com/office/powerpoint/2010/main" val="1286803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108612</TotalTime>
  <Words>85</Words>
  <Application>Microsoft Macintosh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Yuan-Hung Lo</dc:creator>
  <cp:lastModifiedBy>Yuan-Hung Lo</cp:lastModifiedBy>
  <cp:revision>1240</cp:revision>
  <cp:lastPrinted>2020-10-16T16:50:07Z</cp:lastPrinted>
  <dcterms:created xsi:type="dcterms:W3CDTF">2019-09-11T15:44:19Z</dcterms:created>
  <dcterms:modified xsi:type="dcterms:W3CDTF">2020-12-29T22:54:01Z</dcterms:modified>
</cp:coreProperties>
</file>