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5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9"/>
    <a:srgbClr val="0432FF"/>
    <a:srgbClr val="9437FF"/>
    <a:srgbClr val="941651"/>
    <a:srgbClr val="DCC3F2"/>
    <a:srgbClr val="FFBD7B"/>
    <a:srgbClr val="FFBB7A"/>
    <a:srgbClr val="D883FF"/>
    <a:srgbClr val="9F95FF"/>
    <a:srgbClr val="362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51"/>
    <p:restoredTop sz="94694"/>
  </p:normalViewPr>
  <p:slideViewPr>
    <p:cSldViewPr snapToGrid="0" snapToObjects="1">
      <p:cViewPr varScale="1">
        <p:scale>
          <a:sx n="89" d="100"/>
          <a:sy n="89" d="100"/>
        </p:scale>
        <p:origin x="36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AB80E-D415-8642-8BD1-492E77E409A5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272E8-667A-524A-890A-7F18FA020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66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99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9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3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52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55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0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6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32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49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141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7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58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A114703-C5C1-844F-9DBA-305DC6E7657A}"/>
              </a:ext>
            </a:extLst>
          </p:cNvPr>
          <p:cNvGrpSpPr>
            <a:grpSpLocks noChangeAspect="1"/>
          </p:cNvGrpSpPr>
          <p:nvPr/>
        </p:nvGrpSpPr>
        <p:grpSpPr>
          <a:xfrm>
            <a:off x="507862" y="3126764"/>
            <a:ext cx="5682783" cy="2444901"/>
            <a:chOff x="479771" y="2173436"/>
            <a:chExt cx="3872131" cy="1665905"/>
          </a:xfrm>
        </p:grpSpPr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B0C8DA48-0FFF-C14C-8746-C3B47FF09FB2}"/>
                </a:ext>
              </a:extLst>
            </p:cNvPr>
            <p:cNvGrpSpPr/>
            <p:nvPr/>
          </p:nvGrpSpPr>
          <p:grpSpPr>
            <a:xfrm>
              <a:off x="479771" y="2173436"/>
              <a:ext cx="3872131" cy="1665905"/>
              <a:chOff x="554981" y="2133680"/>
              <a:chExt cx="3872131" cy="1665905"/>
            </a:xfrm>
          </p:grpSpPr>
          <p:pic>
            <p:nvPicPr>
              <p:cNvPr id="187" name="Picture 186">
                <a:extLst>
                  <a:ext uri="{FF2B5EF4-FFF2-40B4-BE49-F238E27FC236}">
                    <a16:creationId xmlns:a16="http://schemas.microsoft.com/office/drawing/2014/main" id="{26C6786A-BCBD-A64C-82E4-115269EC55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2510" r="36343"/>
              <a:stretch/>
            </p:blipFill>
            <p:spPr>
              <a:xfrm>
                <a:off x="4043913" y="2168530"/>
                <a:ext cx="383199" cy="1608078"/>
              </a:xfrm>
              <a:prstGeom prst="rect">
                <a:avLst/>
              </a:prstGeom>
            </p:spPr>
          </p:pic>
          <p:pic>
            <p:nvPicPr>
              <p:cNvPr id="188" name="Picture 187">
                <a:extLst>
                  <a:ext uri="{FF2B5EF4-FFF2-40B4-BE49-F238E27FC236}">
                    <a16:creationId xmlns:a16="http://schemas.microsoft.com/office/drawing/2014/main" id="{A6571E60-7928-4742-8C43-AB6774ED86D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8552" t="7963" r="2692" b="11412"/>
              <a:stretch/>
            </p:blipFill>
            <p:spPr>
              <a:xfrm>
                <a:off x="2651528" y="2296026"/>
                <a:ext cx="1391167" cy="1293796"/>
              </a:xfrm>
              <a:prstGeom prst="rect">
                <a:avLst/>
              </a:prstGeom>
            </p:spPr>
          </p:pic>
          <p:pic>
            <p:nvPicPr>
              <p:cNvPr id="189" name="Picture 188">
                <a:extLst>
                  <a:ext uri="{FF2B5EF4-FFF2-40B4-BE49-F238E27FC236}">
                    <a16:creationId xmlns:a16="http://schemas.microsoft.com/office/drawing/2014/main" id="{D3E31737-2057-C44F-97DF-C515E1B90AB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44" r="47513"/>
              <a:stretch/>
            </p:blipFill>
            <p:spPr>
              <a:xfrm>
                <a:off x="840573" y="2166347"/>
                <a:ext cx="1805845" cy="1608078"/>
              </a:xfrm>
              <a:prstGeom prst="rect">
                <a:avLst/>
              </a:prstGeom>
            </p:spPr>
          </p:pic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7C87C43B-CC2E-8541-B2BE-C5516D876DCD}"/>
                  </a:ext>
                </a:extLst>
              </p:cNvPr>
              <p:cNvSpPr txBox="1"/>
              <p:nvPr/>
            </p:nvSpPr>
            <p:spPr>
              <a:xfrm>
                <a:off x="2646117" y="2133680"/>
                <a:ext cx="1371600" cy="167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latin typeface="Helvetica" pitchFamily="2" charset="0"/>
                  </a:rPr>
                  <a:t>GO </a:t>
                </a:r>
                <a:r>
                  <a:rPr lang="en-US" sz="1000" dirty="0">
                    <a:latin typeface="Helvetica" pitchFamily="2" charset="0"/>
                  </a:rPr>
                  <a:t>Biological</a:t>
                </a:r>
                <a:r>
                  <a:rPr lang="en-US" sz="900" dirty="0">
                    <a:latin typeface="Helvetica" pitchFamily="2" charset="0"/>
                  </a:rPr>
                  <a:t> Process</a:t>
                </a: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71BF5E56-EF04-AB4C-A869-B17C7796119B}"/>
                  </a:ext>
                </a:extLst>
              </p:cNvPr>
              <p:cNvSpPr txBox="1"/>
              <p:nvPr/>
            </p:nvSpPr>
            <p:spPr>
              <a:xfrm>
                <a:off x="2805195" y="3631815"/>
                <a:ext cx="1059660" cy="167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Helvetica" pitchFamily="2" charset="0"/>
                  </a:rPr>
                  <a:t>-log10(</a:t>
                </a:r>
                <a:r>
                  <a:rPr lang="en-US" sz="1000" i="1" dirty="0">
                    <a:latin typeface="Helvetica" pitchFamily="2" charset="0"/>
                  </a:rPr>
                  <a:t>P</a:t>
                </a:r>
                <a:r>
                  <a:rPr lang="en-US" sz="1000" dirty="0">
                    <a:latin typeface="Helvetica" pitchFamily="2" charset="0"/>
                  </a:rPr>
                  <a:t> value)</a:t>
                </a:r>
              </a:p>
            </p:txBody>
          </p: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CCE7EE12-821D-1D4C-A45C-B896881120F6}"/>
                  </a:ext>
                </a:extLst>
              </p:cNvPr>
              <p:cNvSpPr txBox="1"/>
              <p:nvPr/>
            </p:nvSpPr>
            <p:spPr>
              <a:xfrm rot="16200000">
                <a:off x="343473" y="2486189"/>
                <a:ext cx="697065" cy="272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Helvetica" pitchFamily="2" charset="0"/>
                  </a:rPr>
                  <a:t>Up-regulated</a:t>
                </a:r>
              </a:p>
              <a:p>
                <a:pPr algn="ctr"/>
                <a:r>
                  <a:rPr lang="en-US" sz="1000" dirty="0">
                    <a:latin typeface="Helvetica" pitchFamily="2" charset="0"/>
                  </a:rPr>
                  <a:t>412 genes</a:t>
                </a:r>
              </a:p>
            </p:txBody>
          </p:sp>
          <p:sp>
            <p:nvSpPr>
              <p:cNvPr id="193" name="Right Bracket 192">
                <a:extLst>
                  <a:ext uri="{FF2B5EF4-FFF2-40B4-BE49-F238E27FC236}">
                    <a16:creationId xmlns:a16="http://schemas.microsoft.com/office/drawing/2014/main" id="{E3564EE7-E85A-1646-A82F-9B21547B7488}"/>
                  </a:ext>
                </a:extLst>
              </p:cNvPr>
              <p:cNvSpPr/>
              <p:nvPr/>
            </p:nvSpPr>
            <p:spPr>
              <a:xfrm rot="10800000">
                <a:off x="808640" y="2323846"/>
                <a:ext cx="27432" cy="612648"/>
              </a:xfrm>
              <a:prstGeom prst="rightBracket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Helvetica" pitchFamily="2" charset="0"/>
                </a:endParaRPr>
              </a:p>
            </p:txBody>
          </p:sp>
          <p:sp>
            <p:nvSpPr>
              <p:cNvPr id="194" name="Right Bracket 193">
                <a:extLst>
                  <a:ext uri="{FF2B5EF4-FFF2-40B4-BE49-F238E27FC236}">
                    <a16:creationId xmlns:a16="http://schemas.microsoft.com/office/drawing/2014/main" id="{BE905263-C9E6-E944-94B7-C289F43B0E0B}"/>
                  </a:ext>
                </a:extLst>
              </p:cNvPr>
              <p:cNvSpPr/>
              <p:nvPr/>
            </p:nvSpPr>
            <p:spPr>
              <a:xfrm rot="10800000">
                <a:off x="808640" y="2948159"/>
                <a:ext cx="27432" cy="612648"/>
              </a:xfrm>
              <a:prstGeom prst="rightBracket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Helvetica" pitchFamily="2" charset="0"/>
                </a:endParaRPr>
              </a:p>
            </p:txBody>
          </p: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A857FFE9-F522-9E40-8482-17BAD60E8107}"/>
                  </a:ext>
                </a:extLst>
              </p:cNvPr>
              <p:cNvSpPr txBox="1"/>
              <p:nvPr/>
            </p:nvSpPr>
            <p:spPr>
              <a:xfrm rot="16200000">
                <a:off x="262169" y="3124245"/>
                <a:ext cx="858252" cy="272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Helvetica" pitchFamily="2" charset="0"/>
                  </a:rPr>
                  <a:t>Down-regulated</a:t>
                </a:r>
              </a:p>
              <a:p>
                <a:pPr algn="ctr"/>
                <a:r>
                  <a:rPr lang="en-US" sz="1000" dirty="0">
                    <a:latin typeface="Helvetica" pitchFamily="2" charset="0"/>
                  </a:rPr>
                  <a:t>675 genes</a:t>
                </a:r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618CCDF5-CF3E-A048-8538-B1B99121ABC4}"/>
                </a:ext>
              </a:extLst>
            </p:cNvPr>
            <p:cNvGrpSpPr/>
            <p:nvPr/>
          </p:nvGrpSpPr>
          <p:grpSpPr>
            <a:xfrm>
              <a:off x="2517587" y="3584672"/>
              <a:ext cx="1539064" cy="171180"/>
              <a:chOff x="2517587" y="3571420"/>
              <a:chExt cx="1539064" cy="171180"/>
            </a:xfrm>
          </p:grpSpPr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EB8BBA48-E27E-EC4D-A678-F2E52290C6C9}"/>
                  </a:ext>
                </a:extLst>
              </p:cNvPr>
              <p:cNvSpPr txBox="1"/>
              <p:nvPr/>
            </p:nvSpPr>
            <p:spPr>
              <a:xfrm>
                <a:off x="2517587" y="3571718"/>
                <a:ext cx="137999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" dirty="0">
                    <a:latin typeface="Helvetica" pitchFamily="2" charset="0"/>
                  </a:rPr>
                  <a:t>0</a:t>
                </a: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A3F21AD7-7777-7340-81A3-6B5BEDD97808}"/>
                  </a:ext>
                </a:extLst>
              </p:cNvPr>
              <p:cNvSpPr txBox="1"/>
              <p:nvPr/>
            </p:nvSpPr>
            <p:spPr>
              <a:xfrm>
                <a:off x="2706010" y="3571421"/>
                <a:ext cx="137999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" dirty="0">
                    <a:latin typeface="Helvetica" pitchFamily="2" charset="0"/>
                  </a:rPr>
                  <a:t>2</a:t>
                </a:r>
              </a:p>
            </p:txBody>
          </p:sp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AE58B133-B4C1-504D-B626-C7CE800DC75A}"/>
                  </a:ext>
                </a:extLst>
              </p:cNvPr>
              <p:cNvSpPr txBox="1"/>
              <p:nvPr/>
            </p:nvSpPr>
            <p:spPr>
              <a:xfrm>
                <a:off x="2899579" y="3571718"/>
                <a:ext cx="137999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" dirty="0">
                    <a:latin typeface="Helvetica" pitchFamily="2" charset="0"/>
                  </a:rPr>
                  <a:t>4</a:t>
                </a: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0AC02BD9-869A-7B4A-A458-B0BC01E360EC}"/>
                  </a:ext>
                </a:extLst>
              </p:cNvPr>
              <p:cNvSpPr txBox="1"/>
              <p:nvPr/>
            </p:nvSpPr>
            <p:spPr>
              <a:xfrm>
                <a:off x="3088887" y="3572497"/>
                <a:ext cx="137999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" dirty="0">
                    <a:latin typeface="Helvetica" pitchFamily="2" charset="0"/>
                  </a:rPr>
                  <a:t>6</a:t>
                </a:r>
              </a:p>
            </p:txBody>
          </p: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EB342667-428D-6846-BF49-AA7EC933625B}"/>
                  </a:ext>
                </a:extLst>
              </p:cNvPr>
              <p:cNvSpPr txBox="1"/>
              <p:nvPr/>
            </p:nvSpPr>
            <p:spPr>
              <a:xfrm>
                <a:off x="3279642" y="3571420"/>
                <a:ext cx="137999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" dirty="0">
                    <a:latin typeface="Helvetica" pitchFamily="2" charset="0"/>
                  </a:rPr>
                  <a:t>8</a:t>
                </a:r>
              </a:p>
            </p:txBody>
          </p:sp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F596E6C6-3907-3149-BC77-2FC3864055C7}"/>
                  </a:ext>
                </a:extLst>
              </p:cNvPr>
              <p:cNvSpPr txBox="1"/>
              <p:nvPr/>
            </p:nvSpPr>
            <p:spPr>
              <a:xfrm>
                <a:off x="3408286" y="3573062"/>
                <a:ext cx="265878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" dirty="0">
                    <a:latin typeface="Helvetica" pitchFamily="2" charset="0"/>
                  </a:rPr>
                  <a:t>10</a:t>
                </a: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9D1A4A50-BE96-B343-8E82-DCA8168BCC68}"/>
                  </a:ext>
                </a:extLst>
              </p:cNvPr>
              <p:cNvSpPr txBox="1"/>
              <p:nvPr/>
            </p:nvSpPr>
            <p:spPr>
              <a:xfrm>
                <a:off x="3597190" y="3572219"/>
                <a:ext cx="265878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" dirty="0">
                    <a:latin typeface="Helvetica" pitchFamily="2" charset="0"/>
                  </a:rPr>
                  <a:t>12</a:t>
                </a:r>
              </a:p>
            </p:txBody>
          </p:sp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997B0047-F4A4-1E4B-8DFC-C99DA1727C37}"/>
                  </a:ext>
                </a:extLst>
              </p:cNvPr>
              <p:cNvSpPr txBox="1"/>
              <p:nvPr/>
            </p:nvSpPr>
            <p:spPr>
              <a:xfrm>
                <a:off x="3790773" y="3573323"/>
                <a:ext cx="265878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" dirty="0">
                    <a:latin typeface="Helvetica" pitchFamily="2" charset="0"/>
                  </a:rPr>
                  <a:t>14</a:t>
                </a:r>
              </a:p>
            </p:txBody>
          </p:sp>
        </p:grp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6D28D710-B7DD-C14A-8D86-B2426DB5D2E0}"/>
              </a:ext>
            </a:extLst>
          </p:cNvPr>
          <p:cNvSpPr txBox="1"/>
          <p:nvPr/>
        </p:nvSpPr>
        <p:spPr>
          <a:xfrm>
            <a:off x="134322" y="163566"/>
            <a:ext cx="2650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Supplementary Figure 5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35618B-DEFB-7240-9016-EB2B3B8F1C1E}"/>
              </a:ext>
            </a:extLst>
          </p:cNvPr>
          <p:cNvSpPr txBox="1"/>
          <p:nvPr/>
        </p:nvSpPr>
        <p:spPr>
          <a:xfrm>
            <a:off x="165949" y="6245941"/>
            <a:ext cx="6526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5. Gene ontology analysis for differentially expressed genes in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ARID1A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-deficient cells.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Gene ontology analysis of the top biological processes significantly associated with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ARID1A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-related transcription profile.</a:t>
            </a:r>
          </a:p>
        </p:txBody>
      </p:sp>
    </p:spTree>
    <p:extLst>
      <p:ext uri="{BB962C8B-B14F-4D97-AF65-F5344CB8AC3E}">
        <p14:creationId xmlns:p14="http://schemas.microsoft.com/office/powerpoint/2010/main" val="1361500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108615</TotalTime>
  <Words>56</Words>
  <Application>Microsoft Macintosh PowerPoint</Application>
  <PresentationFormat>A4 Paper (210x297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Yuan-Hung Lo</dc:creator>
  <cp:lastModifiedBy>Yuan-Hung Lo</cp:lastModifiedBy>
  <cp:revision>1243</cp:revision>
  <cp:lastPrinted>2020-10-16T16:50:07Z</cp:lastPrinted>
  <dcterms:created xsi:type="dcterms:W3CDTF">2019-09-11T15:44:19Z</dcterms:created>
  <dcterms:modified xsi:type="dcterms:W3CDTF">2020-12-29T23:26:52Z</dcterms:modified>
</cp:coreProperties>
</file>