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65" r:id="rId7"/>
    <p:sldId id="266" r:id="rId8"/>
    <p:sldId id="267" r:id="rId9"/>
    <p:sldId id="258" r:id="rId10"/>
    <p:sldId id="268" r:id="rId11"/>
    <p:sldId id="269" r:id="rId12"/>
    <p:sldId id="273" r:id="rId13"/>
    <p:sldId id="274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938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233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86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116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607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5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898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547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529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826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31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2CA00-028E-4A59-AE0A-3F8FB604E7A0}" type="datetimeFigureOut">
              <a:rPr lang="en-GB" smtClean="0"/>
              <a:t>02/06/2021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052DF-F176-437C-AFC0-89AB41641E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96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625" y="2105313"/>
            <a:ext cx="10521950" cy="2222500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26550F52-0E19-4C4B-A530-1B98C4870DF4}"/>
              </a:ext>
            </a:extLst>
          </p:cNvPr>
          <p:cNvSpPr/>
          <p:nvPr/>
        </p:nvSpPr>
        <p:spPr>
          <a:xfrm>
            <a:off x="1563756" y="4538267"/>
            <a:ext cx="9554817" cy="31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Table 1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:  Demographic and clinical characteristics of MSA, PD and healthy control patients and healthy controls.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038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F3D64571-BE5A-49BC-A505-964C2060B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488" y="684958"/>
            <a:ext cx="1405836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3" name="Oggetto 2">
            <a:extLst>
              <a:ext uri="{FF2B5EF4-FFF2-40B4-BE49-F238E27FC236}">
                <a16:creationId xmlns:a16="http://schemas.microsoft.com/office/drawing/2014/main" id="{9E65F710-E9A2-4560-B7A8-0FE80F77822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4996909"/>
              </p:ext>
            </p:extLst>
          </p:nvPr>
        </p:nvGraphicFramePr>
        <p:xfrm>
          <a:off x="888489" y="684958"/>
          <a:ext cx="9691394" cy="373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8270877" imgH="3187137" progId="Prism7.Document">
                  <p:embed/>
                </p:oleObj>
              </mc:Choice>
              <mc:Fallback>
                <p:oleObj r:id="rId2" imgW="8270877" imgH="3187137" progId="Prism7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8489" y="684958"/>
                        <a:ext cx="9691394" cy="3737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0BD81B6C-914D-4C3D-99F2-C77E61C4351B}"/>
              </a:ext>
            </a:extLst>
          </p:cNvPr>
          <p:cNvSpPr/>
          <p:nvPr/>
        </p:nvSpPr>
        <p:spPr>
          <a:xfrm>
            <a:off x="888488" y="4891669"/>
            <a:ext cx="1024808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S9 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Correlation between Parkinson’s disease duration (months) and serum miR-339-5p and miR-96-5p levels in female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male patients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432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55D9AD95-B6C2-4745-AEFE-C5572D67B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312" y="1023581"/>
            <a:ext cx="1774677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3" name="Oggetto 2">
            <a:extLst>
              <a:ext uri="{FF2B5EF4-FFF2-40B4-BE49-F238E27FC236}">
                <a16:creationId xmlns:a16="http://schemas.microsoft.com/office/drawing/2014/main" id="{39517730-D2AF-4CB5-B382-D098DF51043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432525"/>
              </p:ext>
            </p:extLst>
          </p:nvPr>
        </p:nvGraphicFramePr>
        <p:xfrm>
          <a:off x="1146313" y="1023582"/>
          <a:ext cx="9899374" cy="375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8273758" imgH="3138171" progId="Prism7.Document">
                  <p:embed/>
                </p:oleObj>
              </mc:Choice>
              <mc:Fallback>
                <p:oleObj r:id="rId2" imgW="8273758" imgH="3138171" progId="Prism7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6313" y="1023582"/>
                        <a:ext cx="9899374" cy="37573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tangolo 3">
            <a:extLst>
              <a:ext uri="{FF2B5EF4-FFF2-40B4-BE49-F238E27FC236}">
                <a16:creationId xmlns:a16="http://schemas.microsoft.com/office/drawing/2014/main" id="{91B0A242-9D1D-41DA-9071-8B3306780D9B}"/>
              </a:ext>
            </a:extLst>
          </p:cNvPr>
          <p:cNvSpPr/>
          <p:nvPr/>
        </p:nvSpPr>
        <p:spPr>
          <a:xfrm>
            <a:off x="1291792" y="5164625"/>
            <a:ext cx="98993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S10 </a:t>
            </a: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Correlation between MSA disease duration (months) and serum miR-339-5p and miR-96-5p in female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and male patients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806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42908FD6-9E66-4EEF-A918-E138B7305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3646" y="200888"/>
            <a:ext cx="9644708" cy="6456224"/>
          </a:xfrm>
          <a:prstGeom prst="rect">
            <a:avLst/>
          </a:prstGeom>
        </p:spPr>
      </p:pic>
      <p:sp>
        <p:nvSpPr>
          <p:cNvPr id="3" name="Rettangolo 3">
            <a:extLst>
              <a:ext uri="{FF2B5EF4-FFF2-40B4-BE49-F238E27FC236}">
                <a16:creationId xmlns:a16="http://schemas.microsoft.com/office/drawing/2014/main" id="{96118E09-87A5-43F2-AD1D-8B0CAB9CDF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457" y="6395174"/>
            <a:ext cx="118475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S11: </a:t>
            </a:r>
            <a:r>
              <a:rPr lang="en-US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Network of target genes of miR-96-5p. The protein interactions were visualized using STRING software with a co-expression coefficient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higher than 0.7.</a:t>
            </a:r>
            <a:endParaRPr lang="it-IT" alt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067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DE454BC2-7F40-4457-A2C1-F9A57EB333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556563"/>
              </p:ext>
            </p:extLst>
          </p:nvPr>
        </p:nvGraphicFramePr>
        <p:xfrm>
          <a:off x="1953357" y="1399735"/>
          <a:ext cx="7581899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87923">
                  <a:extLst>
                    <a:ext uri="{9D8B030D-6E8A-4147-A177-3AD203B41FA5}">
                      <a16:colId xmlns:a16="http://schemas.microsoft.com/office/drawing/2014/main" val="3993529421"/>
                    </a:ext>
                  </a:extLst>
                </a:gridCol>
                <a:gridCol w="2475463">
                  <a:extLst>
                    <a:ext uri="{9D8B030D-6E8A-4147-A177-3AD203B41FA5}">
                      <a16:colId xmlns:a16="http://schemas.microsoft.com/office/drawing/2014/main" val="1833408573"/>
                    </a:ext>
                  </a:extLst>
                </a:gridCol>
                <a:gridCol w="1818513">
                  <a:extLst>
                    <a:ext uri="{9D8B030D-6E8A-4147-A177-3AD203B41FA5}">
                      <a16:colId xmlns:a16="http://schemas.microsoft.com/office/drawing/2014/main" val="343023849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BIOLOGICAL PROCESSES (GO)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GENES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FALSE DISCOVERY RATE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32096906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Regulation of apoptotic processes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ALK,TP53INP1,GDNF,BDNF,MITF,SNAI2, TIMP1, FOXO3, GSK2B,FOXO1,KRAS,CDKN1A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2,66 E-05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704637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Neurogenesis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ADCY6, FOXO3, GSK3B,KRAS,BDNF,GDNF,ZEB1, PRMTS,ALK,PTPN9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0,00069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033228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Regulation of neuron death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BDNF, GDNF, KRAS, FOXO3, GSK3B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0,0012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64191647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Regulation of neurogenesis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ADCY6, BDNF,ZEB1, FOCO3, GSK3B, PRMT5, PTPN9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0,0012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294057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Regulation of dopamine receptor signaling pathway 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PRMT5,ALK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>
                          <a:effectLst/>
                        </a:rPr>
                        <a:t>0,0026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0328598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Dopamine receptor signaling pathway</a:t>
                      </a:r>
                      <a:endParaRPr lang="it-IT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ADCY6, GSK3B</a:t>
                      </a:r>
                      <a:endParaRPr lang="it-IT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u="none" strike="noStrike" dirty="0">
                          <a:effectLst/>
                        </a:rPr>
                        <a:t>0,0121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9739350"/>
                  </a:ext>
                </a:extLst>
              </a:tr>
            </a:tbl>
          </a:graphicData>
        </a:graphic>
      </p:graphicFrame>
      <p:sp>
        <p:nvSpPr>
          <p:cNvPr id="3" name="Rettangolo 2">
            <a:extLst>
              <a:ext uri="{FF2B5EF4-FFF2-40B4-BE49-F238E27FC236}">
                <a16:creationId xmlns:a16="http://schemas.microsoft.com/office/drawing/2014/main" id="{67A21706-902D-499A-95A4-C982865B7D8E}"/>
              </a:ext>
            </a:extLst>
          </p:cNvPr>
          <p:cNvSpPr/>
          <p:nvPr/>
        </p:nvSpPr>
        <p:spPr>
          <a:xfrm>
            <a:off x="2107948" y="4184497"/>
            <a:ext cx="3414333" cy="2802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Table 2: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Biological processes of targets predicted.</a:t>
            </a:r>
            <a:endParaRPr lang="it-IT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3887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05EED4B-E9C6-4D32-B8FC-482C0A6367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151" y="1125415"/>
            <a:ext cx="1757305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2AC0D741-C8BB-4E38-9FC0-952C930ED44E}"/>
              </a:ext>
            </a:extLst>
          </p:cNvPr>
          <p:cNvSpPr/>
          <p:nvPr/>
        </p:nvSpPr>
        <p:spPr>
          <a:xfrm>
            <a:off x="1205132" y="4768948"/>
            <a:ext cx="104147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S12:  Comparison of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1200" baseline="30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−ΔCT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values for serum miR-339-5p among male healthy controls, PD and MSA patients. ***p &lt; 0.001.</a:t>
            </a:r>
            <a:endParaRPr lang="it-IT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EF0FE8-1AAE-4631-BEEB-2BB02225A8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964" y="1913164"/>
            <a:ext cx="9280071" cy="3031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580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C963DA78-E1F7-49FE-A8EF-FE183B68E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33413"/>
            <a:ext cx="57245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4877424A-ABED-4982-A52B-1569921A0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2091" y="4972950"/>
            <a:ext cx="83278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t-IT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S13</a:t>
            </a:r>
            <a:r>
              <a:rPr lang="it-IT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ROC Analysis for miR-339-5p  PD VS MSA.</a:t>
            </a:r>
          </a:p>
        </p:txBody>
      </p:sp>
    </p:spTree>
    <p:extLst>
      <p:ext uri="{BB962C8B-B14F-4D97-AF65-F5344CB8AC3E}">
        <p14:creationId xmlns:p14="http://schemas.microsoft.com/office/powerpoint/2010/main" val="13077618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3">
            <a:extLst>
              <a:ext uri="{FF2B5EF4-FFF2-40B4-BE49-F238E27FC236}">
                <a16:creationId xmlns:a16="http://schemas.microsoft.com/office/drawing/2014/main" id="{3270A071-E316-43EE-BC5C-C598C2FE6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50" y="581025"/>
            <a:ext cx="57245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E583E87-BB13-428B-8F57-09E8ED4B3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2091" y="4972950"/>
            <a:ext cx="83278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t-IT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S14</a:t>
            </a:r>
            <a:r>
              <a:rPr lang="it-IT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ROC Analysis for miR-339-5p in female PD vs. MS patients. </a:t>
            </a:r>
          </a:p>
        </p:txBody>
      </p:sp>
    </p:spTree>
    <p:extLst>
      <p:ext uri="{BB962C8B-B14F-4D97-AF65-F5344CB8AC3E}">
        <p14:creationId xmlns:p14="http://schemas.microsoft.com/office/powerpoint/2010/main" val="219725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2">
            <a:extLst>
              <a:ext uri="{FF2B5EF4-FFF2-40B4-BE49-F238E27FC236}">
                <a16:creationId xmlns:a16="http://schemas.microsoft.com/office/drawing/2014/main" id="{58B735B3-5A61-4FE3-A3F4-BD9C6B3E7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0124" y="5638800"/>
            <a:ext cx="100236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S1: </a:t>
            </a:r>
            <a:r>
              <a:rPr lang="en-US" sz="1400" dirty="0">
                <a:latin typeface="Times New Roman" panose="02020603050405020304" pitchFamily="18" charset="0"/>
                <a:cs typeface="Calibri" panose="020F0502020204030204" pitchFamily="34" charset="0"/>
              </a:rPr>
              <a:t>Comparison of </a:t>
            </a:r>
            <a:r>
              <a:rPr lang="en-US" altLang="it-IT" sz="1400" dirty="0">
                <a:latin typeface="Times New Roman" panose="02020603050405020304" pitchFamily="18" charset="0"/>
                <a:cs typeface="Calibri" panose="020F0502020204030204" pitchFamily="34" charset="0"/>
              </a:rPr>
              <a:t>Ct </a:t>
            </a:r>
            <a:r>
              <a:rPr lang="en-US" sz="1400" dirty="0">
                <a:latin typeface="Times New Roman" panose="02020603050405020304" pitchFamily="18" charset="0"/>
                <a:cs typeface="Calibri" panose="020F0502020204030204" pitchFamily="34" charset="0"/>
              </a:rPr>
              <a:t>values for serum miR-93-5p among healthy controls, PD, and MSA patients. A. shows comparison among male PD, MSA and healthy controls. B. shows comparison among female PD, MSA and healthy controls.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22785F-10A1-49A1-9746-96CA6EA8F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3243" y="1216478"/>
            <a:ext cx="9285514" cy="4425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206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3">
            <a:extLst>
              <a:ext uri="{FF2B5EF4-FFF2-40B4-BE49-F238E27FC236}">
                <a16:creationId xmlns:a16="http://schemas.microsoft.com/office/drawing/2014/main" id="{1088870E-929D-4A90-9FA2-FCDC2B82618E}"/>
              </a:ext>
            </a:extLst>
          </p:cNvPr>
          <p:cNvGrpSpPr>
            <a:grpSpLocks/>
          </p:cNvGrpSpPr>
          <p:nvPr/>
        </p:nvGrpSpPr>
        <p:grpSpPr bwMode="auto">
          <a:xfrm>
            <a:off x="1844675" y="704850"/>
            <a:ext cx="8723313" cy="4681894"/>
            <a:chOff x="1845114" y="704337"/>
            <a:chExt cx="8723598" cy="4681877"/>
          </a:xfrm>
        </p:grpSpPr>
        <p:pic>
          <p:nvPicPr>
            <p:cNvPr id="3" name="Immagine 1">
              <a:extLst>
                <a:ext uri="{FF2B5EF4-FFF2-40B4-BE49-F238E27FC236}">
                  <a16:creationId xmlns:a16="http://schemas.microsoft.com/office/drawing/2014/main" id="{B9CDD829-5F82-4666-873E-152BE79702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5114" y="704337"/>
              <a:ext cx="5724525" cy="4295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CasellaDiTesto 2">
              <a:extLst>
                <a:ext uri="{FF2B5EF4-FFF2-40B4-BE49-F238E27FC236}">
                  <a16:creationId xmlns:a16="http://schemas.microsoft.com/office/drawing/2014/main" id="{3AF18304-EE66-4E48-A038-7B46FE159E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40638" y="5078438"/>
              <a:ext cx="8328074" cy="307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it-IT" altLang="it-IT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Figure S2</a:t>
              </a:r>
              <a:r>
                <a:rPr lang="it-IT" altLang="it-IT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: ROC Analysis for miR-96-5p in MSA patients vs. healthy controls.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3155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58F3F64A-69EE-422A-AE11-DC5DDB249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0235" y="595394"/>
            <a:ext cx="57245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563795B-ADAA-4ADB-B891-69F357FFD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0186" y="5078967"/>
            <a:ext cx="83278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t-IT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r>
              <a:rPr lang="it-IT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ROC Analysis for miR-96-5p in PD patients vs. healthy controls.</a:t>
            </a:r>
          </a:p>
        </p:txBody>
      </p:sp>
    </p:spTree>
    <p:extLst>
      <p:ext uri="{BB962C8B-B14F-4D97-AF65-F5344CB8AC3E}">
        <p14:creationId xmlns:p14="http://schemas.microsoft.com/office/powerpoint/2010/main" val="2735920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4">
            <a:extLst>
              <a:ext uri="{FF2B5EF4-FFF2-40B4-BE49-F238E27FC236}">
                <a16:creationId xmlns:a16="http://schemas.microsoft.com/office/drawing/2014/main" id="{87C7E014-5C56-4867-B517-E6F7F6575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8575" y="4867275"/>
            <a:ext cx="118475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S4: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Comparison of 2-</a:t>
            </a:r>
            <a:r>
              <a:rPr lang="en-US" altLang="it-IT" sz="1400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ΔCT </a:t>
            </a:r>
            <a:r>
              <a:rPr lang="en-US" sz="1400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values for serum miR-96-5p among female healthy controls, PD, and MSA patients.</a:t>
            </a:r>
            <a:r>
              <a:rPr lang="en-US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*p &lt; 0.05.</a:t>
            </a:r>
            <a:endParaRPr lang="it-IT" alt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024C4B29-8C9B-4C79-B716-8D2FD8E961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444" y="1374774"/>
            <a:ext cx="1507958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473F6F-45CF-4014-9D4B-A969C2B52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1407" y="1964871"/>
            <a:ext cx="9269186" cy="292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816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Immagine 1">
            <a:extLst>
              <a:ext uri="{FF2B5EF4-FFF2-40B4-BE49-F238E27FC236}">
                <a16:creationId xmlns:a16="http://schemas.microsoft.com/office/drawing/2014/main" id="{21763149-719F-40F7-A84E-8D79CB0B8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5" y="671513"/>
            <a:ext cx="57245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A6BC9B11-CE18-4154-A791-2E4434DAC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2377" y="5131976"/>
            <a:ext cx="83278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t-IT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</a:t>
            </a:r>
            <a:r>
              <a:rPr lang="it-IT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ROC Analysis for miR-96-5p in male MSA patients vs. healthy controls.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magine 1">
            <a:extLst>
              <a:ext uri="{FF2B5EF4-FFF2-40B4-BE49-F238E27FC236}">
                <a16:creationId xmlns:a16="http://schemas.microsoft.com/office/drawing/2014/main" id="{5814392F-6E36-40D9-A27E-7C53603170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393700"/>
            <a:ext cx="57245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E574D9E9-132C-49F6-9D15-21DCA54E5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2377" y="4853680"/>
            <a:ext cx="83278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t-IT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</a:t>
            </a:r>
            <a:r>
              <a:rPr lang="it-IT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ROC Analysis for miR-96-5p in female MSA patients vs. healthy controls.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Immagine 1">
            <a:extLst>
              <a:ext uri="{FF2B5EF4-FFF2-40B4-BE49-F238E27FC236}">
                <a16:creationId xmlns:a16="http://schemas.microsoft.com/office/drawing/2014/main" id="{FE4EFE6E-F73E-423D-98BD-8AC5FAD594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013" y="458788"/>
            <a:ext cx="5724525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9A44CA6-1C12-4FE1-84BE-FB337C91C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3438" y="4972950"/>
            <a:ext cx="832780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t-IT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S7</a:t>
            </a:r>
            <a:r>
              <a:rPr lang="it-IT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ROC Analysis for miR-96-5p in male PD patients vs. healthy controls.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4">
            <a:extLst>
              <a:ext uri="{FF2B5EF4-FFF2-40B4-BE49-F238E27FC236}">
                <a16:creationId xmlns:a16="http://schemas.microsoft.com/office/drawing/2014/main" id="{0343B4BF-A1B6-4845-9F7B-162841633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706938"/>
            <a:ext cx="118475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S8: A. </a:t>
            </a:r>
            <a:r>
              <a:rPr lang="en-US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2−ΔCT for serum miR-339-5p between MSA-C and MSA-P patients; </a:t>
            </a:r>
            <a:r>
              <a:rPr lang="en-US" altLang="it-IT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alt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2−ΔCT for serum miR-96-5p between MSA-C and MSA-P patients.</a:t>
            </a:r>
            <a:endParaRPr lang="it-IT" altLang="it-IT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0BAF6D-D160-457B-A635-E39191503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078" y="2147207"/>
            <a:ext cx="6253843" cy="256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468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455</Words>
  <Application>Microsoft Office PowerPoint</Application>
  <PresentationFormat>Widescreen</PresentationFormat>
  <Paragraphs>38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Prism7.Document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Tommaso Iannitti</dc:creator>
  <cp:lastModifiedBy>John Magri</cp:lastModifiedBy>
  <cp:revision>37</cp:revision>
  <dcterms:created xsi:type="dcterms:W3CDTF">2021-02-16T22:54:39Z</dcterms:created>
  <dcterms:modified xsi:type="dcterms:W3CDTF">2021-06-02T05:38:10Z</dcterms:modified>
</cp:coreProperties>
</file>