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72" r:id="rId2"/>
    <p:sldId id="259" r:id="rId3"/>
    <p:sldId id="262" r:id="rId4"/>
    <p:sldId id="275" r:id="rId5"/>
    <p:sldId id="261" r:id="rId6"/>
    <p:sldId id="263" r:id="rId7"/>
    <p:sldId id="273" r:id="rId8"/>
    <p:sldId id="276" r:id="rId9"/>
    <p:sldId id="265" r:id="rId10"/>
    <p:sldId id="277" r:id="rId11"/>
    <p:sldId id="269" r:id="rId12"/>
    <p:sldId id="274" r:id="rId13"/>
    <p:sldId id="278" r:id="rId14"/>
    <p:sldId id="270" r:id="rId15"/>
    <p:sldId id="279" r:id="rId16"/>
    <p:sldId id="280" r:id="rId17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8"/>
    <p:restoredTop sz="95665"/>
  </p:normalViewPr>
  <p:slideViewPr>
    <p:cSldViewPr snapToGrid="0">
      <p:cViewPr varScale="1">
        <p:scale>
          <a:sx n="83" d="100"/>
          <a:sy n="83" d="100"/>
        </p:scale>
        <p:origin x="37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F93F3-C929-7649-960D-18EB1A935DEC}" type="datetimeFigureOut">
              <a:rPr lang="en-US" smtClean="0"/>
              <a:t>7/23/21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6C5A7-A945-4B42-BC97-3BA1133230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07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984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03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73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80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endParaRPr lang="en-US" altLang="zh-CN" sz="12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18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endParaRPr lang="en-US" altLang="zh-CN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93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25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46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20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52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96C5A7-A945-4B42-BC97-3BA11332305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30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0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9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55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29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834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48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5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84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7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0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07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65CB6-9875-D94F-8124-CE39E84066F7}" type="datetimeFigureOut">
              <a:rPr lang="en-US" smtClean="0"/>
              <a:t>7/23/21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D0BF1-CDC8-2740-A596-141A72546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jpeg"/><Relationship Id="rId39" Type="http://schemas.openxmlformats.org/officeDocument/2006/relationships/image" Target="../media/image37.png"/><Relationship Id="rId21" Type="http://schemas.openxmlformats.org/officeDocument/2006/relationships/image" Target="../media/image19.jpeg"/><Relationship Id="rId34" Type="http://schemas.openxmlformats.org/officeDocument/2006/relationships/image" Target="../media/image32.png"/><Relationship Id="rId42" Type="http://schemas.openxmlformats.org/officeDocument/2006/relationships/image" Target="../media/image40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jpeg"/><Relationship Id="rId29" Type="http://schemas.openxmlformats.org/officeDocument/2006/relationships/image" Target="../media/image27.png"/><Relationship Id="rId41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jpeg"/><Relationship Id="rId32" Type="http://schemas.openxmlformats.org/officeDocument/2006/relationships/image" Target="../media/image30.png"/><Relationship Id="rId37" Type="http://schemas.openxmlformats.org/officeDocument/2006/relationships/image" Target="../media/image35.tiff"/><Relationship Id="rId40" Type="http://schemas.openxmlformats.org/officeDocument/2006/relationships/image" Target="../media/image38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jpeg"/><Relationship Id="rId28" Type="http://schemas.openxmlformats.org/officeDocument/2006/relationships/image" Target="../media/image26.png"/><Relationship Id="rId36" Type="http://schemas.openxmlformats.org/officeDocument/2006/relationships/image" Target="../media/image34.tiff"/><Relationship Id="rId10" Type="http://schemas.openxmlformats.org/officeDocument/2006/relationships/image" Target="../media/image8.png"/><Relationship Id="rId19" Type="http://schemas.openxmlformats.org/officeDocument/2006/relationships/image" Target="../media/image17.jpe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jpe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tiff"/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jpeg"/><Relationship Id="rId33" Type="http://schemas.openxmlformats.org/officeDocument/2006/relationships/image" Target="../media/image31.png"/><Relationship Id="rId38" Type="http://schemas.openxmlformats.org/officeDocument/2006/relationships/image" Target="../media/image36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tiff"/><Relationship Id="rId13" Type="http://schemas.openxmlformats.org/officeDocument/2006/relationships/image" Target="../media/image138.png"/><Relationship Id="rId18" Type="http://schemas.openxmlformats.org/officeDocument/2006/relationships/image" Target="../media/image143.png"/><Relationship Id="rId26" Type="http://schemas.openxmlformats.org/officeDocument/2006/relationships/image" Target="../media/image151.emf"/><Relationship Id="rId3" Type="http://schemas.openxmlformats.org/officeDocument/2006/relationships/image" Target="../media/image128.tiff"/><Relationship Id="rId21" Type="http://schemas.openxmlformats.org/officeDocument/2006/relationships/image" Target="../media/image146.png"/><Relationship Id="rId7" Type="http://schemas.openxmlformats.org/officeDocument/2006/relationships/image" Target="../media/image132.tiff"/><Relationship Id="rId12" Type="http://schemas.openxmlformats.org/officeDocument/2006/relationships/image" Target="../media/image137.png"/><Relationship Id="rId17" Type="http://schemas.openxmlformats.org/officeDocument/2006/relationships/image" Target="../media/image142.png"/><Relationship Id="rId25" Type="http://schemas.openxmlformats.org/officeDocument/2006/relationships/image" Target="../media/image150.emf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41.png"/><Relationship Id="rId20" Type="http://schemas.openxmlformats.org/officeDocument/2006/relationships/image" Target="../media/image1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tiff"/><Relationship Id="rId11" Type="http://schemas.openxmlformats.org/officeDocument/2006/relationships/image" Target="../media/image136.png"/><Relationship Id="rId24" Type="http://schemas.openxmlformats.org/officeDocument/2006/relationships/image" Target="../media/image149.emf"/><Relationship Id="rId5" Type="http://schemas.openxmlformats.org/officeDocument/2006/relationships/image" Target="../media/image130.tiff"/><Relationship Id="rId15" Type="http://schemas.openxmlformats.org/officeDocument/2006/relationships/image" Target="../media/image140.png"/><Relationship Id="rId23" Type="http://schemas.openxmlformats.org/officeDocument/2006/relationships/image" Target="../media/image148.emf"/><Relationship Id="rId28" Type="http://schemas.openxmlformats.org/officeDocument/2006/relationships/image" Target="../media/image153.emf"/><Relationship Id="rId10" Type="http://schemas.openxmlformats.org/officeDocument/2006/relationships/image" Target="../media/image135.png"/><Relationship Id="rId19" Type="http://schemas.openxmlformats.org/officeDocument/2006/relationships/image" Target="../media/image144.png"/><Relationship Id="rId4" Type="http://schemas.openxmlformats.org/officeDocument/2006/relationships/image" Target="../media/image129.tiff"/><Relationship Id="rId9" Type="http://schemas.openxmlformats.org/officeDocument/2006/relationships/image" Target="../media/image134.png"/><Relationship Id="rId14" Type="http://schemas.openxmlformats.org/officeDocument/2006/relationships/image" Target="../media/image139.png"/><Relationship Id="rId22" Type="http://schemas.openxmlformats.org/officeDocument/2006/relationships/image" Target="../media/image147.png"/><Relationship Id="rId27" Type="http://schemas.openxmlformats.org/officeDocument/2006/relationships/image" Target="../media/image152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jpeg"/><Relationship Id="rId13" Type="http://schemas.openxmlformats.org/officeDocument/2006/relationships/image" Target="../media/image164.png"/><Relationship Id="rId18" Type="http://schemas.openxmlformats.org/officeDocument/2006/relationships/image" Target="../media/image169.emf"/><Relationship Id="rId3" Type="http://schemas.openxmlformats.org/officeDocument/2006/relationships/image" Target="../media/image154.png"/><Relationship Id="rId7" Type="http://schemas.openxmlformats.org/officeDocument/2006/relationships/image" Target="../media/image158.tiff"/><Relationship Id="rId12" Type="http://schemas.openxmlformats.org/officeDocument/2006/relationships/image" Target="../media/image163.png"/><Relationship Id="rId17" Type="http://schemas.openxmlformats.org/officeDocument/2006/relationships/image" Target="../media/image168.emf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6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7.png"/><Relationship Id="rId11" Type="http://schemas.openxmlformats.org/officeDocument/2006/relationships/image" Target="../media/image162.tiff"/><Relationship Id="rId5" Type="http://schemas.openxmlformats.org/officeDocument/2006/relationships/image" Target="../media/image156.png"/><Relationship Id="rId15" Type="http://schemas.openxmlformats.org/officeDocument/2006/relationships/image" Target="../media/image166.png"/><Relationship Id="rId10" Type="http://schemas.openxmlformats.org/officeDocument/2006/relationships/image" Target="../media/image161.tiff"/><Relationship Id="rId19" Type="http://schemas.openxmlformats.org/officeDocument/2006/relationships/image" Target="../media/image170.emf"/><Relationship Id="rId4" Type="http://schemas.openxmlformats.org/officeDocument/2006/relationships/image" Target="../media/image155.png"/><Relationship Id="rId9" Type="http://schemas.openxmlformats.org/officeDocument/2006/relationships/image" Target="../media/image160.tiff"/><Relationship Id="rId14" Type="http://schemas.openxmlformats.org/officeDocument/2006/relationships/image" Target="../media/image16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jpeg"/><Relationship Id="rId13" Type="http://schemas.openxmlformats.org/officeDocument/2006/relationships/image" Target="../media/image181.jpeg"/><Relationship Id="rId3" Type="http://schemas.openxmlformats.org/officeDocument/2006/relationships/image" Target="../media/image171.jpeg"/><Relationship Id="rId7" Type="http://schemas.openxmlformats.org/officeDocument/2006/relationships/image" Target="../media/image175.jpeg"/><Relationship Id="rId12" Type="http://schemas.openxmlformats.org/officeDocument/2006/relationships/image" Target="../media/image180.jpeg"/><Relationship Id="rId17" Type="http://schemas.openxmlformats.org/officeDocument/2006/relationships/image" Target="../media/image185.emf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8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4.jpeg"/><Relationship Id="rId11" Type="http://schemas.openxmlformats.org/officeDocument/2006/relationships/image" Target="../media/image179.jpeg"/><Relationship Id="rId5" Type="http://schemas.openxmlformats.org/officeDocument/2006/relationships/image" Target="../media/image173.jpeg"/><Relationship Id="rId15" Type="http://schemas.openxmlformats.org/officeDocument/2006/relationships/image" Target="../media/image183.jpeg"/><Relationship Id="rId10" Type="http://schemas.openxmlformats.org/officeDocument/2006/relationships/image" Target="../media/image178.jpeg"/><Relationship Id="rId4" Type="http://schemas.openxmlformats.org/officeDocument/2006/relationships/image" Target="../media/image172.jpeg"/><Relationship Id="rId9" Type="http://schemas.openxmlformats.org/officeDocument/2006/relationships/image" Target="../media/image177.jpeg"/><Relationship Id="rId14" Type="http://schemas.openxmlformats.org/officeDocument/2006/relationships/image" Target="../media/image18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51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12" Type="http://schemas.openxmlformats.org/officeDocument/2006/relationships/image" Target="../media/image5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11" Type="http://schemas.openxmlformats.org/officeDocument/2006/relationships/image" Target="../media/image49.jpeg"/><Relationship Id="rId5" Type="http://schemas.openxmlformats.org/officeDocument/2006/relationships/image" Target="../media/image43.jpeg"/><Relationship Id="rId15" Type="http://schemas.openxmlformats.org/officeDocument/2006/relationships/image" Target="../media/image53.emf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Relationship Id="rId1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tiff"/><Relationship Id="rId13" Type="http://schemas.openxmlformats.org/officeDocument/2006/relationships/image" Target="../media/image64.emf"/><Relationship Id="rId3" Type="http://schemas.openxmlformats.org/officeDocument/2006/relationships/image" Target="../media/image54.tiff"/><Relationship Id="rId7" Type="http://schemas.openxmlformats.org/officeDocument/2006/relationships/image" Target="../media/image58.tiff"/><Relationship Id="rId12" Type="http://schemas.openxmlformats.org/officeDocument/2006/relationships/image" Target="../media/image63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tiff"/><Relationship Id="rId11" Type="http://schemas.openxmlformats.org/officeDocument/2006/relationships/image" Target="../media/image62.emf"/><Relationship Id="rId5" Type="http://schemas.openxmlformats.org/officeDocument/2006/relationships/image" Target="../media/image56.tiff"/><Relationship Id="rId15" Type="http://schemas.openxmlformats.org/officeDocument/2006/relationships/image" Target="../media/image66.emf"/><Relationship Id="rId10" Type="http://schemas.openxmlformats.org/officeDocument/2006/relationships/image" Target="../media/image61.tiff"/><Relationship Id="rId4" Type="http://schemas.openxmlformats.org/officeDocument/2006/relationships/image" Target="../media/image55.tiff"/><Relationship Id="rId9" Type="http://schemas.openxmlformats.org/officeDocument/2006/relationships/image" Target="../media/image60.tiff"/><Relationship Id="rId14" Type="http://schemas.openxmlformats.org/officeDocument/2006/relationships/image" Target="../media/image6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13" Type="http://schemas.openxmlformats.org/officeDocument/2006/relationships/image" Target="../media/image78.emf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12" Type="http://schemas.openxmlformats.org/officeDocument/2006/relationships/image" Target="../media/image7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11" Type="http://schemas.openxmlformats.org/officeDocument/2006/relationships/image" Target="../media/image76.jpeg"/><Relationship Id="rId5" Type="http://schemas.openxmlformats.org/officeDocument/2006/relationships/image" Target="../media/image70.jpeg"/><Relationship Id="rId15" Type="http://schemas.openxmlformats.org/officeDocument/2006/relationships/image" Target="../media/image80.emf"/><Relationship Id="rId10" Type="http://schemas.openxmlformats.org/officeDocument/2006/relationships/image" Target="../media/image75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Relationship Id="rId14" Type="http://schemas.openxmlformats.org/officeDocument/2006/relationships/image" Target="../media/image7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tiff"/><Relationship Id="rId13" Type="http://schemas.openxmlformats.org/officeDocument/2006/relationships/image" Target="../media/image91.tiff"/><Relationship Id="rId3" Type="http://schemas.openxmlformats.org/officeDocument/2006/relationships/image" Target="../media/image81.tiff"/><Relationship Id="rId7" Type="http://schemas.openxmlformats.org/officeDocument/2006/relationships/image" Target="../media/image85.tiff"/><Relationship Id="rId12" Type="http://schemas.openxmlformats.org/officeDocument/2006/relationships/image" Target="../media/image90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tiff"/><Relationship Id="rId11" Type="http://schemas.openxmlformats.org/officeDocument/2006/relationships/image" Target="../media/image89.tiff"/><Relationship Id="rId5" Type="http://schemas.openxmlformats.org/officeDocument/2006/relationships/image" Target="../media/image83.tiff"/><Relationship Id="rId15" Type="http://schemas.openxmlformats.org/officeDocument/2006/relationships/image" Target="../media/image93.emf"/><Relationship Id="rId10" Type="http://schemas.openxmlformats.org/officeDocument/2006/relationships/image" Target="../media/image88.tiff"/><Relationship Id="rId4" Type="http://schemas.openxmlformats.org/officeDocument/2006/relationships/image" Target="../media/image82.tiff"/><Relationship Id="rId9" Type="http://schemas.openxmlformats.org/officeDocument/2006/relationships/image" Target="../media/image87.tiff"/><Relationship Id="rId14" Type="http://schemas.openxmlformats.org/officeDocument/2006/relationships/image" Target="../media/image9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tiff"/><Relationship Id="rId13" Type="http://schemas.openxmlformats.org/officeDocument/2006/relationships/image" Target="../media/image104.tiff"/><Relationship Id="rId3" Type="http://schemas.openxmlformats.org/officeDocument/2006/relationships/image" Target="../media/image94.tiff"/><Relationship Id="rId7" Type="http://schemas.openxmlformats.org/officeDocument/2006/relationships/image" Target="../media/image98.tiff"/><Relationship Id="rId12" Type="http://schemas.openxmlformats.org/officeDocument/2006/relationships/image" Target="../media/image10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tiff"/><Relationship Id="rId11" Type="http://schemas.openxmlformats.org/officeDocument/2006/relationships/image" Target="../media/image102.tiff"/><Relationship Id="rId5" Type="http://schemas.openxmlformats.org/officeDocument/2006/relationships/image" Target="../media/image96.tiff"/><Relationship Id="rId10" Type="http://schemas.openxmlformats.org/officeDocument/2006/relationships/image" Target="../media/image101.tiff"/><Relationship Id="rId4" Type="http://schemas.openxmlformats.org/officeDocument/2006/relationships/image" Target="../media/image95.tiff"/><Relationship Id="rId9" Type="http://schemas.openxmlformats.org/officeDocument/2006/relationships/image" Target="../media/image100.jpeg"/><Relationship Id="rId14" Type="http://schemas.openxmlformats.org/officeDocument/2006/relationships/image" Target="../media/image10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jpeg"/><Relationship Id="rId13" Type="http://schemas.openxmlformats.org/officeDocument/2006/relationships/image" Target="../media/image116.tiff"/><Relationship Id="rId18" Type="http://schemas.openxmlformats.org/officeDocument/2006/relationships/image" Target="../media/image121.tiff"/><Relationship Id="rId3" Type="http://schemas.openxmlformats.org/officeDocument/2006/relationships/image" Target="../media/image106.jpeg"/><Relationship Id="rId21" Type="http://schemas.openxmlformats.org/officeDocument/2006/relationships/image" Target="../media/image124.emf"/><Relationship Id="rId7" Type="http://schemas.openxmlformats.org/officeDocument/2006/relationships/image" Target="../media/image110.jpeg"/><Relationship Id="rId12" Type="http://schemas.openxmlformats.org/officeDocument/2006/relationships/image" Target="../media/image115.tiff"/><Relationship Id="rId17" Type="http://schemas.openxmlformats.org/officeDocument/2006/relationships/image" Target="../media/image120.tiff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19.tiff"/><Relationship Id="rId20" Type="http://schemas.openxmlformats.org/officeDocument/2006/relationships/image" Target="../media/image12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jpeg"/><Relationship Id="rId11" Type="http://schemas.openxmlformats.org/officeDocument/2006/relationships/image" Target="../media/image114.tiff"/><Relationship Id="rId24" Type="http://schemas.openxmlformats.org/officeDocument/2006/relationships/image" Target="../media/image127.emf"/><Relationship Id="rId5" Type="http://schemas.openxmlformats.org/officeDocument/2006/relationships/image" Target="../media/image108.jpeg"/><Relationship Id="rId15" Type="http://schemas.openxmlformats.org/officeDocument/2006/relationships/image" Target="../media/image118.tiff"/><Relationship Id="rId23" Type="http://schemas.openxmlformats.org/officeDocument/2006/relationships/image" Target="../media/image126.emf"/><Relationship Id="rId10" Type="http://schemas.openxmlformats.org/officeDocument/2006/relationships/image" Target="../media/image113.jpeg"/><Relationship Id="rId19" Type="http://schemas.openxmlformats.org/officeDocument/2006/relationships/image" Target="../media/image122.tiff"/><Relationship Id="rId4" Type="http://schemas.openxmlformats.org/officeDocument/2006/relationships/image" Target="../media/image107.jpeg"/><Relationship Id="rId9" Type="http://schemas.openxmlformats.org/officeDocument/2006/relationships/image" Target="../media/image112.jpeg"/><Relationship Id="rId14" Type="http://schemas.openxmlformats.org/officeDocument/2006/relationships/image" Target="../media/image117.tiff"/><Relationship Id="rId22" Type="http://schemas.openxmlformats.org/officeDocument/2006/relationships/image" Target="../media/image1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EBE623A-D325-904A-8E6C-09DBCB0B637C}"/>
              </a:ext>
            </a:extLst>
          </p:cNvPr>
          <p:cNvSpPr/>
          <p:nvPr/>
        </p:nvSpPr>
        <p:spPr>
          <a:xfrm>
            <a:off x="12865" y="544609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5743C9-35BE-1145-AF5C-31CF4B809B4E}"/>
              </a:ext>
            </a:extLst>
          </p:cNvPr>
          <p:cNvSpPr/>
          <p:nvPr/>
        </p:nvSpPr>
        <p:spPr>
          <a:xfrm>
            <a:off x="367189" y="588153"/>
            <a:ext cx="63190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0432FF"/>
                </a:solidFill>
              </a:rPr>
              <a:t>Hoechst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514689-A5AB-204F-A954-2EC41436F988}"/>
              </a:ext>
            </a:extLst>
          </p:cNvPr>
          <p:cNvSpPr/>
          <p:nvPr/>
        </p:nvSpPr>
        <p:spPr>
          <a:xfrm>
            <a:off x="1200510" y="588153"/>
            <a:ext cx="49564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NeuN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823036-7720-4B40-8A5C-3C68556563AA}"/>
              </a:ext>
            </a:extLst>
          </p:cNvPr>
          <p:cNvSpPr/>
          <p:nvPr/>
        </p:nvSpPr>
        <p:spPr>
          <a:xfrm>
            <a:off x="1977336" y="588153"/>
            <a:ext cx="47641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FF0000"/>
                </a:solidFill>
              </a:rPr>
              <a:t>NEK1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D66DD20-C9BC-C546-AA20-68FCB50429E8}"/>
              </a:ext>
            </a:extLst>
          </p:cNvPr>
          <p:cNvSpPr/>
          <p:nvPr/>
        </p:nvSpPr>
        <p:spPr>
          <a:xfrm>
            <a:off x="2625094" y="588153"/>
            <a:ext cx="6158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Merged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580020-3501-A04D-9CD0-D3660C12C347}"/>
              </a:ext>
            </a:extLst>
          </p:cNvPr>
          <p:cNvSpPr/>
          <p:nvPr/>
        </p:nvSpPr>
        <p:spPr>
          <a:xfrm>
            <a:off x="429293" y="2435944"/>
            <a:ext cx="63190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0432FF"/>
                </a:solidFill>
              </a:rPr>
              <a:t>Hoechst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DB9CEA-3F12-AA4B-8A89-F11806516F9A}"/>
              </a:ext>
            </a:extLst>
          </p:cNvPr>
          <p:cNvSpPr/>
          <p:nvPr/>
        </p:nvSpPr>
        <p:spPr>
          <a:xfrm>
            <a:off x="1262976" y="2435943"/>
            <a:ext cx="45717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chAT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EA2AD9-2ABA-4040-8BE9-6333A1793BA8}"/>
              </a:ext>
            </a:extLst>
          </p:cNvPr>
          <p:cNvSpPr/>
          <p:nvPr/>
        </p:nvSpPr>
        <p:spPr>
          <a:xfrm>
            <a:off x="2056704" y="2428845"/>
            <a:ext cx="47641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NEK1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58A9BA-F4C8-484F-B247-3435512BDFB4}"/>
              </a:ext>
            </a:extLst>
          </p:cNvPr>
          <p:cNvSpPr/>
          <p:nvPr/>
        </p:nvSpPr>
        <p:spPr>
          <a:xfrm>
            <a:off x="2753050" y="2423108"/>
            <a:ext cx="6158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Merged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3120C1-A5B1-5C4A-A1AE-B9FBC4707399}"/>
              </a:ext>
            </a:extLst>
          </p:cNvPr>
          <p:cNvSpPr/>
          <p:nvPr/>
        </p:nvSpPr>
        <p:spPr>
          <a:xfrm>
            <a:off x="74692" y="2450183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b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4D26CE1-ACF7-8A4C-B317-74A101D28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795" y="2664604"/>
            <a:ext cx="731520" cy="7351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6EF4E00-4685-9448-A6A9-0D2BD7B9B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738" y="2664604"/>
            <a:ext cx="731520" cy="73517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75AEF6E-D2D7-9E43-8322-5891D4BA4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2681" y="2664604"/>
            <a:ext cx="731520" cy="7351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856C5C5-67EE-9E43-ADA5-BF7DE2F2EB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8623" y="2664604"/>
            <a:ext cx="731520" cy="73517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8C043E7-4B8E-B342-9443-C1502A17D052}"/>
              </a:ext>
            </a:extLst>
          </p:cNvPr>
          <p:cNvSpPr/>
          <p:nvPr/>
        </p:nvSpPr>
        <p:spPr>
          <a:xfrm rot="16200000">
            <a:off x="-41597" y="2903337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84E6E2-CCD1-DD41-B7ED-4AE1920BC520}"/>
              </a:ext>
            </a:extLst>
          </p:cNvPr>
          <p:cNvSpPr/>
          <p:nvPr/>
        </p:nvSpPr>
        <p:spPr>
          <a:xfrm rot="16200000">
            <a:off x="-201096" y="3644221"/>
            <a:ext cx="91242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/>
              <a:t>Nek1</a:t>
            </a:r>
            <a:r>
              <a:rPr lang="en-US" sz="1050" i="1" baseline="30000"/>
              <a:t>Kat2J/Kat2J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50A40DD-4276-9146-B401-6A741F7FEC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8623" y="3420961"/>
            <a:ext cx="731520" cy="73152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C27625F-08D7-AC45-BECC-9D16673B49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795" y="3420961"/>
            <a:ext cx="731520" cy="73152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E354E62-F7AD-5549-A1B4-F425ECE310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6738" y="3420961"/>
            <a:ext cx="731520" cy="7315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A6E59D0-921E-6941-9685-0CBB42DA58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2681" y="3420961"/>
            <a:ext cx="731520" cy="73152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1787C6F-1435-8E4C-9F37-37B2996F5373}"/>
              </a:ext>
            </a:extLst>
          </p:cNvPr>
          <p:cNvSpPr/>
          <p:nvPr/>
        </p:nvSpPr>
        <p:spPr>
          <a:xfrm rot="16200000">
            <a:off x="-103425" y="1026445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C25EFD-328E-5946-80A5-19EBCCBE483C}"/>
              </a:ext>
            </a:extLst>
          </p:cNvPr>
          <p:cNvSpPr/>
          <p:nvPr/>
        </p:nvSpPr>
        <p:spPr>
          <a:xfrm rot="16200000">
            <a:off x="-262923" y="1778215"/>
            <a:ext cx="91242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/>
              <a:t>Nek1</a:t>
            </a:r>
            <a:r>
              <a:rPr lang="en-US" sz="1050" i="1" baseline="30000"/>
              <a:t>Kat2J/Kat2J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C012740-C958-7E44-9279-AB89FF7714B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0526" y="787934"/>
            <a:ext cx="731520" cy="7315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2CD53FE-2E8D-5545-B6DD-333ECCF04D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5543" y="787934"/>
            <a:ext cx="731520" cy="73152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EA19575-9C0E-804B-BC19-6D4849CF93F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30560" y="787934"/>
            <a:ext cx="731520" cy="73152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79100D3-265E-A441-95BE-45502536B4A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575577" y="787934"/>
            <a:ext cx="731520" cy="73152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CE4CF3F-A9DB-3B44-A7EA-E720C482918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75577" y="1547949"/>
            <a:ext cx="731520" cy="72054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F9A282A-C323-B441-94E0-1EBCF930629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30560" y="1547949"/>
            <a:ext cx="731520" cy="7205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4B9D22E-A490-6C47-B4C0-34E084EACA8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85543" y="1547949"/>
            <a:ext cx="731520" cy="7205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A04BF1A-B047-5146-A5B1-681062A1ADF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40526" y="1547949"/>
            <a:ext cx="731520" cy="720547"/>
          </a:xfrm>
          <a:prstGeom prst="rect">
            <a:avLst/>
          </a:prstGeom>
        </p:spPr>
      </p:pic>
      <p:pic>
        <p:nvPicPr>
          <p:cNvPr id="35" name="Content Placeholder 4">
            <a:extLst>
              <a:ext uri="{FF2B5EF4-FFF2-40B4-BE49-F238E27FC236}">
                <a16:creationId xmlns:a16="http://schemas.microsoft.com/office/drawing/2014/main" id="{E3E9A432-1ACD-F842-A75F-85D8A348AFF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90795" y="4443019"/>
            <a:ext cx="731520" cy="73152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5247C9C-EBDF-F442-BAEE-079A7E8206A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902681" y="4443019"/>
            <a:ext cx="731520" cy="7315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F9AD6A1-62D7-2D46-BD4C-1848BB5485DB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46738" y="4443019"/>
            <a:ext cx="731520" cy="73152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12EC2B6-74EF-1947-8E8E-0A1CCB36E4E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658623" y="4443019"/>
            <a:ext cx="731520" cy="73152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F00A358-FF1A-F242-B7A9-3B77ECC21EA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90795" y="5204649"/>
            <a:ext cx="731520" cy="7315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8EFF41B-FEEE-294C-BC17-0D5A74482CD9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902681" y="5204649"/>
            <a:ext cx="731520" cy="7315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218CEF3-0AEA-AD4D-B50B-8CA542273FF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146738" y="5204649"/>
            <a:ext cx="731520" cy="7315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4AA04F6-90C1-0441-97F4-95AE5345C7F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658623" y="5204649"/>
            <a:ext cx="731520" cy="73152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2731CBCA-4729-A14C-AAFC-4F1A856014A3}"/>
              </a:ext>
            </a:extLst>
          </p:cNvPr>
          <p:cNvSpPr/>
          <p:nvPr/>
        </p:nvSpPr>
        <p:spPr>
          <a:xfrm rot="16200000">
            <a:off x="-20247" y="4681821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AC77786-4971-904C-8996-2E40BA6A1988}"/>
              </a:ext>
            </a:extLst>
          </p:cNvPr>
          <p:cNvSpPr/>
          <p:nvPr/>
        </p:nvSpPr>
        <p:spPr>
          <a:xfrm rot="16200000">
            <a:off x="-179745" y="5435138"/>
            <a:ext cx="91242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4584FFA-4D2E-C749-8984-47065747C1FB}"/>
              </a:ext>
            </a:extLst>
          </p:cNvPr>
          <p:cNvSpPr/>
          <p:nvPr/>
        </p:nvSpPr>
        <p:spPr>
          <a:xfrm>
            <a:off x="476187" y="4237378"/>
            <a:ext cx="63190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0432FF"/>
                </a:solidFill>
              </a:rPr>
              <a:t>Hoechst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5C9F41A-414F-D043-8087-3C727915F766}"/>
              </a:ext>
            </a:extLst>
          </p:cNvPr>
          <p:cNvSpPr/>
          <p:nvPr/>
        </p:nvSpPr>
        <p:spPr>
          <a:xfrm>
            <a:off x="1270961" y="4243385"/>
            <a:ext cx="47641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00B050"/>
                </a:solidFill>
              </a:rPr>
              <a:t>NEK1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21E5CB8-D2BA-4D42-9FC4-31A31A118C0F}"/>
              </a:ext>
            </a:extLst>
          </p:cNvPr>
          <p:cNvSpPr/>
          <p:nvPr/>
        </p:nvSpPr>
        <p:spPr>
          <a:xfrm>
            <a:off x="2026845" y="4237378"/>
            <a:ext cx="47481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FF0000"/>
                </a:solidFill>
              </a:rPr>
              <a:t>CD</a:t>
            </a:r>
            <a:r>
              <a:rPr lang="en-US" sz="1050">
                <a:solidFill>
                  <a:srgbClr val="FF0000"/>
                </a:solidFill>
                <a:latin typeface="Symbol" pitchFamily="2" charset="2"/>
              </a:rPr>
              <a:t>31</a:t>
            </a:r>
            <a:endParaRPr lang="en-US" sz="1050">
              <a:solidFill>
                <a:srgbClr val="FF0000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D019739-2B28-C04F-8DE7-B38FE4DB3EDF}"/>
              </a:ext>
            </a:extLst>
          </p:cNvPr>
          <p:cNvSpPr/>
          <p:nvPr/>
        </p:nvSpPr>
        <p:spPr>
          <a:xfrm>
            <a:off x="2740524" y="4236915"/>
            <a:ext cx="6158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Merged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14CC70-C887-DF45-87C5-D120FD5CFC99}"/>
              </a:ext>
            </a:extLst>
          </p:cNvPr>
          <p:cNvSpPr/>
          <p:nvPr/>
        </p:nvSpPr>
        <p:spPr>
          <a:xfrm>
            <a:off x="74692" y="4302119"/>
            <a:ext cx="24077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c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354C564-66CC-E748-842A-C7950ABEC4AB}"/>
              </a:ext>
            </a:extLst>
          </p:cNvPr>
          <p:cNvSpPr/>
          <p:nvPr/>
        </p:nvSpPr>
        <p:spPr>
          <a:xfrm>
            <a:off x="1392269" y="6068160"/>
            <a:ext cx="43954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00FA00"/>
                </a:solidFill>
              </a:rPr>
              <a:t>IBA1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50BF136-81CF-EE40-9DF5-258FC93713B8}"/>
              </a:ext>
            </a:extLst>
          </p:cNvPr>
          <p:cNvSpPr/>
          <p:nvPr/>
        </p:nvSpPr>
        <p:spPr>
          <a:xfrm>
            <a:off x="2153173" y="6068160"/>
            <a:ext cx="47641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FF0000"/>
                </a:solidFill>
              </a:rPr>
              <a:t>NEK1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9FF2E13-031C-0B46-B80C-B193AED6370D}"/>
              </a:ext>
            </a:extLst>
          </p:cNvPr>
          <p:cNvSpPr/>
          <p:nvPr/>
        </p:nvSpPr>
        <p:spPr>
          <a:xfrm>
            <a:off x="493070" y="6068160"/>
            <a:ext cx="63190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0432FF"/>
                </a:solidFill>
              </a:rPr>
              <a:t>Hoechst</a:t>
            </a:r>
            <a:endParaRPr lang="en-US" sz="10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402DA59-C0B8-D24A-9403-5E6B1187DCBF}"/>
              </a:ext>
            </a:extLst>
          </p:cNvPr>
          <p:cNvSpPr/>
          <p:nvPr/>
        </p:nvSpPr>
        <p:spPr>
          <a:xfrm>
            <a:off x="2814947" y="6068160"/>
            <a:ext cx="6158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FF9300"/>
                </a:solidFill>
              </a:rPr>
              <a:t>Merged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F7A6D6A-10ED-2A47-8EAB-F2B20058B768}"/>
              </a:ext>
            </a:extLst>
          </p:cNvPr>
          <p:cNvSpPr/>
          <p:nvPr/>
        </p:nvSpPr>
        <p:spPr>
          <a:xfrm>
            <a:off x="139740" y="6026295"/>
            <a:ext cx="2551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d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A3BDC970-FF3A-D042-9BE0-CACADBD7AC2B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712395" y="6286820"/>
            <a:ext cx="731520" cy="73152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62B32C3-8C6F-1444-B39B-84540342F10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44567" y="6286820"/>
            <a:ext cx="731520" cy="73152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83703D43-3B6A-C343-9860-0D3A231946D9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200510" y="6286820"/>
            <a:ext cx="731520" cy="73152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EA666F8-5A2C-F546-9074-CCFD6D9968DF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1956453" y="6286820"/>
            <a:ext cx="731520" cy="73152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49099921-C8D2-5642-9812-9D42B6D1A9B9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2712395" y="7048450"/>
            <a:ext cx="731520" cy="73152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BDD176A-345E-154B-BAF9-9CA725FEE93E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444567" y="7048450"/>
            <a:ext cx="731520" cy="73152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F255B3C6-57BD-1F45-93C8-3C762CE9BE03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200510" y="7048450"/>
            <a:ext cx="731520" cy="73152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9BC5247B-3D6B-BC4C-920B-CC6DDD9D7884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956453" y="7048450"/>
            <a:ext cx="731520" cy="731520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B01AD023-27D0-BC45-AF67-987F923AEE60}"/>
              </a:ext>
            </a:extLst>
          </p:cNvPr>
          <p:cNvSpPr/>
          <p:nvPr/>
        </p:nvSpPr>
        <p:spPr>
          <a:xfrm rot="16200000">
            <a:off x="59615" y="6525622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37468EE-290C-2341-ADF2-08DCA6B7DE97}"/>
              </a:ext>
            </a:extLst>
          </p:cNvPr>
          <p:cNvSpPr/>
          <p:nvPr/>
        </p:nvSpPr>
        <p:spPr>
          <a:xfrm rot="16200000">
            <a:off x="-99883" y="7278939"/>
            <a:ext cx="91242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 </a:t>
            </a:r>
          </a:p>
        </p:txBody>
      </p:sp>
      <p:sp>
        <p:nvSpPr>
          <p:cNvPr id="66" name="Title 1">
            <a:extLst>
              <a:ext uri="{FF2B5EF4-FFF2-40B4-BE49-F238E27FC236}">
                <a16:creationId xmlns:a16="http://schemas.microsoft.com/office/drawing/2014/main" id="{A933FC4D-2567-B044-95A5-4EC1F1647714}"/>
              </a:ext>
            </a:extLst>
          </p:cNvPr>
          <p:cNvSpPr txBox="1">
            <a:spLocks/>
          </p:cNvSpPr>
          <p:nvPr/>
        </p:nvSpPr>
        <p:spPr>
          <a:xfrm>
            <a:off x="74692" y="153060"/>
            <a:ext cx="6294418" cy="286679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50" b="1" dirty="0">
                <a:latin typeface="+mn-lt"/>
              </a:rPr>
              <a:t>Supplementary Fig. 1: The expression of NEK1 in the CNS and general phenotype of </a:t>
            </a:r>
            <a:r>
              <a:rPr lang="en-US" sz="1050" b="1" i="1" dirty="0">
                <a:latin typeface="+mn-lt"/>
              </a:rPr>
              <a:t>Nek1</a:t>
            </a:r>
            <a:r>
              <a:rPr lang="en-US" sz="1050" b="1" i="1" baseline="30000" dirty="0">
                <a:latin typeface="+mn-lt"/>
              </a:rPr>
              <a:t>Kat2J</a:t>
            </a:r>
            <a:r>
              <a:rPr lang="en-US" sz="1050" b="1" dirty="0">
                <a:latin typeface="+mn-lt"/>
              </a:rPr>
              <a:t> mice.</a:t>
            </a: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93C0DBAE-ECB7-FE4C-877E-7AD875A52D3E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 rot="5400000">
            <a:off x="3423179" y="1097196"/>
            <a:ext cx="1828800" cy="10484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AADFAF1D-ADB3-034A-A520-25C0C8B84F88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 rot="5400000">
            <a:off x="3423179" y="2977801"/>
            <a:ext cx="1828800" cy="10484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1C3B667E-628C-394B-9DE4-4559DCADBBCB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 rot="5400000">
            <a:off x="3426158" y="4882543"/>
            <a:ext cx="1828800" cy="10543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4E0480AC-AA68-A04C-92C6-BF7BCBE07358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 rot="5400000">
            <a:off x="3426158" y="6790835"/>
            <a:ext cx="1828800" cy="10543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9" name="Rectangle 108">
            <a:extLst>
              <a:ext uri="{FF2B5EF4-FFF2-40B4-BE49-F238E27FC236}">
                <a16:creationId xmlns:a16="http://schemas.microsoft.com/office/drawing/2014/main" id="{5408C3AE-5AAA-E143-BDC3-705A6FC4A653}"/>
              </a:ext>
            </a:extLst>
          </p:cNvPr>
          <p:cNvSpPr/>
          <p:nvPr/>
        </p:nvSpPr>
        <p:spPr>
          <a:xfrm rot="16200000">
            <a:off x="3371885" y="1426318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FE2BFF31-7CBE-9245-88A7-0E6D71B9175E}"/>
              </a:ext>
            </a:extLst>
          </p:cNvPr>
          <p:cNvSpPr/>
          <p:nvPr/>
        </p:nvSpPr>
        <p:spPr>
          <a:xfrm rot="16200000">
            <a:off x="3221202" y="3405778"/>
            <a:ext cx="89479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20AECE33-AC08-8144-A7E3-1CCF14321812}"/>
              </a:ext>
            </a:extLst>
          </p:cNvPr>
          <p:cNvSpPr/>
          <p:nvPr/>
        </p:nvSpPr>
        <p:spPr>
          <a:xfrm rot="16200000">
            <a:off x="2922242" y="5282780"/>
            <a:ext cx="149271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  <a:r>
              <a:rPr lang="en-US" sz="1050" i="1" dirty="0"/>
              <a:t>; Ripk1</a:t>
            </a:r>
            <a:r>
              <a:rPr lang="en-US" sz="1050" i="1" baseline="30000" dirty="0"/>
              <a:t>D138N/D138N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DF04A2FD-A4C9-AD40-9D02-72342DDD723A}"/>
              </a:ext>
            </a:extLst>
          </p:cNvPr>
          <p:cNvSpPr/>
          <p:nvPr/>
        </p:nvSpPr>
        <p:spPr>
          <a:xfrm rot="16200000">
            <a:off x="2773162" y="7177720"/>
            <a:ext cx="179087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  <a:r>
              <a:rPr lang="en-US" sz="1050" i="1" dirty="0"/>
              <a:t>; Ripk1</a:t>
            </a:r>
            <a:r>
              <a:rPr lang="en-US" sz="1050" i="1" baseline="30000" dirty="0"/>
              <a:t>D138N/D138N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8CD2E1E-7DC7-0248-9287-DB11782AD754}"/>
              </a:ext>
            </a:extLst>
          </p:cNvPr>
          <p:cNvSpPr/>
          <p:nvPr/>
        </p:nvSpPr>
        <p:spPr>
          <a:xfrm>
            <a:off x="3401750" y="544609"/>
            <a:ext cx="25199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e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84ADF156-A70C-494E-81CD-FA1B1D0F1894}"/>
              </a:ext>
            </a:extLst>
          </p:cNvPr>
          <p:cNvPicPr>
            <a:picLocks noChangeAspect="1"/>
          </p:cNvPicPr>
          <p:nvPr/>
        </p:nvPicPr>
        <p:blipFill rotWithShape="1">
          <a:blip r:embed="rId3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7444" y="673743"/>
            <a:ext cx="1103588" cy="2145115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681C0E53-BFA8-9347-9305-E54E0BB52E51}"/>
              </a:ext>
            </a:extLst>
          </p:cNvPr>
          <p:cNvSpPr/>
          <p:nvPr/>
        </p:nvSpPr>
        <p:spPr>
          <a:xfrm>
            <a:off x="4918368" y="2924844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g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7B6E659A-AB57-7143-B760-DB6CD611F3F7}"/>
              </a:ext>
            </a:extLst>
          </p:cNvPr>
          <p:cNvSpPr/>
          <p:nvPr/>
        </p:nvSpPr>
        <p:spPr>
          <a:xfrm>
            <a:off x="4932847" y="511339"/>
            <a:ext cx="22794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f</a:t>
            </a: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E648D0CA-C184-924A-993A-8EB22984C2FC}"/>
              </a:ext>
            </a:extLst>
          </p:cNvPr>
          <p:cNvPicPr>
            <a:picLocks noChangeAspect="1"/>
          </p:cNvPicPr>
          <p:nvPr/>
        </p:nvPicPr>
        <p:blipFill rotWithShape="1">
          <a:blip r:embed="rId4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822"/>
          <a:stretch/>
        </p:blipFill>
        <p:spPr>
          <a:xfrm flipH="1">
            <a:off x="5134135" y="3162268"/>
            <a:ext cx="1090205" cy="1099091"/>
          </a:xfrm>
          <a:prstGeom prst="rect">
            <a:avLst/>
          </a:prstGeom>
        </p:spPr>
      </p:pic>
      <p:sp>
        <p:nvSpPr>
          <p:cNvPr id="119" name="Rectangle 118">
            <a:extLst>
              <a:ext uri="{FF2B5EF4-FFF2-40B4-BE49-F238E27FC236}">
                <a16:creationId xmlns:a16="http://schemas.microsoft.com/office/drawing/2014/main" id="{58ADCBCE-5FA7-AB49-A3AF-A61B884346CF}"/>
              </a:ext>
            </a:extLst>
          </p:cNvPr>
          <p:cNvSpPr/>
          <p:nvPr/>
        </p:nvSpPr>
        <p:spPr>
          <a:xfrm>
            <a:off x="4939484" y="4366572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h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CAB43799-C567-8E48-A867-22670061D9B2}"/>
              </a:ext>
            </a:extLst>
          </p:cNvPr>
          <p:cNvSpPr/>
          <p:nvPr/>
        </p:nvSpPr>
        <p:spPr>
          <a:xfrm>
            <a:off x="4927539" y="6415608"/>
            <a:ext cx="2183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 err="1"/>
              <a:t>i</a:t>
            </a:r>
            <a:endParaRPr lang="en-US" sz="105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289AE3-2D4A-9F43-95A8-1DFDFABFEC54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5030232" y="4529510"/>
            <a:ext cx="1744980" cy="19812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1D29099B-B1BC-074E-B5A8-450DECD2D895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5046769" y="6542566"/>
            <a:ext cx="1722120" cy="172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669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FE055D5-9F02-2E4A-A1F7-859EC4362F31}"/>
              </a:ext>
            </a:extLst>
          </p:cNvPr>
          <p:cNvSpPr/>
          <p:nvPr/>
        </p:nvSpPr>
        <p:spPr>
          <a:xfrm>
            <a:off x="339665" y="349227"/>
            <a:ext cx="6178670" cy="4681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treated with Nec-1s (10 µM) for 24 h. Then cell-surface proteins in intact MEFs were labeled with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Sulfo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-NHS-SS-Biotin and isolated. The isolated plasma membrane proteins and whole cell lysates were analyzed by western blotting with indicated antibodies.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MEFs transfected with indicated expression vectors or empty vector alone for 48 h were fixed with 4% PFA and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immunostained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anti-GLUT1 antibody and Phalloidin. The distribution of GLUT1 was observed and imaged with confocal microscopy. Bar = 25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Relative abundance of pyruvate in cells labeled with 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C-glucose (2 h) as determined by mass spectrometry. Mean ± SD, n=6 biological independent repeats. Unpaired two-tailed Student’s t-test.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Mitochondrial respiration in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 cells. Results are expressed as mean ± SD. n=3 biological independent repeats.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One-way ANOVA with Dunnett’s test.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the levels of acetyl-CoA in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measured.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 ± SD. n=3 biological independent repeats. Unpaired two-tailed Student’s t-test.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ATP levels of 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analyzed with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CellTiterGlo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 ± SD. n=3 biological independent repeats. One-way ANOVA with Dunnett’s test.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treated with 5mM Metformin or vehicle for 2 h, and then cells were lysed with SDS buffer. The samples were analyzed by western blotting with indicated antibodies. 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MEFs were treated with 10 µM Nec-1s or vehicle for 4 h, and then the cells were lysed with SDS buffer and analyzed by western blotting with indicated antibodies. Uncropped blots in the Source Data file. </a:t>
            </a:r>
            <a:r>
              <a:rPr lang="en-US" sz="1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MEFs were transfected with shRNA targeting 3’-UTR of VPS26B or negative control (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shNC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for 7 d and then transfected with expression vectors of VPS26B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VPS26B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S302A/S304A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VPS26B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S302D/S304D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further 48 h. Cellular acetyl-CoA levels (</a:t>
            </a:r>
            <a:r>
              <a:rPr lang="en-US" sz="1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and glucose uptake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were determined. Mean ± SD. n=3 biological independent samples. One-way ANOVA with Dunnett’s test.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02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839DB2D-76F7-8D4F-A7AD-2062A54A8EA7}"/>
              </a:ext>
            </a:extLst>
          </p:cNvPr>
          <p:cNvSpPr/>
          <p:nvPr/>
        </p:nvSpPr>
        <p:spPr>
          <a:xfrm>
            <a:off x="4095854" y="415030"/>
            <a:ext cx="57045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BF85B-4538-2640-8936-59D75998720F}"/>
              </a:ext>
            </a:extLst>
          </p:cNvPr>
          <p:cNvSpPr/>
          <p:nvPr/>
        </p:nvSpPr>
        <p:spPr>
          <a:xfrm>
            <a:off x="4403979" y="1770162"/>
            <a:ext cx="47641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NEK1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BB2475-20AD-9C44-8BF2-3B827A8371C6}"/>
              </a:ext>
            </a:extLst>
          </p:cNvPr>
          <p:cNvSpPr/>
          <p:nvPr/>
        </p:nvSpPr>
        <p:spPr>
          <a:xfrm>
            <a:off x="4403979" y="1528721"/>
            <a:ext cx="8322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latin typeface="Symbol" pitchFamily="2" charset="2"/>
              </a:rPr>
              <a:t>a</a:t>
            </a:r>
            <a:r>
              <a:rPr lang="en-US" sz="1050"/>
              <a:t>-Synuclein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1D4F2B-D964-7B4A-BB7A-8538242F22EF}"/>
              </a:ext>
            </a:extLst>
          </p:cNvPr>
          <p:cNvSpPr/>
          <p:nvPr/>
        </p:nvSpPr>
        <p:spPr>
          <a:xfrm>
            <a:off x="4403980" y="2002801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Tubulin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D940E-34EE-1F4A-94BC-33A0F1191A5E}"/>
              </a:ext>
            </a:extLst>
          </p:cNvPr>
          <p:cNvSpPr/>
          <p:nvPr/>
        </p:nvSpPr>
        <p:spPr>
          <a:xfrm>
            <a:off x="4228403" y="713224"/>
            <a:ext cx="1079142" cy="90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 </a:t>
            </a:r>
          </a:p>
          <a:p>
            <a:r>
              <a:rPr lang="en-US" sz="1050" i="1" dirty="0">
                <a:solidFill>
                  <a:prstClr val="black"/>
                </a:solidFill>
              </a:rPr>
              <a:t>Nek1</a:t>
            </a:r>
            <a:r>
              <a:rPr lang="en-US" sz="1050" i="1" baseline="30000" dirty="0">
                <a:solidFill>
                  <a:prstClr val="black"/>
                </a:solidFill>
              </a:rPr>
              <a:t>Kat2J/Kat2J</a:t>
            </a:r>
            <a:endParaRPr lang="en-US" sz="1050" i="1" baseline="30000" dirty="0"/>
          </a:p>
          <a:p>
            <a:r>
              <a:rPr lang="en-US" sz="1050" dirty="0"/>
              <a:t>Vector</a:t>
            </a: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RFP-</a:t>
            </a:r>
            <a:r>
              <a:rPr lang="en-US" sz="1050" dirty="0">
                <a:latin typeface="Symbol" pitchFamily="2" charset="2"/>
              </a:rPr>
              <a:t>a</a:t>
            </a:r>
            <a:r>
              <a:rPr lang="en-US" sz="1050" dirty="0"/>
              <a:t>-Synuclein</a:t>
            </a:r>
          </a:p>
          <a:p>
            <a:r>
              <a:rPr lang="en-US" sz="1050" dirty="0"/>
              <a:t>CQ+E64d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135A90-29C7-2548-A3EA-E9282E6DFBDB}"/>
              </a:ext>
            </a:extLst>
          </p:cNvPr>
          <p:cNvSpPr/>
          <p:nvPr/>
        </p:nvSpPr>
        <p:spPr>
          <a:xfrm>
            <a:off x="5129463" y="713224"/>
            <a:ext cx="1154716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sz="1050">
                <a:solidFill>
                  <a:srgbClr val="000000"/>
                </a:solidFill>
              </a:rPr>
              <a:t>+-+-+-</a:t>
            </a:r>
          </a:p>
          <a:p>
            <a:pPr algn="dist"/>
            <a:r>
              <a:rPr lang="en-US" sz="1050">
                <a:solidFill>
                  <a:srgbClr val="000000"/>
                </a:solidFill>
              </a:rPr>
              <a:t>-+-+-+</a:t>
            </a:r>
          </a:p>
          <a:p>
            <a:pPr algn="dist"/>
            <a:r>
              <a:rPr lang="en-US" sz="1050">
                <a:solidFill>
                  <a:srgbClr val="000000"/>
                </a:solidFill>
              </a:rPr>
              <a:t>++----</a:t>
            </a:r>
          </a:p>
          <a:p>
            <a:pPr algn="dist"/>
            <a:r>
              <a:rPr lang="en-US" sz="1050">
                <a:solidFill>
                  <a:srgbClr val="000000"/>
                </a:solidFill>
              </a:rPr>
              <a:t>--++++</a:t>
            </a:r>
          </a:p>
          <a:p>
            <a:pPr algn="dist"/>
            <a:r>
              <a:rPr lang="en-US" sz="1050">
                <a:solidFill>
                  <a:srgbClr val="000000"/>
                </a:solidFill>
              </a:rPr>
              <a:t>----++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6E9773-CDAD-A447-875C-D1D7B8D5B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2597" y="1818116"/>
            <a:ext cx="1097280" cy="1936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F34591-CF0E-CB49-91AF-5FE25D4E8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623" y="2060075"/>
            <a:ext cx="1097280" cy="1936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007176-7015-214F-B929-3E1914AAE0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2597" y="1571301"/>
            <a:ext cx="1097280" cy="19318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A188B4B-8DE6-D14D-8EF5-B391855650BE}"/>
              </a:ext>
            </a:extLst>
          </p:cNvPr>
          <p:cNvSpPr/>
          <p:nvPr/>
        </p:nvSpPr>
        <p:spPr>
          <a:xfrm>
            <a:off x="2397450" y="415030"/>
            <a:ext cx="5644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b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8375125-BC65-B848-8B12-FB979BC39001}"/>
              </a:ext>
            </a:extLst>
          </p:cNvPr>
          <p:cNvSpPr txBox="1">
            <a:spLocks/>
          </p:cNvSpPr>
          <p:nvPr/>
        </p:nvSpPr>
        <p:spPr>
          <a:xfrm>
            <a:off x="74692" y="153060"/>
            <a:ext cx="5329714" cy="3830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50" b="1" dirty="0">
                <a:latin typeface="+mn-lt"/>
              </a:rPr>
              <a:t>Supplementary Fig. 6: Metabolic rescue of Nek1 deficiency.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00A13BE-B6CD-7B45-802A-0EB76108A027}"/>
              </a:ext>
            </a:extLst>
          </p:cNvPr>
          <p:cNvSpPr/>
          <p:nvPr/>
        </p:nvSpPr>
        <p:spPr>
          <a:xfrm>
            <a:off x="316344" y="415030"/>
            <a:ext cx="2487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501C3C-FD9E-2E46-9E38-365C6D3C77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432" y="3264767"/>
            <a:ext cx="1645920" cy="258183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10A40CBB-FCDD-CF46-9734-7691F0E107B3}"/>
              </a:ext>
            </a:extLst>
          </p:cNvPr>
          <p:cNvSpPr/>
          <p:nvPr/>
        </p:nvSpPr>
        <p:spPr>
          <a:xfrm>
            <a:off x="439469" y="3272573"/>
            <a:ext cx="57259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LAMP1</a:t>
            </a:r>
            <a:endParaRPr lang="en-US" sz="1050" baseline="300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BC13D02-C733-4A44-AD6B-2F6118647226}"/>
              </a:ext>
            </a:extLst>
          </p:cNvPr>
          <p:cNvSpPr/>
          <p:nvPr/>
        </p:nvSpPr>
        <p:spPr>
          <a:xfrm>
            <a:off x="399122" y="3758876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Tubulin</a:t>
            </a:r>
            <a:endParaRPr lang="en-US" sz="1050" baseline="300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41DE47-C3EF-C54D-93F7-5979BF569429}"/>
              </a:ext>
            </a:extLst>
          </p:cNvPr>
          <p:cNvSpPr/>
          <p:nvPr/>
        </p:nvSpPr>
        <p:spPr>
          <a:xfrm>
            <a:off x="1095418" y="2738435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00B97EE-6893-FD4D-A406-A40858D93359}"/>
              </a:ext>
            </a:extLst>
          </p:cNvPr>
          <p:cNvSpPr/>
          <p:nvPr/>
        </p:nvSpPr>
        <p:spPr>
          <a:xfrm rot="16200000">
            <a:off x="1509702" y="2226671"/>
            <a:ext cx="4572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0</a:t>
            </a:r>
          </a:p>
          <a:p>
            <a:pPr lvl="0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1</a:t>
            </a:r>
          </a:p>
          <a:p>
            <a:pPr lvl="0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5</a:t>
            </a:r>
          </a:p>
          <a:p>
            <a:pPr lvl="0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10</a:t>
            </a:r>
          </a:p>
          <a:p>
            <a:pPr lvl="0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20</a:t>
            </a:r>
          </a:p>
          <a:p>
            <a:pPr lvl="0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0</a:t>
            </a:r>
          </a:p>
          <a:p>
            <a:pPr lvl="0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1</a:t>
            </a:r>
          </a:p>
          <a:p>
            <a:pPr lvl="0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5</a:t>
            </a:r>
          </a:p>
          <a:p>
            <a:pPr lvl="0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10</a:t>
            </a:r>
          </a:p>
          <a:p>
            <a:pPr lvl="0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20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3036F5-61F6-5D42-BB57-784E1515D348}"/>
              </a:ext>
            </a:extLst>
          </p:cNvPr>
          <p:cNvSpPr/>
          <p:nvPr/>
        </p:nvSpPr>
        <p:spPr>
          <a:xfrm>
            <a:off x="142547" y="3035954"/>
            <a:ext cx="84830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ALCAR/ mM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0EB2975-DE02-4343-B334-8FCD4EE65847}"/>
              </a:ext>
            </a:extLst>
          </p:cNvPr>
          <p:cNvSpPr/>
          <p:nvPr/>
        </p:nvSpPr>
        <p:spPr>
          <a:xfrm>
            <a:off x="1705694" y="2736384"/>
            <a:ext cx="89159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C11965B-5A8D-2D4E-A687-F3E3BD6BA5E9}"/>
              </a:ext>
            </a:extLst>
          </p:cNvPr>
          <p:cNvCxnSpPr>
            <a:cxnSpLocks/>
          </p:cNvCxnSpPr>
          <p:nvPr/>
        </p:nvCxnSpPr>
        <p:spPr>
          <a:xfrm flipH="1">
            <a:off x="946560" y="2975352"/>
            <a:ext cx="731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218AA2E-24C7-324B-897E-C167E9FCECB6}"/>
              </a:ext>
            </a:extLst>
          </p:cNvPr>
          <p:cNvCxnSpPr>
            <a:cxnSpLocks/>
          </p:cNvCxnSpPr>
          <p:nvPr/>
        </p:nvCxnSpPr>
        <p:spPr>
          <a:xfrm flipH="1">
            <a:off x="1757901" y="2975351"/>
            <a:ext cx="731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CB141CBA-3CEA-8D47-AA4E-1CA8D8925514}"/>
              </a:ext>
            </a:extLst>
          </p:cNvPr>
          <p:cNvSpPr/>
          <p:nvPr/>
        </p:nvSpPr>
        <p:spPr>
          <a:xfrm>
            <a:off x="273231" y="2744744"/>
            <a:ext cx="2551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d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14B0A1E-F882-B34D-B647-CBE8AD6C5DDC}"/>
              </a:ext>
            </a:extLst>
          </p:cNvPr>
          <p:cNvSpPr/>
          <p:nvPr/>
        </p:nvSpPr>
        <p:spPr>
          <a:xfrm>
            <a:off x="435672" y="3527400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p62</a:t>
            </a:r>
            <a:endParaRPr lang="en-US" sz="1050" baseline="300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5089234-87AE-884C-901B-C096EB4C72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432" y="3569272"/>
            <a:ext cx="1645920" cy="193637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B07C64F1-132E-104E-91DA-A9535BDC4B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7432" y="3807860"/>
            <a:ext cx="1645920" cy="193638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A2FC458A-33E6-CB4A-AC78-018E067F16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68007" y="2786891"/>
            <a:ext cx="731520" cy="73152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2602FB64-1C9D-E343-B647-EB81F89B94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68007" y="3558020"/>
            <a:ext cx="731520" cy="73152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F08EAD64-4096-FF4B-8A7C-4868BD406B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27112" y="2786891"/>
            <a:ext cx="731520" cy="73152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721FD161-C650-8047-8FDD-DBE0FF5503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27112" y="3558020"/>
            <a:ext cx="731520" cy="73152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5D6D099A-4EB9-3B49-A55E-0B2B209A7BA9}"/>
              </a:ext>
            </a:extLst>
          </p:cNvPr>
          <p:cNvSpPr/>
          <p:nvPr/>
        </p:nvSpPr>
        <p:spPr>
          <a:xfrm rot="-5400000">
            <a:off x="4434566" y="3801805"/>
            <a:ext cx="8851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  <a:endParaRPr lang="en-US" sz="1050" i="1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9BF6FCF-553E-8645-9A98-825EF3AC6058}"/>
              </a:ext>
            </a:extLst>
          </p:cNvPr>
          <p:cNvSpPr/>
          <p:nvPr/>
        </p:nvSpPr>
        <p:spPr>
          <a:xfrm rot="-5400000">
            <a:off x="4580439" y="3014406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  <a:endParaRPr lang="en-US" sz="1050" i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B3C694E-93D0-A14D-8BD5-55CBCA9436B8}"/>
              </a:ext>
            </a:extLst>
          </p:cNvPr>
          <p:cNvSpPr/>
          <p:nvPr/>
        </p:nvSpPr>
        <p:spPr>
          <a:xfrm>
            <a:off x="5041690" y="2404447"/>
            <a:ext cx="5437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50" dirty="0"/>
              <a:t>ALCAR</a:t>
            </a:r>
          </a:p>
          <a:p>
            <a:pPr algn="ctr"/>
            <a:r>
              <a:rPr lang="en-US" sz="1050" dirty="0"/>
              <a:t>0 mM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CB3776B-64F4-9A41-B381-76C1670D5E67}"/>
              </a:ext>
            </a:extLst>
          </p:cNvPr>
          <p:cNvSpPr/>
          <p:nvPr/>
        </p:nvSpPr>
        <p:spPr>
          <a:xfrm>
            <a:off x="5745447" y="2404447"/>
            <a:ext cx="57579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50" dirty="0"/>
              <a:t>ALCAR</a:t>
            </a:r>
          </a:p>
          <a:p>
            <a:pPr algn="ctr"/>
            <a:r>
              <a:rPr lang="en-US" sz="1050"/>
              <a:t>2</a:t>
            </a:r>
            <a:r>
              <a:rPr lang="en-US" sz="1050" dirty="0"/>
              <a:t>0</a:t>
            </a:r>
            <a:r>
              <a:rPr lang="en-US" sz="1050"/>
              <a:t> </a:t>
            </a:r>
            <a:r>
              <a:rPr lang="en-US" sz="1050" dirty="0"/>
              <a:t>mM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37C4DB8-6AF6-EF4B-8182-0259860977D2}"/>
              </a:ext>
            </a:extLst>
          </p:cNvPr>
          <p:cNvSpPr/>
          <p:nvPr/>
        </p:nvSpPr>
        <p:spPr>
          <a:xfrm>
            <a:off x="4600551" y="2358280"/>
            <a:ext cx="25039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9EBBCEF-F5ED-FD43-B94A-B6A0AEEBA4C8}"/>
              </a:ext>
            </a:extLst>
          </p:cNvPr>
          <p:cNvSpPr/>
          <p:nvPr/>
        </p:nvSpPr>
        <p:spPr>
          <a:xfrm>
            <a:off x="229828" y="4182516"/>
            <a:ext cx="22634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f</a:t>
            </a:r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2798ECB-2F6F-7448-B8B8-1A269446902B}"/>
              </a:ext>
            </a:extLst>
          </p:cNvPr>
          <p:cNvCxnSpPr/>
          <p:nvPr/>
        </p:nvCxnSpPr>
        <p:spPr>
          <a:xfrm>
            <a:off x="2552865" y="3437580"/>
            <a:ext cx="4572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1F649CD-310E-704D-AC62-2654C5D53B7D}"/>
              </a:ext>
            </a:extLst>
          </p:cNvPr>
          <p:cNvSpPr/>
          <p:nvPr/>
        </p:nvSpPr>
        <p:spPr>
          <a:xfrm>
            <a:off x="2505412" y="3302367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100</a:t>
            </a: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487D6F46-F87B-1341-B7CE-FAAFF18A6D8E}"/>
              </a:ext>
            </a:extLst>
          </p:cNvPr>
          <p:cNvCxnSpPr/>
          <p:nvPr/>
        </p:nvCxnSpPr>
        <p:spPr>
          <a:xfrm>
            <a:off x="2539011" y="3739612"/>
            <a:ext cx="4572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550DB750-ADAC-7842-91F8-189AFACF9A83}"/>
              </a:ext>
            </a:extLst>
          </p:cNvPr>
          <p:cNvCxnSpPr/>
          <p:nvPr/>
        </p:nvCxnSpPr>
        <p:spPr>
          <a:xfrm>
            <a:off x="2550092" y="3958514"/>
            <a:ext cx="4572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>
            <a:extLst>
              <a:ext uri="{FF2B5EF4-FFF2-40B4-BE49-F238E27FC236}">
                <a16:creationId xmlns:a16="http://schemas.microsoft.com/office/drawing/2014/main" id="{B715C5DD-03C0-7542-996A-CF916411F458}"/>
              </a:ext>
            </a:extLst>
          </p:cNvPr>
          <p:cNvSpPr/>
          <p:nvPr/>
        </p:nvSpPr>
        <p:spPr>
          <a:xfrm>
            <a:off x="2524809" y="3604397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</a:t>
            </a:r>
            <a:r>
              <a:rPr lang="en-US" sz="1050" dirty="0"/>
              <a:t>0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F487099F-A370-1A4E-A220-D21B6CFA1A5C}"/>
              </a:ext>
            </a:extLst>
          </p:cNvPr>
          <p:cNvSpPr/>
          <p:nvPr/>
        </p:nvSpPr>
        <p:spPr>
          <a:xfrm>
            <a:off x="2527580" y="3831612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</a:t>
            </a:r>
            <a:r>
              <a:rPr lang="en-US" sz="1050" dirty="0"/>
              <a:t>0</a:t>
            </a:r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A7248EB4-4EA4-6747-B5AF-CA412E0179DD}"/>
              </a:ext>
            </a:extLst>
          </p:cNvPr>
          <p:cNvCxnSpPr/>
          <p:nvPr/>
        </p:nvCxnSpPr>
        <p:spPr>
          <a:xfrm>
            <a:off x="6261059" y="2192289"/>
            <a:ext cx="4572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ctangle 121">
            <a:extLst>
              <a:ext uri="{FF2B5EF4-FFF2-40B4-BE49-F238E27FC236}">
                <a16:creationId xmlns:a16="http://schemas.microsoft.com/office/drawing/2014/main" id="{8F5E6EBD-A049-0B41-95A7-75E1F38414B9}"/>
              </a:ext>
            </a:extLst>
          </p:cNvPr>
          <p:cNvSpPr/>
          <p:nvPr/>
        </p:nvSpPr>
        <p:spPr>
          <a:xfrm>
            <a:off x="6256903" y="2065387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</a:t>
            </a:r>
            <a:r>
              <a:rPr lang="en-US" sz="1050" dirty="0"/>
              <a:t>0</a:t>
            </a: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97BB69C-9A29-454D-ABE6-3C6D986D94BF}"/>
              </a:ext>
            </a:extLst>
          </p:cNvPr>
          <p:cNvCxnSpPr/>
          <p:nvPr/>
        </p:nvCxnSpPr>
        <p:spPr>
          <a:xfrm>
            <a:off x="6269973" y="1938262"/>
            <a:ext cx="4572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26D1348-215E-B245-BEDD-932957516183}"/>
              </a:ext>
            </a:extLst>
          </p:cNvPr>
          <p:cNvSpPr/>
          <p:nvPr/>
        </p:nvSpPr>
        <p:spPr>
          <a:xfrm>
            <a:off x="6265817" y="1811360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17</a:t>
            </a:r>
            <a:r>
              <a:rPr lang="en-US" sz="1050" dirty="0"/>
              <a:t>0</a:t>
            </a:r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87A080DB-BDB5-B245-81D8-555ED4945AE9}"/>
              </a:ext>
            </a:extLst>
          </p:cNvPr>
          <p:cNvCxnSpPr/>
          <p:nvPr/>
        </p:nvCxnSpPr>
        <p:spPr>
          <a:xfrm>
            <a:off x="6261059" y="1688446"/>
            <a:ext cx="4572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D8357679-54E5-B24F-9158-856D025B8C4C}"/>
              </a:ext>
            </a:extLst>
          </p:cNvPr>
          <p:cNvSpPr/>
          <p:nvPr/>
        </p:nvSpPr>
        <p:spPr>
          <a:xfrm>
            <a:off x="6256903" y="1561544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37</a:t>
            </a:r>
            <a:endParaRPr lang="en-US" sz="1050" dirty="0"/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14457C04-C673-6E43-A579-BEA3E7B57F4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9121" y="6079729"/>
            <a:ext cx="731520" cy="73152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F24B5447-8441-2B42-84A8-3B1FCDFAC5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05805" y="6079729"/>
            <a:ext cx="731520" cy="731520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297C69F1-A461-AB44-AF7A-7118AF400F9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982489" y="6079729"/>
            <a:ext cx="731520" cy="731520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7D7C94D2-C3C6-504E-A6BD-05233F9AFD3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59173" y="6079729"/>
            <a:ext cx="731520" cy="731520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5A7F4E71-6617-034A-8077-C2ACA4B01D1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536848" y="6079729"/>
            <a:ext cx="731520" cy="731520"/>
          </a:xfrm>
          <a:prstGeom prst="rect">
            <a:avLst/>
          </a:prstGeom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DF2A85AF-173E-DF47-9A16-1963B0D437C6}"/>
              </a:ext>
            </a:extLst>
          </p:cNvPr>
          <p:cNvSpPr/>
          <p:nvPr/>
        </p:nvSpPr>
        <p:spPr>
          <a:xfrm>
            <a:off x="567241" y="5696887"/>
            <a:ext cx="54854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 err="1"/>
              <a:t>sh</a:t>
            </a:r>
            <a:r>
              <a:rPr kumimoji="1" lang="en-US" altLang="zh-CN" sz="1050" i="1" dirty="0" err="1"/>
              <a:t>NC</a:t>
            </a:r>
            <a:r>
              <a:rPr kumimoji="1" lang="en-US" altLang="zh-CN" sz="1050" dirty="0"/>
              <a:t>+</a:t>
            </a:r>
          </a:p>
          <a:p>
            <a:r>
              <a:rPr kumimoji="1" lang="en-US" altLang="zh-CN" sz="1050" dirty="0"/>
              <a:t>Vector</a:t>
            </a:r>
            <a:endParaRPr kumimoji="1" lang="zh-CN" altLang="en-US" sz="1050" dirty="0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8E18BE5-8254-F945-BCF6-B17151257614}"/>
              </a:ext>
            </a:extLst>
          </p:cNvPr>
          <p:cNvSpPr/>
          <p:nvPr/>
        </p:nvSpPr>
        <p:spPr>
          <a:xfrm>
            <a:off x="1213346" y="5696887"/>
            <a:ext cx="78418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</a:t>
            </a:r>
            <a:r>
              <a:rPr kumimoji="1" lang="en-US" altLang="zh-CN" sz="1050" dirty="0"/>
              <a:t>+</a:t>
            </a:r>
          </a:p>
          <a:p>
            <a:r>
              <a:rPr kumimoji="1" lang="en-US" altLang="zh-CN" sz="1050" dirty="0"/>
              <a:t>Vector</a:t>
            </a:r>
            <a:endParaRPr kumimoji="1" lang="zh-CN" altLang="en-US" sz="1050" dirty="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0FBC9624-680F-2848-B820-9D7E31B61F70}"/>
              </a:ext>
            </a:extLst>
          </p:cNvPr>
          <p:cNvSpPr/>
          <p:nvPr/>
        </p:nvSpPr>
        <p:spPr>
          <a:xfrm>
            <a:off x="1969912" y="5696887"/>
            <a:ext cx="78098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Vps26b+</a:t>
            </a:r>
          </a:p>
          <a:p>
            <a:r>
              <a:rPr kumimoji="1" lang="en-US" altLang="zh-CN" sz="1050" dirty="0"/>
              <a:t>VPS26B</a:t>
            </a:r>
            <a:r>
              <a:rPr kumimoji="1" lang="en-US" altLang="zh-CN" sz="1050" baseline="30000" dirty="0"/>
              <a:t>WT</a:t>
            </a:r>
            <a:endParaRPr kumimoji="1" lang="zh-CN" altLang="en-US" sz="1050" baseline="30000" dirty="0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B47892D2-CC48-7A49-8C22-B8675FD694F0}"/>
              </a:ext>
            </a:extLst>
          </p:cNvPr>
          <p:cNvSpPr/>
          <p:nvPr/>
        </p:nvSpPr>
        <p:spPr>
          <a:xfrm>
            <a:off x="2616568" y="5696887"/>
            <a:ext cx="109517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</a:t>
            </a:r>
            <a:r>
              <a:rPr kumimoji="1" lang="en-US" altLang="zh-CN" sz="1050" dirty="0"/>
              <a:t>+</a:t>
            </a:r>
          </a:p>
          <a:p>
            <a:r>
              <a:rPr kumimoji="1" lang="en-US" altLang="zh-CN" sz="1050" dirty="0"/>
              <a:t>VPS26B</a:t>
            </a:r>
            <a:r>
              <a:rPr kumimoji="1" lang="en-US" altLang="zh-CN" sz="1050" baseline="30000" dirty="0"/>
              <a:t>S302A/S304A</a:t>
            </a:r>
            <a:endParaRPr kumimoji="1" lang="zh-CN" altLang="en-US" sz="1050" baseline="30000" dirty="0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2A2BA594-44A7-914F-9677-1A1E2675A217}"/>
              </a:ext>
            </a:extLst>
          </p:cNvPr>
          <p:cNvSpPr/>
          <p:nvPr/>
        </p:nvSpPr>
        <p:spPr>
          <a:xfrm>
            <a:off x="3549079" y="5696887"/>
            <a:ext cx="11015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</a:t>
            </a:r>
            <a:r>
              <a:rPr kumimoji="1" lang="en-US" altLang="zh-CN" sz="1050" dirty="0"/>
              <a:t>+</a:t>
            </a:r>
          </a:p>
          <a:p>
            <a:r>
              <a:rPr kumimoji="1" lang="en-US" altLang="zh-CN" sz="1050" dirty="0"/>
              <a:t>VPS26B</a:t>
            </a:r>
            <a:r>
              <a:rPr kumimoji="1" lang="en-US" altLang="zh-CN" sz="1050" baseline="30000" dirty="0"/>
              <a:t>S302D/S304D</a:t>
            </a:r>
            <a:endParaRPr kumimoji="1" lang="zh-CN" altLang="en-US" sz="1050" baseline="30000" dirty="0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3EE5FDC2-FA33-634F-B101-7B8F1157ED5F}"/>
              </a:ext>
            </a:extLst>
          </p:cNvPr>
          <p:cNvSpPr/>
          <p:nvPr/>
        </p:nvSpPr>
        <p:spPr>
          <a:xfrm>
            <a:off x="275479" y="5517354"/>
            <a:ext cx="2487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g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BBC535F-83FF-094F-8506-BCBBB5C737BF}"/>
              </a:ext>
            </a:extLst>
          </p:cNvPr>
          <p:cNvSpPr/>
          <p:nvPr/>
        </p:nvSpPr>
        <p:spPr>
          <a:xfrm>
            <a:off x="316344" y="7113781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h</a:t>
            </a:r>
          </a:p>
        </p:txBody>
      </p:sp>
      <p:pic>
        <p:nvPicPr>
          <p:cNvPr id="147" name="Picture 146" descr="A picture containing tree&#10;&#10;Description automatically generated">
            <a:extLst>
              <a:ext uri="{FF2B5EF4-FFF2-40B4-BE49-F238E27FC236}">
                <a16:creationId xmlns:a16="http://schemas.microsoft.com/office/drawing/2014/main" id="{E9EC815B-3338-2E43-B028-4DEAB43EF51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1640" y="7843506"/>
            <a:ext cx="731520" cy="731520"/>
          </a:xfrm>
          <a:prstGeom prst="rect">
            <a:avLst/>
          </a:prstGeom>
        </p:spPr>
      </p:pic>
      <p:pic>
        <p:nvPicPr>
          <p:cNvPr id="148" name="Picture 147" descr="A picture containing tree, outdoor, dark, forest&#10;&#10;Description automatically generated">
            <a:extLst>
              <a:ext uri="{FF2B5EF4-FFF2-40B4-BE49-F238E27FC236}">
                <a16:creationId xmlns:a16="http://schemas.microsoft.com/office/drawing/2014/main" id="{4AE9338E-AA14-D047-B3BA-4CCD4A41226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14429" y="7843506"/>
            <a:ext cx="731520" cy="731520"/>
          </a:xfrm>
          <a:prstGeom prst="rect">
            <a:avLst/>
          </a:prstGeom>
        </p:spPr>
      </p:pic>
      <p:pic>
        <p:nvPicPr>
          <p:cNvPr id="149" name="Picture 148" descr="A picture containing jellyfish&#10;&#10;Description automatically generated">
            <a:extLst>
              <a:ext uri="{FF2B5EF4-FFF2-40B4-BE49-F238E27FC236}">
                <a16:creationId xmlns:a16="http://schemas.microsoft.com/office/drawing/2014/main" id="{52B5BD02-86D1-A142-8D07-FDB4A80AA89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966856" y="7843506"/>
            <a:ext cx="731520" cy="731520"/>
          </a:xfrm>
          <a:prstGeom prst="rect">
            <a:avLst/>
          </a:prstGeom>
        </p:spPr>
      </p:pic>
      <p:pic>
        <p:nvPicPr>
          <p:cNvPr id="150" name="Picture 149" descr="A picture containing tree, outdoor, forest, dark&#10;&#10;Description automatically generated">
            <a:extLst>
              <a:ext uri="{FF2B5EF4-FFF2-40B4-BE49-F238E27FC236}">
                <a16:creationId xmlns:a16="http://schemas.microsoft.com/office/drawing/2014/main" id="{8B762B1E-6FD8-D645-B911-1EAD6B97188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772016" y="7843506"/>
            <a:ext cx="731520" cy="731520"/>
          </a:xfrm>
          <a:prstGeom prst="rect">
            <a:avLst/>
          </a:prstGeom>
        </p:spPr>
      </p:pic>
      <p:pic>
        <p:nvPicPr>
          <p:cNvPr id="151" name="Picture 150" descr="A picture containing tree&#10;&#10;Description automatically generated">
            <a:extLst>
              <a:ext uri="{FF2B5EF4-FFF2-40B4-BE49-F238E27FC236}">
                <a16:creationId xmlns:a16="http://schemas.microsoft.com/office/drawing/2014/main" id="{63016DAE-0858-7F4D-B33C-BFC3E17D64A5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572931" y="7843506"/>
            <a:ext cx="731520" cy="731520"/>
          </a:xfrm>
          <a:prstGeom prst="rect">
            <a:avLst/>
          </a:pr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FCA86756-B126-5447-8818-E44974F077AD}"/>
              </a:ext>
            </a:extLst>
          </p:cNvPr>
          <p:cNvSpPr/>
          <p:nvPr/>
        </p:nvSpPr>
        <p:spPr>
          <a:xfrm>
            <a:off x="2480960" y="3106066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6101FFF-0661-2D4A-A47A-D0E30B82373B}"/>
              </a:ext>
            </a:extLst>
          </p:cNvPr>
          <p:cNvSpPr/>
          <p:nvPr/>
        </p:nvSpPr>
        <p:spPr>
          <a:xfrm>
            <a:off x="6193526" y="1389337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25849FF-FBB2-434B-9BB4-502FC4B85FF6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513510" y="698561"/>
            <a:ext cx="1203960" cy="16840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32EE5AC-9C70-D44B-82A4-8CCA3C772A7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85149" y="481756"/>
            <a:ext cx="1775460" cy="22707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9C0E272-A840-9E47-ADA5-1CF4D28FFABE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894786" y="2766363"/>
            <a:ext cx="1844040" cy="12801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172902D-2677-264B-B7B1-5C5B355600A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58880" y="4211081"/>
            <a:ext cx="2438400" cy="128016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2F48B09-78BF-664E-82EC-24E1CA22F7A4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395555" y="4765728"/>
            <a:ext cx="2011680" cy="2095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5CABFA1-87E8-B84D-BEA7-32CEFDB7EA04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455072" y="6855209"/>
            <a:ext cx="2217420" cy="2049780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30F07176-19C5-F646-8490-40EFD3A2788F}"/>
              </a:ext>
            </a:extLst>
          </p:cNvPr>
          <p:cNvSpPr/>
          <p:nvPr/>
        </p:nvSpPr>
        <p:spPr>
          <a:xfrm>
            <a:off x="525151" y="7449716"/>
            <a:ext cx="54854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 err="1"/>
              <a:t>sh</a:t>
            </a:r>
            <a:r>
              <a:rPr kumimoji="1" lang="en-US" altLang="zh-CN" sz="1050" i="1" dirty="0" err="1"/>
              <a:t>NC</a:t>
            </a:r>
            <a:r>
              <a:rPr kumimoji="1" lang="en-US" altLang="zh-CN" sz="1050" dirty="0"/>
              <a:t>+</a:t>
            </a:r>
          </a:p>
          <a:p>
            <a:r>
              <a:rPr kumimoji="1" lang="en-US" altLang="zh-CN" sz="1050" dirty="0"/>
              <a:t>Vector</a:t>
            </a:r>
            <a:endParaRPr kumimoji="1" lang="zh-CN" altLang="en-US" sz="1050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CF5F2380-5163-FD42-9965-8BBBC0CF78B3}"/>
              </a:ext>
            </a:extLst>
          </p:cNvPr>
          <p:cNvSpPr/>
          <p:nvPr/>
        </p:nvSpPr>
        <p:spPr>
          <a:xfrm>
            <a:off x="1171256" y="7449716"/>
            <a:ext cx="78418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</a:t>
            </a:r>
            <a:r>
              <a:rPr kumimoji="1" lang="en-US" altLang="zh-CN" sz="1050" dirty="0"/>
              <a:t>+</a:t>
            </a:r>
          </a:p>
          <a:p>
            <a:r>
              <a:rPr kumimoji="1" lang="en-US" altLang="zh-CN" sz="1050" dirty="0"/>
              <a:t>Vector</a:t>
            </a:r>
            <a:endParaRPr kumimoji="1" lang="zh-CN" altLang="en-US" sz="1050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45DA682-720F-5840-9DD8-CE138D2A8B94}"/>
              </a:ext>
            </a:extLst>
          </p:cNvPr>
          <p:cNvSpPr/>
          <p:nvPr/>
        </p:nvSpPr>
        <p:spPr>
          <a:xfrm>
            <a:off x="1927822" y="7449716"/>
            <a:ext cx="78098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Vps26b+</a:t>
            </a:r>
          </a:p>
          <a:p>
            <a:r>
              <a:rPr kumimoji="1" lang="en-US" altLang="zh-CN" sz="1050" dirty="0"/>
              <a:t>VPS26B</a:t>
            </a:r>
            <a:r>
              <a:rPr kumimoji="1" lang="en-US" altLang="zh-CN" sz="1050" baseline="30000" dirty="0"/>
              <a:t>WT</a:t>
            </a:r>
            <a:endParaRPr kumimoji="1" lang="zh-CN" altLang="en-US" sz="1050" baseline="30000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041DE36-282D-F145-9ABF-F976A007FEF1}"/>
              </a:ext>
            </a:extLst>
          </p:cNvPr>
          <p:cNvSpPr/>
          <p:nvPr/>
        </p:nvSpPr>
        <p:spPr>
          <a:xfrm>
            <a:off x="2574478" y="7449716"/>
            <a:ext cx="109517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</a:t>
            </a:r>
            <a:r>
              <a:rPr kumimoji="1" lang="en-US" altLang="zh-CN" sz="1050" dirty="0"/>
              <a:t>+</a:t>
            </a:r>
          </a:p>
          <a:p>
            <a:r>
              <a:rPr kumimoji="1" lang="en-US" altLang="zh-CN" sz="1050" dirty="0"/>
              <a:t>VPS26B</a:t>
            </a:r>
            <a:r>
              <a:rPr kumimoji="1" lang="en-US" altLang="zh-CN" sz="1050" baseline="30000" dirty="0"/>
              <a:t>S302A/S304A</a:t>
            </a:r>
            <a:endParaRPr kumimoji="1" lang="zh-CN" altLang="en-US" sz="1050" baseline="30000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9FE1895-C951-5344-A393-105C700C99F1}"/>
              </a:ext>
            </a:extLst>
          </p:cNvPr>
          <p:cNvSpPr/>
          <p:nvPr/>
        </p:nvSpPr>
        <p:spPr>
          <a:xfrm>
            <a:off x="3506989" y="7449716"/>
            <a:ext cx="11015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</a:t>
            </a:r>
            <a:r>
              <a:rPr kumimoji="1" lang="en-US" altLang="zh-CN" sz="1050" dirty="0"/>
              <a:t>+</a:t>
            </a:r>
          </a:p>
          <a:p>
            <a:r>
              <a:rPr kumimoji="1" lang="en-US" altLang="zh-CN" sz="1050" dirty="0"/>
              <a:t>VPS26B</a:t>
            </a:r>
            <a:r>
              <a:rPr kumimoji="1" lang="en-US" altLang="zh-CN" sz="1050" baseline="30000" dirty="0"/>
              <a:t>S302D/S304D</a:t>
            </a:r>
            <a:endParaRPr kumimoji="1" lang="zh-CN" altLang="en-US" sz="1050" baseline="30000" dirty="0"/>
          </a:p>
        </p:txBody>
      </p:sp>
    </p:spTree>
    <p:extLst>
      <p:ext uri="{BB962C8B-B14F-4D97-AF65-F5344CB8AC3E}">
        <p14:creationId xmlns:p14="http://schemas.microsoft.com/office/powerpoint/2010/main" val="3341002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EEEB8B5-06BF-CA49-BB5A-C53CB143C305}"/>
              </a:ext>
            </a:extLst>
          </p:cNvPr>
          <p:cNvSpPr/>
          <p:nvPr/>
        </p:nvSpPr>
        <p:spPr>
          <a:xfrm>
            <a:off x="279310" y="3014153"/>
            <a:ext cx="2183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39EA64-A638-4C4D-8CEC-7E944F31C31A}"/>
              </a:ext>
            </a:extLst>
          </p:cNvPr>
          <p:cNvSpPr/>
          <p:nvPr/>
        </p:nvSpPr>
        <p:spPr>
          <a:xfrm>
            <a:off x="279310" y="4624866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823876-FBE3-764A-97AF-D0657CFB6148}"/>
              </a:ext>
            </a:extLst>
          </p:cNvPr>
          <p:cNvSpPr/>
          <p:nvPr/>
        </p:nvSpPr>
        <p:spPr>
          <a:xfrm>
            <a:off x="760739" y="4690177"/>
            <a:ext cx="11430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D96A446-C63A-7040-BB6D-17E8510BD213}"/>
              </a:ext>
            </a:extLst>
          </p:cNvPr>
          <p:cNvSpPr/>
          <p:nvPr/>
        </p:nvSpPr>
        <p:spPr>
          <a:xfrm>
            <a:off x="1400121" y="4690177"/>
            <a:ext cx="8979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9B2A899-0B8C-2641-A137-7C25548F2FF6}"/>
              </a:ext>
            </a:extLst>
          </p:cNvPr>
          <p:cNvSpPr/>
          <p:nvPr/>
        </p:nvSpPr>
        <p:spPr>
          <a:xfrm rot="16200000">
            <a:off x="244556" y="5152540"/>
            <a:ext cx="5357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DMSO</a:t>
            </a:r>
            <a:endParaRPr kumimoji="1" lang="zh-CN" altLang="en-US" sz="105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8657156-9994-4E43-BA29-3D70B6E87DA2}"/>
              </a:ext>
            </a:extLst>
          </p:cNvPr>
          <p:cNvSpPr/>
          <p:nvPr/>
        </p:nvSpPr>
        <p:spPr>
          <a:xfrm rot="16200000">
            <a:off x="232534" y="5962439"/>
            <a:ext cx="55976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Nec-1s</a:t>
            </a:r>
            <a:endParaRPr kumimoji="1" lang="zh-CN" altLang="en-US" sz="1050" dirty="0"/>
          </a:p>
        </p:txBody>
      </p:sp>
      <p:pic>
        <p:nvPicPr>
          <p:cNvPr id="22" name="Picture 21" descr="A picture containing laser, coelenterate, jellyfish&#10;&#10;Description automatically generated">
            <a:extLst>
              <a:ext uri="{FF2B5EF4-FFF2-40B4-BE49-F238E27FC236}">
                <a16:creationId xmlns:a16="http://schemas.microsoft.com/office/drawing/2014/main" id="{CA24561C-7535-1344-8417-D65554156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04" y="4887239"/>
            <a:ext cx="731520" cy="731520"/>
          </a:xfrm>
          <a:prstGeom prst="rect">
            <a:avLst/>
          </a:prstGeom>
        </p:spPr>
      </p:pic>
      <p:pic>
        <p:nvPicPr>
          <p:cNvPr id="23" name="Picture 22" descr="A picture containing invertebrate, laser, jellyfish&#10;&#10;Description automatically generated">
            <a:extLst>
              <a:ext uri="{FF2B5EF4-FFF2-40B4-BE49-F238E27FC236}">
                <a16:creationId xmlns:a16="http://schemas.microsoft.com/office/drawing/2014/main" id="{DBB0648F-97D2-1445-80FB-544707DF0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404" y="5691213"/>
            <a:ext cx="731520" cy="7315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7A3B614-9186-424E-A5F8-5029F23BA9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5626" y="4887239"/>
            <a:ext cx="731520" cy="731520"/>
          </a:xfrm>
          <a:prstGeom prst="rect">
            <a:avLst/>
          </a:prstGeom>
        </p:spPr>
      </p:pic>
      <p:pic>
        <p:nvPicPr>
          <p:cNvPr id="25" name="Picture 24" descr="A picture containing tree, plant, dark, forest&#10;&#10;Description automatically generated">
            <a:extLst>
              <a:ext uri="{FF2B5EF4-FFF2-40B4-BE49-F238E27FC236}">
                <a16:creationId xmlns:a16="http://schemas.microsoft.com/office/drawing/2014/main" id="{4D4ED32A-5921-4644-9624-F1BBB22C93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5626" y="5691213"/>
            <a:ext cx="731520" cy="73152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3B493984-C16C-5848-984C-F0BA007D3C27}"/>
              </a:ext>
            </a:extLst>
          </p:cNvPr>
          <p:cNvSpPr/>
          <p:nvPr/>
        </p:nvSpPr>
        <p:spPr>
          <a:xfrm>
            <a:off x="255407" y="1690540"/>
            <a:ext cx="2183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j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01A2925-E460-074E-B2DE-E3EFE7F2F964}"/>
              </a:ext>
            </a:extLst>
          </p:cNvPr>
          <p:cNvGrpSpPr/>
          <p:nvPr/>
        </p:nvGrpSpPr>
        <p:grpSpPr>
          <a:xfrm>
            <a:off x="250430" y="1816945"/>
            <a:ext cx="2132154" cy="1091636"/>
            <a:chOff x="2299101" y="7540042"/>
            <a:chExt cx="2132154" cy="1091636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9358DEE-98E2-F042-8309-B252EFD410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76485" y="8214924"/>
              <a:ext cx="1097280" cy="153619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8E07DE1-2230-A049-9C1D-3617071E6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76485" y="7988873"/>
              <a:ext cx="1097280" cy="197511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83BF391-95BD-8A40-A479-0CA4E7DE4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76485" y="8394575"/>
              <a:ext cx="1097280" cy="19751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11D77AD-739E-0245-8932-053FA63E5784}"/>
                </a:ext>
              </a:extLst>
            </p:cNvPr>
            <p:cNvSpPr/>
            <p:nvPr/>
          </p:nvSpPr>
          <p:spPr>
            <a:xfrm>
              <a:off x="2423621" y="7964024"/>
              <a:ext cx="40107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A20</a:t>
              </a:r>
              <a:endParaRPr lang="en-US" sz="1050" baseline="30000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18117BB-296C-B04E-8E6B-F36D88CF1EC9}"/>
                </a:ext>
              </a:extLst>
            </p:cNvPr>
            <p:cNvSpPr/>
            <p:nvPr/>
          </p:nvSpPr>
          <p:spPr>
            <a:xfrm>
              <a:off x="2412113" y="8377762"/>
              <a:ext cx="59343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Tubulin</a:t>
              </a:r>
              <a:endParaRPr lang="en-US" sz="1050" baseline="30000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85B92B9-E117-6A44-B04B-EBAF55EE21D6}"/>
                </a:ext>
              </a:extLst>
            </p:cNvPr>
            <p:cNvSpPr/>
            <p:nvPr/>
          </p:nvSpPr>
          <p:spPr>
            <a:xfrm>
              <a:off x="3012678" y="7542093"/>
              <a:ext cx="59343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i="1" dirty="0"/>
                <a:t>Nek1</a:t>
              </a:r>
              <a:r>
                <a:rPr lang="en-US" sz="1050" i="1" baseline="30000" dirty="0"/>
                <a:t>+/+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CD693CD-1EE6-3749-B63B-E6EEE79CBCDC}"/>
                </a:ext>
              </a:extLst>
            </p:cNvPr>
            <p:cNvSpPr/>
            <p:nvPr/>
          </p:nvSpPr>
          <p:spPr>
            <a:xfrm rot="16200000">
              <a:off x="3491474" y="7277476"/>
              <a:ext cx="253916" cy="1242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en-US" altLang="zh-CN" sz="1050">
                  <a:solidFill>
                    <a:prstClr val="black"/>
                  </a:solidFill>
                  <a:cs typeface="Calibri"/>
                </a:rPr>
                <a:t>0</a:t>
              </a:r>
            </a:p>
            <a:p>
              <a:pPr lvl="0">
                <a:lnSpc>
                  <a:spcPct val="120000"/>
                </a:lnSpc>
              </a:pPr>
              <a:r>
                <a:rPr lang="en-US" altLang="zh-CN" sz="1050">
                  <a:solidFill>
                    <a:prstClr val="black"/>
                  </a:solidFill>
                  <a:cs typeface="Calibri"/>
                </a:rPr>
                <a:t>1</a:t>
              </a:r>
            </a:p>
            <a:p>
              <a:pPr lvl="0">
                <a:lnSpc>
                  <a:spcPct val="120000"/>
                </a:lnSpc>
              </a:pPr>
              <a:r>
                <a:rPr lang="en-US" altLang="zh-CN" sz="1050">
                  <a:solidFill>
                    <a:prstClr val="black"/>
                  </a:solidFill>
                  <a:cs typeface="Calibri"/>
                </a:rPr>
                <a:t>5</a:t>
              </a:r>
              <a:br>
                <a:rPr lang="en-US" altLang="zh-CN" sz="1050">
                  <a:solidFill>
                    <a:prstClr val="black"/>
                  </a:solidFill>
                  <a:cs typeface="Calibri"/>
                </a:rPr>
              </a:br>
              <a:r>
                <a:rPr lang="en-US" altLang="zh-CN" sz="1050">
                  <a:solidFill>
                    <a:prstClr val="black"/>
                  </a:solidFill>
                  <a:cs typeface="Calibri"/>
                </a:rPr>
                <a:t>0</a:t>
              </a:r>
            </a:p>
            <a:p>
              <a:pPr lvl="0">
                <a:lnSpc>
                  <a:spcPct val="120000"/>
                </a:lnSpc>
              </a:pPr>
              <a:r>
                <a:rPr lang="en-US" altLang="zh-CN" sz="1050">
                  <a:solidFill>
                    <a:prstClr val="black"/>
                  </a:solidFill>
                  <a:cs typeface="Calibri"/>
                </a:rPr>
                <a:t>1</a:t>
              </a:r>
            </a:p>
            <a:p>
              <a:pPr lvl="0">
                <a:lnSpc>
                  <a:spcPct val="120000"/>
                </a:lnSpc>
              </a:pPr>
              <a:r>
                <a:rPr lang="en-US" altLang="zh-CN" sz="1050">
                  <a:solidFill>
                    <a:prstClr val="black"/>
                  </a:solidFill>
                  <a:cs typeface="Calibri"/>
                </a:rPr>
                <a:t>5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B9E9C98-96AA-ED41-AE50-62C925D48A95}"/>
                </a:ext>
              </a:extLst>
            </p:cNvPr>
            <p:cNvSpPr/>
            <p:nvPr/>
          </p:nvSpPr>
          <p:spPr>
            <a:xfrm>
              <a:off x="2299101" y="7622856"/>
              <a:ext cx="819455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Sodium Oct</a:t>
              </a:r>
            </a:p>
            <a:p>
              <a:r>
                <a:rPr lang="en-US" sz="1050" dirty="0"/>
                <a:t>/mM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160C10-9DF0-CF4F-B31A-FCC4BEDFF3D0}"/>
                </a:ext>
              </a:extLst>
            </p:cNvPr>
            <p:cNvSpPr/>
            <p:nvPr/>
          </p:nvSpPr>
          <p:spPr>
            <a:xfrm>
              <a:off x="3539664" y="7540042"/>
              <a:ext cx="891591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i="1"/>
                <a:t>Nek1</a:t>
              </a:r>
              <a:r>
                <a:rPr lang="en-US" sz="1050" i="1" baseline="30000"/>
                <a:t>Kat2J/Kat2J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55E34AF-3E88-8944-BE26-3D8F3F4BC465}"/>
                </a:ext>
              </a:extLst>
            </p:cNvPr>
            <p:cNvSpPr/>
            <p:nvPr/>
          </p:nvSpPr>
          <p:spPr>
            <a:xfrm>
              <a:off x="2423621" y="8167957"/>
              <a:ext cx="47641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NEK1</a:t>
              </a:r>
              <a:endParaRPr lang="en-US" sz="1050" baseline="30000" dirty="0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AC60D02-75FB-804E-BF5E-15FBFE1821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90819" y="7792865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2F949D7-8D1E-FD4F-A739-292F4E98EC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53852" y="7792864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DBA2394-8887-BE4F-951B-A5B7C57BFB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63404" y="1297815"/>
            <a:ext cx="566928" cy="256033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B2E52CC5-67AF-A447-9239-1CAA0CA756A4}"/>
              </a:ext>
            </a:extLst>
          </p:cNvPr>
          <p:cNvSpPr/>
          <p:nvPr/>
        </p:nvSpPr>
        <p:spPr>
          <a:xfrm>
            <a:off x="2332293" y="1154082"/>
            <a:ext cx="5741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IB: A20</a:t>
            </a:r>
            <a:endParaRPr kumimoji="1" lang="zh-CN" altLang="en-US" sz="1050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2EC954A-DE6C-9648-92FB-5BC3DD41D23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63404" y="995611"/>
            <a:ext cx="566928" cy="256033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86C5D37A-E523-8145-8A69-6329A4FA4E54}"/>
              </a:ext>
            </a:extLst>
          </p:cNvPr>
          <p:cNvSpPr/>
          <p:nvPr/>
        </p:nvSpPr>
        <p:spPr>
          <a:xfrm>
            <a:off x="267669" y="988063"/>
            <a:ext cx="101181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IP Acetyl-lysine</a:t>
            </a:r>
            <a:endParaRPr kumimoji="1" lang="zh-CN" altLang="en-US" sz="105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FC15F01-E5C1-AD41-8271-45DD497D6830}"/>
              </a:ext>
            </a:extLst>
          </p:cNvPr>
          <p:cNvSpPr/>
          <p:nvPr/>
        </p:nvSpPr>
        <p:spPr>
          <a:xfrm>
            <a:off x="228385" y="1292384"/>
            <a:ext cx="112883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Normalized input</a:t>
            </a:r>
            <a:endParaRPr kumimoji="1" lang="zh-CN" altLang="en-US" sz="105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D727FEE-A706-7F45-BB1C-B375FEFEFD13}"/>
              </a:ext>
            </a:extLst>
          </p:cNvPr>
          <p:cNvSpPr/>
          <p:nvPr/>
        </p:nvSpPr>
        <p:spPr>
          <a:xfrm>
            <a:off x="1868388" y="936546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100</a:t>
            </a:r>
            <a:endParaRPr kumimoji="1" lang="zh-CN" altLang="en-US" sz="105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6302D03-51BD-3547-8258-DB2FF0E67582}"/>
              </a:ext>
            </a:extLst>
          </p:cNvPr>
          <p:cNvSpPr/>
          <p:nvPr/>
        </p:nvSpPr>
        <p:spPr>
          <a:xfrm>
            <a:off x="1875714" y="1057723"/>
            <a:ext cx="35298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75 </a:t>
            </a:r>
            <a:endParaRPr kumimoji="1" lang="zh-CN" altLang="en-US" sz="105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E0958DE-BC34-6B44-A0FC-D72A4BCD7944}"/>
              </a:ext>
            </a:extLst>
          </p:cNvPr>
          <p:cNvSpPr/>
          <p:nvPr/>
        </p:nvSpPr>
        <p:spPr>
          <a:xfrm>
            <a:off x="380181" y="623730"/>
            <a:ext cx="89159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5479E0-0934-2B48-B8AD-BB7E9654D75E}"/>
              </a:ext>
            </a:extLst>
          </p:cNvPr>
          <p:cNvSpPr/>
          <p:nvPr/>
        </p:nvSpPr>
        <p:spPr>
          <a:xfrm>
            <a:off x="1249630" y="623730"/>
            <a:ext cx="548640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dist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+-</a:t>
            </a:r>
          </a:p>
          <a:p>
            <a:pPr lvl="0" algn="dist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-+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BC0FF6C-2959-AC4C-993E-E7A2CB829F0F}"/>
              </a:ext>
            </a:extLst>
          </p:cNvPr>
          <p:cNvCxnSpPr>
            <a:cxnSpLocks/>
          </p:cNvCxnSpPr>
          <p:nvPr/>
        </p:nvCxnSpPr>
        <p:spPr>
          <a:xfrm>
            <a:off x="1845757" y="1071418"/>
            <a:ext cx="91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6CF77AE-3FA5-1944-9FD7-9CC8420BAF44}"/>
              </a:ext>
            </a:extLst>
          </p:cNvPr>
          <p:cNvCxnSpPr>
            <a:cxnSpLocks/>
          </p:cNvCxnSpPr>
          <p:nvPr/>
        </p:nvCxnSpPr>
        <p:spPr>
          <a:xfrm>
            <a:off x="1845757" y="1182767"/>
            <a:ext cx="91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174027CB-6ABB-DC4C-9173-2A9BF589EAA5}"/>
              </a:ext>
            </a:extLst>
          </p:cNvPr>
          <p:cNvSpPr/>
          <p:nvPr/>
        </p:nvSpPr>
        <p:spPr>
          <a:xfrm>
            <a:off x="1872297" y="1260881"/>
            <a:ext cx="42191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100 </a:t>
            </a:r>
            <a:endParaRPr kumimoji="1" lang="zh-CN" altLang="en-US" sz="10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F1AEA75-5155-B74C-9295-79F8830E6A14}"/>
              </a:ext>
            </a:extLst>
          </p:cNvPr>
          <p:cNvSpPr/>
          <p:nvPr/>
        </p:nvSpPr>
        <p:spPr>
          <a:xfrm>
            <a:off x="1907516" y="1383165"/>
            <a:ext cx="35298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75 </a:t>
            </a:r>
            <a:endParaRPr kumimoji="1" lang="zh-CN" altLang="en-US" sz="1050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CC648B7-888D-4349-B104-ED0C37B28269}"/>
              </a:ext>
            </a:extLst>
          </p:cNvPr>
          <p:cNvCxnSpPr>
            <a:cxnSpLocks/>
          </p:cNvCxnSpPr>
          <p:nvPr/>
        </p:nvCxnSpPr>
        <p:spPr>
          <a:xfrm>
            <a:off x="1849666" y="1380125"/>
            <a:ext cx="91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1C285F1-AE9C-A243-9132-5FB9B61CF466}"/>
              </a:ext>
            </a:extLst>
          </p:cNvPr>
          <p:cNvCxnSpPr>
            <a:cxnSpLocks/>
          </p:cNvCxnSpPr>
          <p:nvPr/>
        </p:nvCxnSpPr>
        <p:spPr>
          <a:xfrm>
            <a:off x="1849666" y="1499287"/>
            <a:ext cx="91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F4FEDFE3-341A-A64E-9FEE-A2E3C24BE18E}"/>
              </a:ext>
            </a:extLst>
          </p:cNvPr>
          <p:cNvSpPr/>
          <p:nvPr/>
        </p:nvSpPr>
        <p:spPr>
          <a:xfrm>
            <a:off x="192557" y="526991"/>
            <a:ext cx="2183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b="1" dirty="0" err="1"/>
              <a:t>i</a:t>
            </a:r>
            <a:endParaRPr kumimoji="1" lang="zh-CN" altLang="en-US" sz="1050" b="1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29A1A71-54A8-2048-922E-52911BD89103}"/>
              </a:ext>
            </a:extLst>
          </p:cNvPr>
          <p:cNvCxnSpPr>
            <a:cxnSpLocks/>
          </p:cNvCxnSpPr>
          <p:nvPr/>
        </p:nvCxnSpPr>
        <p:spPr>
          <a:xfrm>
            <a:off x="2382584" y="1014289"/>
            <a:ext cx="0" cy="548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77DFAE8A-F437-1842-952D-BED2C204D37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95605" y="1022076"/>
            <a:ext cx="731520" cy="73152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297A3191-5219-3E4C-B03F-080E1BFFBB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64887" y="1022076"/>
            <a:ext cx="731520" cy="73152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EBD350C6-E36D-F845-A485-C7929D27127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95605" y="1788863"/>
            <a:ext cx="731520" cy="73152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28641E80-21DD-1E44-BA67-B31E032CEED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64887" y="1788863"/>
            <a:ext cx="731520" cy="731520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8FD2D946-B0D4-6140-8D17-F4EF12FCE7DE}"/>
              </a:ext>
            </a:extLst>
          </p:cNvPr>
          <p:cNvSpPr/>
          <p:nvPr/>
        </p:nvSpPr>
        <p:spPr>
          <a:xfrm>
            <a:off x="3316858" y="800760"/>
            <a:ext cx="6400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E3CF4B1-04AC-6444-B4EC-D743D11C6290}"/>
              </a:ext>
            </a:extLst>
          </p:cNvPr>
          <p:cNvSpPr/>
          <p:nvPr/>
        </p:nvSpPr>
        <p:spPr>
          <a:xfrm>
            <a:off x="3920946" y="800760"/>
            <a:ext cx="9144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66E00D1-CC41-9C49-8682-9DA9751C7914}"/>
              </a:ext>
            </a:extLst>
          </p:cNvPr>
          <p:cNvSpPr/>
          <p:nvPr/>
        </p:nvSpPr>
        <p:spPr>
          <a:xfrm rot="16200000">
            <a:off x="2836969" y="1260878"/>
            <a:ext cx="5357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DMSO</a:t>
            </a:r>
            <a:endParaRPr kumimoji="1" lang="zh-CN" altLang="en-US" sz="1050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4663DB2-034B-984B-9E35-706F8BE8CB3C}"/>
              </a:ext>
            </a:extLst>
          </p:cNvPr>
          <p:cNvSpPr/>
          <p:nvPr/>
        </p:nvSpPr>
        <p:spPr>
          <a:xfrm rot="16200000">
            <a:off x="2836969" y="2027665"/>
            <a:ext cx="55976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50" dirty="0"/>
              <a:t>Nec-1s</a:t>
            </a:r>
            <a:endParaRPr kumimoji="1" lang="zh-CN" altLang="en-US" sz="105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1843CDC-763E-3447-8299-2EC2192F8016}"/>
              </a:ext>
            </a:extLst>
          </p:cNvPr>
          <p:cNvSpPr/>
          <p:nvPr/>
        </p:nvSpPr>
        <p:spPr>
          <a:xfrm>
            <a:off x="2893130" y="575924"/>
            <a:ext cx="2487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k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E25DF903-0B44-B341-8897-42AB00DCC39E}"/>
              </a:ext>
            </a:extLst>
          </p:cNvPr>
          <p:cNvCxnSpPr/>
          <p:nvPr/>
        </p:nvCxnSpPr>
        <p:spPr>
          <a:xfrm>
            <a:off x="2129250" y="2388544"/>
            <a:ext cx="4572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7E4EE025-7D3B-8746-B60A-E823E34D2A65}"/>
              </a:ext>
            </a:extLst>
          </p:cNvPr>
          <p:cNvSpPr/>
          <p:nvPr/>
        </p:nvSpPr>
        <p:spPr>
          <a:xfrm>
            <a:off x="2125094" y="2261642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75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2EFFB93-CD54-5B4D-B0D9-D6EB723460FE}"/>
              </a:ext>
            </a:extLst>
          </p:cNvPr>
          <p:cNvCxnSpPr/>
          <p:nvPr/>
        </p:nvCxnSpPr>
        <p:spPr>
          <a:xfrm>
            <a:off x="2130499" y="2586084"/>
            <a:ext cx="4572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E15AABBC-F8E8-D040-B9B2-8E8FCC9FF9F8}"/>
              </a:ext>
            </a:extLst>
          </p:cNvPr>
          <p:cNvSpPr/>
          <p:nvPr/>
        </p:nvSpPr>
        <p:spPr>
          <a:xfrm>
            <a:off x="2126343" y="2459182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170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459D7F1-9FBF-2245-B9A6-BE5DE467B31E}"/>
              </a:ext>
            </a:extLst>
          </p:cNvPr>
          <p:cNvCxnSpPr/>
          <p:nvPr/>
        </p:nvCxnSpPr>
        <p:spPr>
          <a:xfrm>
            <a:off x="2143681" y="2826983"/>
            <a:ext cx="4572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99DC6982-02A4-654D-97FA-47DE450F5793}"/>
              </a:ext>
            </a:extLst>
          </p:cNvPr>
          <p:cNvSpPr/>
          <p:nvPr/>
        </p:nvSpPr>
        <p:spPr>
          <a:xfrm>
            <a:off x="2139525" y="2700081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</a:t>
            </a:r>
            <a:r>
              <a:rPr lang="en-US" sz="1050" dirty="0"/>
              <a:t>0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99188F5-C55B-9649-B937-EBF1EEB5096C}"/>
              </a:ext>
            </a:extLst>
          </p:cNvPr>
          <p:cNvSpPr/>
          <p:nvPr/>
        </p:nvSpPr>
        <p:spPr>
          <a:xfrm>
            <a:off x="2907018" y="2965062"/>
            <a:ext cx="29367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m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80C2D71-1883-BA46-9BEF-1771F3C4E4B9}"/>
              </a:ext>
            </a:extLst>
          </p:cNvPr>
          <p:cNvSpPr/>
          <p:nvPr/>
        </p:nvSpPr>
        <p:spPr>
          <a:xfrm>
            <a:off x="1767855" y="807007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110828F-33F7-EB4C-963D-2A49B022219A}"/>
              </a:ext>
            </a:extLst>
          </p:cNvPr>
          <p:cNvSpPr/>
          <p:nvPr/>
        </p:nvSpPr>
        <p:spPr>
          <a:xfrm>
            <a:off x="2065109" y="2104586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9E6369-9429-D14A-8572-27B91A49EAB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363" y="3161426"/>
            <a:ext cx="2415540" cy="13030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3F1CC9-0767-024A-96F8-B8CB4E5DABB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116853" y="3135223"/>
            <a:ext cx="2377440" cy="12801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A5AFE8-F871-EC43-AB7E-0E1218A17FA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17693" y="4605702"/>
            <a:ext cx="1798320" cy="18592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503A01-40F7-414B-AA97-1FB7695EF8B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761531" y="653949"/>
            <a:ext cx="1828800" cy="1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48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721E98-5C09-1D42-AA2B-8A9BA705DED5}"/>
              </a:ext>
            </a:extLst>
          </p:cNvPr>
          <p:cNvSpPr/>
          <p:nvPr/>
        </p:nvSpPr>
        <p:spPr>
          <a:xfrm>
            <a:off x="197329" y="250816"/>
            <a:ext cx="6463341" cy="6758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pre-treated with 1, 5, 20 mM acetyl-l-carnitine or vehicle for 18 h and then treated with 1 ng/mL TNF + 500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5z7 + 20 µM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zVAD.fmk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4 h. Cell death was measured by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ToxiLight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kit.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 ± SD, n=3 biological independent samples. One-way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b,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Magic-red assay for cathepsin B activity in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MEFs. mean ± SD, n=4 biological independent repeats. Unpaired two-tailed Student’s t-test.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transfected with an expression vector of </a:t>
            </a:r>
            <a:r>
              <a:rPr lang="en-US" sz="1000" dirty="0">
                <a:latin typeface="Symbol" pitchFamily="2" charset="2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-synuclein for 12 h, and then cells were treated with 25uM chloroquine (CQ) + 5 ug/mL E64d for 24 h. Whole-cell lysates were analyzed by western blotting with indicated antibodies.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d,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treated with 0, 1, 5, 10 and 20 mM acetyl-l-carnitine for 24 h, and then lysed with SDS buffer. On the right, the relative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protein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levels of LAMP1 from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treated with 0 or 20 mM acetyl-l-carnitine were quantified with ImageJ. n=3 replicates for each group. One-way ANOVA with Dunnett’s test. 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treated with indicated concentration of acetyl-l-carnitine for 24 h, then fixed with 4% PFA and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immunostained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anti-LAMP1 antibody. Bar = 10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treated with indicated concentration of acetyl-l-carnitine for 24 h, and then subjected to Magic-red assay, n=3 biological independent samples. One-way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g-h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MEFs were transfected with indicating shRNA for 7 d and then were transfected with expression vectors of VPS26B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VPS26B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S302A/S304A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VPS26B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S302D/S304D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further 48 h, then stained with 100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lysotracker for 30 min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g,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 = 20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m) or 100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mitotracker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30 min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h,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 = 10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m). Scatter dot plot presented as mean ± SEM, n=10 cells per group. One-way ANOVA with Dunnett’s test. </a:t>
            </a:r>
            <a:r>
              <a:rPr lang="en-US" sz="1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Decreased lysine acetylation of A20 in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MEFs. Total lysates of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normalized for equal amount of A20 protein. Then acetylated proteins were immunoprecipitated with anti-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aceylated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-lysine agarose and analyzed by western blotting. 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j,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treated with sodium octanoate with indicated concentrations for 24 h, and then lysed with SDS buffer. 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k-n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treated with 10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 Nec-1s or DMSO for 24 h then were stained with 100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lysotracker for 30 minutes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k,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 = 20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m) or subjected to acetyl-CoA level analysis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glucose uptake assay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mitotracker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staining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The sizes of lysosomes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on the right) and length of mitochondria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on the right, Bar = 10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m) were quantified. Data are represented as mean ± SD and n=3 biological independent repeats for l and m. Scatter dot plot presented as mean ± SEM and n=10 cells per group for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One-way ANOVA with Dunnett’s test.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72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6B97B83-B682-D14A-8764-CE17A1404262}"/>
              </a:ext>
            </a:extLst>
          </p:cNvPr>
          <p:cNvSpPr txBox="1">
            <a:spLocks/>
          </p:cNvSpPr>
          <p:nvPr/>
        </p:nvSpPr>
        <p:spPr>
          <a:xfrm>
            <a:off x="74692" y="153060"/>
            <a:ext cx="5329714" cy="3830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50" b="1" dirty="0">
                <a:latin typeface="+mn-lt"/>
              </a:rPr>
              <a:t>Supplementary Fig. 7: Metabolic rescue of BBB dysfunction induced by </a:t>
            </a:r>
            <a:r>
              <a:rPr lang="en-US" sz="1050" b="1" i="1" dirty="0">
                <a:latin typeface="+mn-lt"/>
              </a:rPr>
              <a:t>Nek1</a:t>
            </a:r>
            <a:r>
              <a:rPr lang="en-US" sz="1050" b="1" dirty="0">
                <a:latin typeface="+mn-lt"/>
              </a:rPr>
              <a:t> deficiency.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34FABF7B-DCE2-3445-83FA-96D018822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088" y="957232"/>
            <a:ext cx="2529198" cy="1227224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5C9C4F9-7D4E-C442-AC0B-89CBFDBCE84D}"/>
              </a:ext>
            </a:extLst>
          </p:cNvPr>
          <p:cNvSpPr/>
          <p:nvPr/>
        </p:nvSpPr>
        <p:spPr>
          <a:xfrm>
            <a:off x="614366" y="620038"/>
            <a:ext cx="83388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  <a:endParaRPr lang="en-US" sz="1050" i="1" dirty="0"/>
          </a:p>
          <a:p>
            <a:r>
              <a:rPr lang="en-US" sz="1050" dirty="0"/>
              <a:t>Control diet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28355FD-44E5-9349-B54C-2AA82480CC68}"/>
              </a:ext>
            </a:extLst>
          </p:cNvPr>
          <p:cNvSpPr/>
          <p:nvPr/>
        </p:nvSpPr>
        <p:spPr>
          <a:xfrm>
            <a:off x="652103" y="2149105"/>
            <a:ext cx="89159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  <a:p>
            <a:r>
              <a:rPr lang="en-US" sz="1050" dirty="0"/>
              <a:t>Control diet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6E04194-6F01-AD4B-896B-B23BA32BBA83}"/>
              </a:ext>
            </a:extLst>
          </p:cNvPr>
          <p:cNvSpPr/>
          <p:nvPr/>
        </p:nvSpPr>
        <p:spPr>
          <a:xfrm>
            <a:off x="1469789" y="458455"/>
            <a:ext cx="1018227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  <a:r>
              <a:rPr lang="en-US" sz="1050" i="1" dirty="0"/>
              <a:t>;</a:t>
            </a:r>
          </a:p>
          <a:p>
            <a:r>
              <a:rPr lang="en-US" sz="1050" i="1" dirty="0"/>
              <a:t>Ripk1</a:t>
            </a:r>
            <a:r>
              <a:rPr lang="en-US" sz="1050" i="1" baseline="30000" dirty="0"/>
              <a:t>D138N/D138N</a:t>
            </a:r>
          </a:p>
          <a:p>
            <a:r>
              <a:rPr lang="en-US" sz="1050" dirty="0"/>
              <a:t>Control diet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AC00048-0510-F440-BCFA-9BE4880FD569}"/>
              </a:ext>
            </a:extLst>
          </p:cNvPr>
          <p:cNvSpPr/>
          <p:nvPr/>
        </p:nvSpPr>
        <p:spPr>
          <a:xfrm>
            <a:off x="1469789" y="2146398"/>
            <a:ext cx="1018227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  <a:r>
              <a:rPr lang="en-US" sz="1050" i="1" dirty="0"/>
              <a:t>;</a:t>
            </a:r>
          </a:p>
          <a:p>
            <a:r>
              <a:rPr lang="en-US" sz="1050" i="1" dirty="0"/>
              <a:t>Ripk1</a:t>
            </a:r>
            <a:r>
              <a:rPr lang="en-US" sz="1050" i="1" baseline="30000" dirty="0"/>
              <a:t>D138N/D138N</a:t>
            </a:r>
          </a:p>
          <a:p>
            <a:r>
              <a:rPr lang="en-US" sz="1050" dirty="0"/>
              <a:t>Control diet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A6E3146-DB18-DC4C-9438-80FFBB1C74F2}"/>
              </a:ext>
            </a:extLst>
          </p:cNvPr>
          <p:cNvSpPr/>
          <p:nvPr/>
        </p:nvSpPr>
        <p:spPr>
          <a:xfrm>
            <a:off x="2452543" y="620038"/>
            <a:ext cx="97174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  <a:r>
              <a:rPr lang="en-US" sz="1050" i="1" dirty="0"/>
              <a:t>  </a:t>
            </a:r>
          </a:p>
          <a:p>
            <a:r>
              <a:rPr lang="en-US" sz="1050" dirty="0"/>
              <a:t>Ketogenic diet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B5A6839-107B-384B-B8E3-8FFC903F9B5B}"/>
              </a:ext>
            </a:extLst>
          </p:cNvPr>
          <p:cNvSpPr/>
          <p:nvPr/>
        </p:nvSpPr>
        <p:spPr>
          <a:xfrm>
            <a:off x="2452543" y="2146398"/>
            <a:ext cx="97174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 </a:t>
            </a:r>
            <a:r>
              <a:rPr lang="en-US" sz="1050" i="1" dirty="0"/>
              <a:t> </a:t>
            </a:r>
          </a:p>
          <a:p>
            <a:r>
              <a:rPr lang="en-US" sz="1050" dirty="0"/>
              <a:t>Ketogenic diet</a:t>
            </a:r>
          </a:p>
        </p:txBody>
      </p:sp>
      <p:sp>
        <p:nvSpPr>
          <p:cNvPr id="51" name="Rectangle 139">
            <a:extLst>
              <a:ext uri="{FF2B5EF4-FFF2-40B4-BE49-F238E27FC236}">
                <a16:creationId xmlns:a16="http://schemas.microsoft.com/office/drawing/2014/main" id="{8AA87406-A9B9-E74D-A326-82A7A9A5FAAF}"/>
              </a:ext>
            </a:extLst>
          </p:cNvPr>
          <p:cNvSpPr/>
          <p:nvPr/>
        </p:nvSpPr>
        <p:spPr>
          <a:xfrm>
            <a:off x="291021" y="443759"/>
            <a:ext cx="2487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a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0E4400E-0FED-DF48-833B-BBB4991DEC1A}"/>
              </a:ext>
            </a:extLst>
          </p:cNvPr>
          <p:cNvSpPr/>
          <p:nvPr/>
        </p:nvSpPr>
        <p:spPr>
          <a:xfrm rot="16200000">
            <a:off x="3323336" y="1804517"/>
            <a:ext cx="89159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  <a:p>
            <a:r>
              <a:rPr lang="en-US" sz="1050" dirty="0"/>
              <a:t>+ Keto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A9F97F8-E949-E744-BCE5-FEC96A8F3886}"/>
              </a:ext>
            </a:extLst>
          </p:cNvPr>
          <p:cNvSpPr/>
          <p:nvPr/>
        </p:nvSpPr>
        <p:spPr>
          <a:xfrm>
            <a:off x="5525898" y="653082"/>
            <a:ext cx="7315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solidFill>
                  <a:srgbClr val="FF9300"/>
                </a:solidFill>
              </a:rPr>
              <a:t>Merge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2ACE301-4373-334C-9CBB-6F09E2B9E9EC}"/>
              </a:ext>
            </a:extLst>
          </p:cNvPr>
          <p:cNvSpPr/>
          <p:nvPr/>
        </p:nvSpPr>
        <p:spPr>
          <a:xfrm>
            <a:off x="4839166" y="653082"/>
            <a:ext cx="47801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FF0000"/>
                </a:solidFill>
              </a:rPr>
              <a:t>CD31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BC74A2F-79D3-254A-8D6B-913BEDC3E8E4}"/>
              </a:ext>
            </a:extLst>
          </p:cNvPr>
          <p:cNvSpPr/>
          <p:nvPr/>
        </p:nvSpPr>
        <p:spPr>
          <a:xfrm>
            <a:off x="4066701" y="653082"/>
            <a:ext cx="59503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00B050"/>
                </a:solidFill>
              </a:rPr>
              <a:t>p-MLKL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37C90D77-3963-E94B-B927-9A815C3BC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4091" y="1646506"/>
            <a:ext cx="731520" cy="73152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F8CFE2B-B634-BC4F-BE65-9D1D8FEDBF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5730" y="1646506"/>
            <a:ext cx="731520" cy="73152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2AAF834E-5BDA-5E4B-BB36-CAFAA63C84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5898" y="1646506"/>
            <a:ext cx="731520" cy="73152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C39A04DC-D866-B24D-9E20-69412480AF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7964" y="875600"/>
            <a:ext cx="731520" cy="73152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FC36E9F6-4BA9-7D49-A170-64AE3E80D1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5730" y="875600"/>
            <a:ext cx="731520" cy="73152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1914BBED-6542-9448-AF4B-A16CC26D1C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25898" y="875600"/>
            <a:ext cx="731520" cy="731520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829BA3B7-6FBF-9A4D-9FAA-5B9EC33EAA61}"/>
              </a:ext>
            </a:extLst>
          </p:cNvPr>
          <p:cNvSpPr/>
          <p:nvPr/>
        </p:nvSpPr>
        <p:spPr>
          <a:xfrm rot="16200000">
            <a:off x="3472416" y="1033611"/>
            <a:ext cx="59343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  <a:p>
            <a:r>
              <a:rPr lang="en-US" sz="1050" dirty="0"/>
              <a:t>+ Keto</a:t>
            </a:r>
          </a:p>
        </p:txBody>
      </p:sp>
      <p:sp>
        <p:nvSpPr>
          <p:cNvPr id="63" name="Rectangle 139">
            <a:extLst>
              <a:ext uri="{FF2B5EF4-FFF2-40B4-BE49-F238E27FC236}">
                <a16:creationId xmlns:a16="http://schemas.microsoft.com/office/drawing/2014/main" id="{447C76F4-8483-B64E-A318-AB489AC8A592}"/>
              </a:ext>
            </a:extLst>
          </p:cNvPr>
          <p:cNvSpPr/>
          <p:nvPr/>
        </p:nvSpPr>
        <p:spPr>
          <a:xfrm>
            <a:off x="3465725" y="443759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b</a:t>
            </a:r>
          </a:p>
        </p:txBody>
      </p:sp>
      <p:sp>
        <p:nvSpPr>
          <p:cNvPr id="64" name="Rectangle 139">
            <a:extLst>
              <a:ext uri="{FF2B5EF4-FFF2-40B4-BE49-F238E27FC236}">
                <a16:creationId xmlns:a16="http://schemas.microsoft.com/office/drawing/2014/main" id="{682AC13C-6C34-8D4D-A77C-EC8C1D05015C}"/>
              </a:ext>
            </a:extLst>
          </p:cNvPr>
          <p:cNvSpPr/>
          <p:nvPr/>
        </p:nvSpPr>
        <p:spPr>
          <a:xfrm>
            <a:off x="317102" y="2652411"/>
            <a:ext cx="2423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E867F7E-E8FF-FF4A-9838-35C5F0EFA2A8}"/>
              </a:ext>
            </a:extLst>
          </p:cNvPr>
          <p:cNvSpPr/>
          <p:nvPr/>
        </p:nvSpPr>
        <p:spPr>
          <a:xfrm>
            <a:off x="1614904" y="2767707"/>
            <a:ext cx="89159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  <a:p>
            <a:r>
              <a:rPr lang="en-US" sz="1050" dirty="0"/>
              <a:t>+ Keto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BF531DD-8630-5D4F-96DD-C9745616BF87}"/>
              </a:ext>
            </a:extLst>
          </p:cNvPr>
          <p:cNvSpPr/>
          <p:nvPr/>
        </p:nvSpPr>
        <p:spPr>
          <a:xfrm rot="16200000">
            <a:off x="315819" y="4885003"/>
            <a:ext cx="7315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FF9300"/>
                </a:solidFill>
              </a:rPr>
              <a:t>Merge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961B8D8-B875-6E45-B9D8-1AACB393BFC1}"/>
              </a:ext>
            </a:extLst>
          </p:cNvPr>
          <p:cNvSpPr/>
          <p:nvPr/>
        </p:nvSpPr>
        <p:spPr>
          <a:xfrm rot="16200000">
            <a:off x="442571" y="4125477"/>
            <a:ext cx="47801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CD31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DEA65B3-3BE0-3349-95C6-A47C06BF8DA2}"/>
              </a:ext>
            </a:extLst>
          </p:cNvPr>
          <p:cNvSpPr/>
          <p:nvPr/>
        </p:nvSpPr>
        <p:spPr>
          <a:xfrm rot="16200000">
            <a:off x="482646" y="3368472"/>
            <a:ext cx="39786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00B050"/>
                </a:solidFill>
              </a:rPr>
              <a:t>CC3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EF219E7-A8D4-704B-B49C-2CB9879B3B0A}"/>
              </a:ext>
            </a:extLst>
          </p:cNvPr>
          <p:cNvSpPr/>
          <p:nvPr/>
        </p:nvSpPr>
        <p:spPr>
          <a:xfrm>
            <a:off x="869226" y="2755971"/>
            <a:ext cx="59343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  <a:p>
            <a:r>
              <a:rPr lang="en-US" sz="1050" dirty="0"/>
              <a:t>+ Keto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490C6DEC-FAA6-0244-8B8D-495D5FD58A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8015" y="4646201"/>
            <a:ext cx="731520" cy="73152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818EC911-9567-B84F-9183-E2A9AF5A419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2439" y="3129670"/>
            <a:ext cx="731520" cy="73152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0A42AD78-6945-7146-8E47-AFE908689C0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4421" y="3886675"/>
            <a:ext cx="731520" cy="73152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AD4DA390-D533-2540-8CD6-6FD1DD2E269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52145" y="3129670"/>
            <a:ext cx="731520" cy="73152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405351A9-1C32-664F-92D8-8CEBA87AA94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4942" y="3886675"/>
            <a:ext cx="731520" cy="73152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28A4C13D-A5B5-284D-9516-D2B65DA4E2A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44942" y="4646201"/>
            <a:ext cx="731520" cy="731520"/>
          </a:xfrm>
          <a:prstGeom prst="rect">
            <a:avLst/>
          </a:prstGeom>
        </p:spPr>
      </p:pic>
      <p:sp>
        <p:nvSpPr>
          <p:cNvPr id="84" name="Rectangle 83">
            <a:extLst>
              <a:ext uri="{FF2B5EF4-FFF2-40B4-BE49-F238E27FC236}">
                <a16:creationId xmlns:a16="http://schemas.microsoft.com/office/drawing/2014/main" id="{AF98C056-9E79-B64A-BBC9-82F2F819AB2D}"/>
              </a:ext>
            </a:extLst>
          </p:cNvPr>
          <p:cNvSpPr/>
          <p:nvPr/>
        </p:nvSpPr>
        <p:spPr>
          <a:xfrm>
            <a:off x="4405938" y="2678475"/>
            <a:ext cx="25039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B51F946-CE5A-4449-8975-7EF6C92F5D3B}"/>
              </a:ext>
            </a:extLst>
          </p:cNvPr>
          <p:cNvSpPr/>
          <p:nvPr/>
        </p:nvSpPr>
        <p:spPr>
          <a:xfrm>
            <a:off x="2536115" y="2679805"/>
            <a:ext cx="25680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D93AC7-196A-8948-9694-3C9BCEB54C1F}"/>
              </a:ext>
            </a:extLst>
          </p:cNvPr>
          <p:cNvSpPr txBox="1"/>
          <p:nvPr/>
        </p:nvSpPr>
        <p:spPr>
          <a:xfrm>
            <a:off x="3110122" y="5730894"/>
            <a:ext cx="2017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1200" dirty="0"/>
              <a:t>Premature lethality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670D1D0C-79A8-6940-836E-5438C049D9E2}"/>
              </a:ext>
            </a:extLst>
          </p:cNvPr>
          <p:cNvSpPr/>
          <p:nvPr/>
        </p:nvSpPr>
        <p:spPr>
          <a:xfrm>
            <a:off x="3087820" y="5719744"/>
            <a:ext cx="1410188" cy="3024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A86151-EB6A-7341-99DC-25AC1B83848D}"/>
              </a:ext>
            </a:extLst>
          </p:cNvPr>
          <p:cNvSpPr txBox="1"/>
          <p:nvPr/>
        </p:nvSpPr>
        <p:spPr>
          <a:xfrm>
            <a:off x="3228456" y="5301789"/>
            <a:ext cx="1115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N" sz="1200" dirty="0"/>
              <a:t>Mutant Mouse</a:t>
            </a:r>
          </a:p>
          <a:p>
            <a:pPr algn="ctr"/>
            <a:r>
              <a:rPr lang="en-CN" sz="1200" dirty="0"/>
              <a:t> Phenotype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28543E1-D2E1-764D-98D0-3AE983154F87}"/>
              </a:ext>
            </a:extLst>
          </p:cNvPr>
          <p:cNvSpPr txBox="1"/>
          <p:nvPr/>
        </p:nvSpPr>
        <p:spPr>
          <a:xfrm>
            <a:off x="-1355" y="6554592"/>
            <a:ext cx="1305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N" sz="1200" dirty="0"/>
              <a:t>Histopathological </a:t>
            </a:r>
          </a:p>
          <a:p>
            <a:pPr algn="ctr"/>
            <a:r>
              <a:rPr lang="en-CN" sz="1200" dirty="0"/>
              <a:t>and </a:t>
            </a:r>
          </a:p>
          <a:p>
            <a:pPr algn="ctr"/>
            <a:r>
              <a:rPr lang="en-US" sz="1200" dirty="0"/>
              <a:t>C</a:t>
            </a:r>
            <a:r>
              <a:rPr lang="en-CN" sz="1200" dirty="0"/>
              <a:t>ell phenotype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0E2131C-B95D-1A4A-8D04-E78C227237DB}"/>
              </a:ext>
            </a:extLst>
          </p:cNvPr>
          <p:cNvSpPr txBox="1"/>
          <p:nvPr/>
        </p:nvSpPr>
        <p:spPr>
          <a:xfrm>
            <a:off x="1194200" y="6641574"/>
            <a:ext cx="2017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1200" dirty="0"/>
              <a:t>BBB damage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86FE83F8-F697-3740-9A2B-9AB2A11C354E}"/>
              </a:ext>
            </a:extLst>
          </p:cNvPr>
          <p:cNvSpPr/>
          <p:nvPr/>
        </p:nvSpPr>
        <p:spPr>
          <a:xfrm>
            <a:off x="1216502" y="6630424"/>
            <a:ext cx="935297" cy="3024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3DFDE71-AD3C-1742-97A8-20D675888237}"/>
              </a:ext>
            </a:extLst>
          </p:cNvPr>
          <p:cNvSpPr txBox="1"/>
          <p:nvPr/>
        </p:nvSpPr>
        <p:spPr>
          <a:xfrm>
            <a:off x="2287017" y="6641574"/>
            <a:ext cx="138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1200" dirty="0"/>
              <a:t>Neuoinflammation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DB6B8634-02C1-1947-90AF-DECB71BA80F5}"/>
              </a:ext>
            </a:extLst>
          </p:cNvPr>
          <p:cNvSpPr/>
          <p:nvPr/>
        </p:nvSpPr>
        <p:spPr>
          <a:xfrm>
            <a:off x="2264715" y="6630424"/>
            <a:ext cx="1410188" cy="3024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A3BC0FE-322F-244A-9301-768AF977E0B4}"/>
              </a:ext>
            </a:extLst>
          </p:cNvPr>
          <p:cNvSpPr txBox="1"/>
          <p:nvPr/>
        </p:nvSpPr>
        <p:spPr>
          <a:xfrm>
            <a:off x="3728642" y="6641574"/>
            <a:ext cx="1625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1200" dirty="0"/>
              <a:t>Increased cell death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50FFA073-401A-834D-B1FA-3F2FD1043F79}"/>
              </a:ext>
            </a:extLst>
          </p:cNvPr>
          <p:cNvSpPr/>
          <p:nvPr/>
        </p:nvSpPr>
        <p:spPr>
          <a:xfrm>
            <a:off x="3739793" y="6630424"/>
            <a:ext cx="1410188" cy="3024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44311B61-5512-9D4C-BC7D-0D886C08B8C0}"/>
              </a:ext>
            </a:extLst>
          </p:cNvPr>
          <p:cNvSpPr/>
          <p:nvPr/>
        </p:nvSpPr>
        <p:spPr>
          <a:xfrm>
            <a:off x="5230934" y="6608124"/>
            <a:ext cx="1410188" cy="3024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528025C-E062-6D4E-AD58-5FA3C2608033}"/>
              </a:ext>
            </a:extLst>
          </p:cNvPr>
          <p:cNvSpPr txBox="1"/>
          <p:nvPr/>
        </p:nvSpPr>
        <p:spPr>
          <a:xfrm>
            <a:off x="5317845" y="6641933"/>
            <a:ext cx="13020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200" dirty="0"/>
              <a:t>Metabolic defects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C1621995-24F9-F547-AF18-0BF4BC88D64B}"/>
              </a:ext>
            </a:extLst>
          </p:cNvPr>
          <p:cNvCxnSpPr>
            <a:cxnSpLocks/>
            <a:endCxn id="76" idx="0"/>
          </p:cNvCxnSpPr>
          <p:nvPr/>
        </p:nvCxnSpPr>
        <p:spPr>
          <a:xfrm flipH="1">
            <a:off x="1684151" y="6026253"/>
            <a:ext cx="1721580" cy="60417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C3CFA55-491D-BD43-BDC3-F4EED833C532}"/>
              </a:ext>
            </a:extLst>
          </p:cNvPr>
          <p:cNvCxnSpPr>
            <a:stCxn id="40" idx="2"/>
            <a:endCxn id="78" idx="0"/>
          </p:cNvCxnSpPr>
          <p:nvPr/>
        </p:nvCxnSpPr>
        <p:spPr>
          <a:xfrm flipH="1">
            <a:off x="2969809" y="6022170"/>
            <a:ext cx="823105" cy="6082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1A23098A-0B50-5846-845B-5DD06F01E4C8}"/>
              </a:ext>
            </a:extLst>
          </p:cNvPr>
          <p:cNvCxnSpPr>
            <a:endCxn id="80" idx="0"/>
          </p:cNvCxnSpPr>
          <p:nvPr/>
        </p:nvCxnSpPr>
        <p:spPr>
          <a:xfrm>
            <a:off x="3990849" y="6015031"/>
            <a:ext cx="454038" cy="61539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D9C0DCFF-FAA2-3F45-92F9-429E81EBFDF2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4298399" y="6022170"/>
            <a:ext cx="1637629" cy="5859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C6D8E66B-7DD7-F947-8D28-4E5DE80D5D67}"/>
              </a:ext>
            </a:extLst>
          </p:cNvPr>
          <p:cNvSpPr txBox="1"/>
          <p:nvPr/>
        </p:nvSpPr>
        <p:spPr>
          <a:xfrm>
            <a:off x="310744" y="5996010"/>
            <a:ext cx="2328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N" sz="1200" dirty="0">
                <a:solidFill>
                  <a:schemeClr val="accent5"/>
                </a:solidFill>
              </a:rPr>
              <a:t>Rescue of early postnatal lethality </a:t>
            </a:r>
          </a:p>
          <a:p>
            <a:pPr algn="ctr"/>
            <a:r>
              <a:rPr lang="en-CN" sz="1200" dirty="0">
                <a:solidFill>
                  <a:schemeClr val="accent5"/>
                </a:solidFill>
              </a:rPr>
              <a:t>by inhibition of RIPK1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ED79160-CF77-8243-A2F3-1D2BD54AA31D}"/>
              </a:ext>
            </a:extLst>
          </p:cNvPr>
          <p:cNvSpPr txBox="1"/>
          <p:nvPr/>
        </p:nvSpPr>
        <p:spPr>
          <a:xfrm>
            <a:off x="4655701" y="5866494"/>
            <a:ext cx="2258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200" dirty="0">
                <a:solidFill>
                  <a:srgbClr val="FF0000"/>
                </a:solidFill>
              </a:rPr>
              <a:t>Rescue of early postnatallethality</a:t>
            </a:r>
          </a:p>
          <a:p>
            <a:pPr algn="ctr"/>
            <a:r>
              <a:rPr lang="en-CN" sz="1200" dirty="0">
                <a:solidFill>
                  <a:srgbClr val="FF0000"/>
                </a:solidFill>
              </a:rPr>
              <a:t>by Ketogenic diet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38A55D65-6E25-E140-A092-67637CFCC8E3}"/>
              </a:ext>
            </a:extLst>
          </p:cNvPr>
          <p:cNvCxnSpPr/>
          <p:nvPr/>
        </p:nvCxnSpPr>
        <p:spPr>
          <a:xfrm>
            <a:off x="2735192" y="6191644"/>
            <a:ext cx="229481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BFB0984-81CD-514E-8177-EEF6C1EFE86D}"/>
              </a:ext>
            </a:extLst>
          </p:cNvPr>
          <p:cNvCxnSpPr/>
          <p:nvPr/>
        </p:nvCxnSpPr>
        <p:spPr>
          <a:xfrm>
            <a:off x="2220080" y="6344044"/>
            <a:ext cx="2294814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98DF7F38-7ECB-9E45-A13E-B53046152CFE}"/>
              </a:ext>
            </a:extLst>
          </p:cNvPr>
          <p:cNvSpPr txBox="1"/>
          <p:nvPr/>
        </p:nvSpPr>
        <p:spPr>
          <a:xfrm>
            <a:off x="786121" y="7471447"/>
            <a:ext cx="973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Mechanisms</a:t>
            </a:r>
            <a:endParaRPr lang="en-CN" sz="12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769054B-891F-4241-80B5-490F44804D23}"/>
              </a:ext>
            </a:extLst>
          </p:cNvPr>
          <p:cNvSpPr txBox="1"/>
          <p:nvPr/>
        </p:nvSpPr>
        <p:spPr>
          <a:xfrm>
            <a:off x="2397382" y="8171371"/>
            <a:ext cx="4393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rabicPeriod"/>
            </a:pPr>
            <a:r>
              <a:rPr lang="en-CN" sz="1200" dirty="0"/>
              <a:t>NEK1 phosphorylates VPS26B;</a:t>
            </a:r>
          </a:p>
          <a:p>
            <a:pPr marL="228600" indent="-228600">
              <a:buAutoNum type="arabicPeriod"/>
            </a:pPr>
            <a:r>
              <a:rPr lang="en-CN" sz="1200" dirty="0"/>
              <a:t>NEK1 leads to VPS26B-retromer defects;</a:t>
            </a:r>
          </a:p>
          <a:p>
            <a:pPr marL="228600" indent="-228600">
              <a:buAutoNum type="arabicPeriod"/>
            </a:pPr>
            <a:r>
              <a:rPr lang="en-CN" sz="1200" dirty="0"/>
              <a:t>VSP26B-retromer defects leads to reduced GLU1 on membrane.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926E6E3-3430-8A41-9307-4FAAFDF5542C}"/>
              </a:ext>
            </a:extLst>
          </p:cNvPr>
          <p:cNvSpPr/>
          <p:nvPr/>
        </p:nvSpPr>
        <p:spPr>
          <a:xfrm>
            <a:off x="2397382" y="8149070"/>
            <a:ext cx="4284739" cy="6486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95" name="Curved Up Arrow 94">
            <a:extLst>
              <a:ext uri="{FF2B5EF4-FFF2-40B4-BE49-F238E27FC236}">
                <a16:creationId xmlns:a16="http://schemas.microsoft.com/office/drawing/2014/main" id="{7F79A4AA-14C1-D549-83D7-E46D440DD0EE}"/>
              </a:ext>
            </a:extLst>
          </p:cNvPr>
          <p:cNvSpPr/>
          <p:nvPr/>
        </p:nvSpPr>
        <p:spPr>
          <a:xfrm flipH="1">
            <a:off x="1531153" y="6949053"/>
            <a:ext cx="2843446" cy="282350"/>
          </a:xfrm>
          <a:prstGeom prst="curvedUpArrow">
            <a:avLst>
              <a:gd name="adj1" fmla="val 25000"/>
              <a:gd name="adj2" fmla="val 50000"/>
              <a:gd name="adj3" fmla="val 1852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p:sp>
        <p:nvSpPr>
          <p:cNvPr id="96" name="Curved Up Arrow 95">
            <a:extLst>
              <a:ext uri="{FF2B5EF4-FFF2-40B4-BE49-F238E27FC236}">
                <a16:creationId xmlns:a16="http://schemas.microsoft.com/office/drawing/2014/main" id="{F87041EE-02A9-A04D-ACD6-E0E62E559F30}"/>
              </a:ext>
            </a:extLst>
          </p:cNvPr>
          <p:cNvSpPr/>
          <p:nvPr/>
        </p:nvSpPr>
        <p:spPr>
          <a:xfrm flipH="1">
            <a:off x="1868424" y="6925712"/>
            <a:ext cx="990416" cy="187189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p:sp>
        <p:nvSpPr>
          <p:cNvPr id="97" name="Up Arrow 96">
            <a:extLst>
              <a:ext uri="{FF2B5EF4-FFF2-40B4-BE49-F238E27FC236}">
                <a16:creationId xmlns:a16="http://schemas.microsoft.com/office/drawing/2014/main" id="{51F5B64C-D7C8-FB4D-9DBF-3825306F8D99}"/>
              </a:ext>
            </a:extLst>
          </p:cNvPr>
          <p:cNvSpPr/>
          <p:nvPr/>
        </p:nvSpPr>
        <p:spPr>
          <a:xfrm flipH="1">
            <a:off x="6118053" y="6945041"/>
            <a:ext cx="137161" cy="118172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F1E4437-CF88-1340-B930-7018233EF65A}"/>
              </a:ext>
            </a:extLst>
          </p:cNvPr>
          <p:cNvSpPr txBox="1"/>
          <p:nvPr/>
        </p:nvSpPr>
        <p:spPr>
          <a:xfrm>
            <a:off x="4298399" y="7245826"/>
            <a:ext cx="14443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200" dirty="0"/>
              <a:t>Increased lysosomal</a:t>
            </a:r>
          </a:p>
          <a:p>
            <a:r>
              <a:rPr lang="en-US" sz="1200" dirty="0"/>
              <a:t>D</a:t>
            </a:r>
            <a:r>
              <a:rPr lang="en-CN" sz="1200" dirty="0"/>
              <a:t>egradation of A20 </a:t>
            </a:r>
          </a:p>
          <a:p>
            <a:r>
              <a:rPr lang="en-US" sz="1200" dirty="0"/>
              <a:t>D</a:t>
            </a:r>
            <a:r>
              <a:rPr lang="en-CN" sz="1200" dirty="0"/>
              <a:t>ue to its reduced </a:t>
            </a:r>
          </a:p>
          <a:p>
            <a:r>
              <a:rPr lang="en-CN" sz="1200" dirty="0"/>
              <a:t>acetylation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BF42998-6150-6447-8C75-17F5303FE595}"/>
              </a:ext>
            </a:extLst>
          </p:cNvPr>
          <p:cNvSpPr/>
          <p:nvPr/>
        </p:nvSpPr>
        <p:spPr>
          <a:xfrm>
            <a:off x="4298399" y="7303649"/>
            <a:ext cx="1441759" cy="7351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00" name="Down Arrow 99">
            <a:extLst>
              <a:ext uri="{FF2B5EF4-FFF2-40B4-BE49-F238E27FC236}">
                <a16:creationId xmlns:a16="http://schemas.microsoft.com/office/drawing/2014/main" id="{98BCBD46-182B-9342-9EEC-EBE1BB1436E8}"/>
              </a:ext>
            </a:extLst>
          </p:cNvPr>
          <p:cNvSpPr/>
          <p:nvPr/>
        </p:nvSpPr>
        <p:spPr>
          <a:xfrm>
            <a:off x="5551127" y="6925712"/>
            <a:ext cx="189031" cy="377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7C238EEF-6FF2-D74D-9E76-09B924CA143D}"/>
              </a:ext>
            </a:extLst>
          </p:cNvPr>
          <p:cNvCxnSpPr>
            <a:endCxn id="80" idx="2"/>
          </p:cNvCxnSpPr>
          <p:nvPr/>
        </p:nvCxnSpPr>
        <p:spPr>
          <a:xfrm flipH="1" flipV="1">
            <a:off x="4444887" y="6932850"/>
            <a:ext cx="457702" cy="32689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4E4A2443-B921-F242-A337-33BCD6B4C6FC}"/>
              </a:ext>
            </a:extLst>
          </p:cNvPr>
          <p:cNvCxnSpPr>
            <a:cxnSpLocks/>
          </p:cNvCxnSpPr>
          <p:nvPr/>
        </p:nvCxnSpPr>
        <p:spPr>
          <a:xfrm flipH="1" flipV="1">
            <a:off x="3271407" y="6957234"/>
            <a:ext cx="1015237" cy="58171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604ECFD-19D7-6D44-B5D1-68543D83AEC4}"/>
              </a:ext>
            </a:extLst>
          </p:cNvPr>
          <p:cNvSpPr/>
          <p:nvPr/>
        </p:nvSpPr>
        <p:spPr>
          <a:xfrm>
            <a:off x="317102" y="5566678"/>
            <a:ext cx="22794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b="1" dirty="0"/>
              <a:t>f</a:t>
            </a:r>
            <a:endParaRPr lang="en-US" sz="105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5364AB-B54A-4E4E-B3E8-08BC3985B60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54729" y="2965620"/>
            <a:ext cx="1882140" cy="2034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77172C-9AF0-6842-938C-4A0C3636BEC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378882" y="3154129"/>
            <a:ext cx="168402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278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F843E7-A0CE-0B47-BE16-E7F702A205C0}"/>
              </a:ext>
            </a:extLst>
          </p:cNvPr>
          <p:cNvSpPr/>
          <p:nvPr/>
        </p:nvSpPr>
        <p:spPr>
          <a:xfrm>
            <a:off x="325646" y="213945"/>
            <a:ext cx="6290814" cy="2834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The BBB integrity of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Ripk1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D138N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/D138N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mice,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Ripk1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D138N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/D138N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(3 weeks old) fed with control diet,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fed with ketogenic diet were analyzed by intraperitoneal Evans blue injection. Twenty-four hours after Evans blue injection, the mice were anesthetized with isoflurane and perfused with PBS and 4% PFA.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Cerebral cortical sections of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fed with ketogenic diet were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immunostained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 p-S345 MLKL antibody and anti-CD31 antibody. Bar = 50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Cerebral cortical sections of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fed with ketogenic diet were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immunostained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anti-cleaved Caspase-3 antibody and anti-CD31 antibody. Bar = 50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Bodyweight of mice with indicated genotypes at 2 weeks of age. Data are represented as mean ± SD. n=18 mice for WT group on control diet; n=7 for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group on control diet; n=14 for WT mice on ketogenic diet; n=7 for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on ketogenic diet. One-way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Bodyweight of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on control diet,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on ketogenic diet at 10 weeks of age (n=6 for each group). Data are represented as mean ± SD, One-way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Flow chart of this study. 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546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C47AB6A-45ED-2943-8955-7A28E2D90F9A}"/>
              </a:ext>
            </a:extLst>
          </p:cNvPr>
          <p:cNvSpPr/>
          <p:nvPr/>
        </p:nvSpPr>
        <p:spPr>
          <a:xfrm>
            <a:off x="273888" y="207143"/>
            <a:ext cx="63425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 Table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quantitative mass spectrometry analysis of plasma membrane proteins in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MEFs captured by cell surface selective aminooxy-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biotinylation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464327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>
            <a:extLst>
              <a:ext uri="{FF2B5EF4-FFF2-40B4-BE49-F238E27FC236}">
                <a16:creationId xmlns:a16="http://schemas.microsoft.com/office/drawing/2014/main" id="{A25E8EA6-86F8-0B4C-897E-942EA3266D7C}"/>
              </a:ext>
            </a:extLst>
          </p:cNvPr>
          <p:cNvSpPr/>
          <p:nvPr/>
        </p:nvSpPr>
        <p:spPr>
          <a:xfrm>
            <a:off x="2266663" y="555081"/>
            <a:ext cx="60746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>
                <a:solidFill>
                  <a:srgbClr val="FF9300"/>
                </a:solidFill>
              </a:rPr>
              <a:t>Merge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763B0F0-66BA-1C40-B0AF-AFA515EC42BD}"/>
              </a:ext>
            </a:extLst>
          </p:cNvPr>
          <p:cNvSpPr/>
          <p:nvPr/>
        </p:nvSpPr>
        <p:spPr>
          <a:xfrm>
            <a:off x="1577508" y="555081"/>
            <a:ext cx="47801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FF0000"/>
                </a:solidFill>
              </a:rPr>
              <a:t>CD31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F2C1F025-A544-644C-AE46-D54ED717FA20}"/>
              </a:ext>
            </a:extLst>
          </p:cNvPr>
          <p:cNvSpPr/>
          <p:nvPr/>
        </p:nvSpPr>
        <p:spPr>
          <a:xfrm>
            <a:off x="868077" y="555081"/>
            <a:ext cx="39786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00B050"/>
                </a:solidFill>
              </a:rPr>
              <a:t>CC3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A27932CF-B939-E549-A8FE-306704DFF517}"/>
              </a:ext>
            </a:extLst>
          </p:cNvPr>
          <p:cNvSpPr/>
          <p:nvPr/>
        </p:nvSpPr>
        <p:spPr>
          <a:xfrm>
            <a:off x="205237" y="439739"/>
            <a:ext cx="2183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b="1" dirty="0"/>
              <a:t>j</a:t>
            </a:r>
            <a:endParaRPr lang="en-US" sz="1050" b="1" dirty="0"/>
          </a:p>
        </p:txBody>
      </p:sp>
      <p:pic>
        <p:nvPicPr>
          <p:cNvPr id="105" name="Content Placeholder 5">
            <a:extLst>
              <a:ext uri="{FF2B5EF4-FFF2-40B4-BE49-F238E27FC236}">
                <a16:creationId xmlns:a16="http://schemas.microsoft.com/office/drawing/2014/main" id="{2C9A039B-FA0E-6D44-AC98-E2B9AF0EEBA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01250" y="751739"/>
            <a:ext cx="731520" cy="73152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656085CB-0FE3-3B4E-8FE9-8A0B119708D3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450756" y="751739"/>
            <a:ext cx="731520" cy="73152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5E7B82FB-F9DF-2A4D-A22C-C886880550C3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204633" y="751739"/>
            <a:ext cx="731520" cy="73152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72227651-5739-4243-970F-62D8AEA649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0756" y="2525953"/>
            <a:ext cx="731520" cy="727881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F4D48B0B-37FD-FF43-92E7-6EFDADAD87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250" y="2525953"/>
            <a:ext cx="731520" cy="727881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42C96985-F510-2C42-8958-D14EE10533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04633" y="2525953"/>
            <a:ext cx="731520" cy="727881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FA450394-2ACA-8D49-85E9-548358DB52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04633" y="3392683"/>
            <a:ext cx="731520" cy="73152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4B423BEE-1EA2-A640-8124-524D5C408D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1250" y="3392683"/>
            <a:ext cx="731520" cy="73152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B242668A-79B9-3D4B-9BB2-3CADBB0D79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50756" y="3392683"/>
            <a:ext cx="731520" cy="73152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7E263F9B-B988-6D44-84A9-7F30C7C551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1250" y="1632916"/>
            <a:ext cx="731520" cy="73152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4DEEE44F-FB46-E040-888A-134004C784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50756" y="1632916"/>
            <a:ext cx="731520" cy="731520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5BABE4E1-B14E-4C4D-A457-AD2B5E92818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04633" y="1632916"/>
            <a:ext cx="731520" cy="73152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B2789429-BF89-124F-817F-BD1BF6127974}"/>
              </a:ext>
            </a:extLst>
          </p:cNvPr>
          <p:cNvSpPr/>
          <p:nvPr/>
        </p:nvSpPr>
        <p:spPr>
          <a:xfrm rot="16200000">
            <a:off x="109653" y="1830245"/>
            <a:ext cx="92685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AEFA8CA-D5B8-6D42-9113-9E23412960E2}"/>
              </a:ext>
            </a:extLst>
          </p:cNvPr>
          <p:cNvSpPr/>
          <p:nvPr/>
        </p:nvSpPr>
        <p:spPr>
          <a:xfrm rot="16200000">
            <a:off x="266747" y="978139"/>
            <a:ext cx="6126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i="1" dirty="0"/>
              <a:t>Nek1</a:t>
            </a:r>
            <a:r>
              <a:rPr lang="en-US" altLang="zh-CN" sz="1050" i="1" baseline="30000" dirty="0"/>
              <a:t>+/+</a:t>
            </a:r>
            <a:endParaRPr lang="en-US" sz="1050" i="1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702B585-32B0-A642-AA94-29D972B11D23}"/>
              </a:ext>
            </a:extLst>
          </p:cNvPr>
          <p:cNvSpPr/>
          <p:nvPr/>
        </p:nvSpPr>
        <p:spPr>
          <a:xfrm rot="16200000">
            <a:off x="-12976" y="2657825"/>
            <a:ext cx="101822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  <a:r>
              <a:rPr lang="en-US" sz="1050" i="1" dirty="0"/>
              <a:t>; </a:t>
            </a:r>
          </a:p>
          <a:p>
            <a:r>
              <a:rPr lang="en-US" sz="1050" i="1" dirty="0"/>
              <a:t>Ripk1</a:t>
            </a:r>
            <a:r>
              <a:rPr lang="en-US" sz="1050" i="1" baseline="30000" dirty="0"/>
              <a:t>D138N/D138N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EF773EA-3DCA-3147-A1DB-A53C8A03DC1F}"/>
              </a:ext>
            </a:extLst>
          </p:cNvPr>
          <p:cNvSpPr/>
          <p:nvPr/>
        </p:nvSpPr>
        <p:spPr>
          <a:xfrm rot="16200000">
            <a:off x="-12976" y="3546817"/>
            <a:ext cx="101822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  <a:r>
              <a:rPr lang="en-US" sz="1050" i="1" dirty="0"/>
              <a:t>; </a:t>
            </a:r>
          </a:p>
          <a:p>
            <a:r>
              <a:rPr lang="en-US" sz="1050" i="1" dirty="0"/>
              <a:t>Ripk1</a:t>
            </a:r>
            <a:r>
              <a:rPr lang="en-US" sz="1050" i="1" baseline="30000" dirty="0"/>
              <a:t>D138N/D138N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52E133-DF17-0841-B8E2-2D74603488A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429000" y="2802691"/>
            <a:ext cx="2560320" cy="13639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0B5E844-E5A1-574A-8A64-5C5FDDDD6022}"/>
              </a:ext>
            </a:extLst>
          </p:cNvPr>
          <p:cNvSpPr/>
          <p:nvPr/>
        </p:nvSpPr>
        <p:spPr>
          <a:xfrm>
            <a:off x="288389" y="4467767"/>
            <a:ext cx="6294418" cy="3698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Ventral horn sections of the lumbar spinal cords from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were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immunostained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NeuN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anti-NEK1 antibody. Bar = 100 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Ventral horns in spinal cord lumbar sections of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were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immunostained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anti-NEK1 and anti-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chAT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Bar = 100 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Sections of cortex from WT and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were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immunostained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anti-NEK1 and anti-CD31. Bar = 50 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Ventral horns in spinal cord lumbar sections of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were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immunostained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anti-IBA1 and anti-NEK1. Bar = 20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µ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H&amp;E staining of kidney sections from mice (3 weeks old) with indicated genotypes.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Visual comparison of of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Ripk1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D138N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/D138N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and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Ripk1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D138N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/D138N</a:t>
            </a:r>
            <a:r>
              <a:rPr lang="en-US" sz="105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mice at 10 months of age.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Bodyweight of mice with indicated genotypes at 2 weeks of age. n=15 for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n=7 for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mice; n=18 for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Ripk1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D138N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/D138N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mice; n= 15 for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Ripk1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D138N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/D138N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mice. One-way ANOVA with Dunnett’s test. </a:t>
            </a:r>
            <a:r>
              <a:rPr lang="en-US" sz="105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Bodyweight of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</a:t>
            </a:r>
            <a:r>
              <a:rPr lang="en-US" sz="105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Ripk1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D138N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/D138N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Ripk1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D138N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/D138N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at 5 months of age. n=7 for each group. One-way ANOVA with Dunnett’s test.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Cortical sections from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mice,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mice,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Ripk1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D138N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/D138N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and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Ripk1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D138N</a:t>
            </a:r>
            <a:r>
              <a:rPr lang="en-US" sz="105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/D138N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were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immunostained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anti-cleaved Caspase-3 (CC3) and anti-CD31 antibodies. Bar = 50 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m.The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cleaved Caspase-3+ endothelial cells were quantified with ImageJ (bottom). Data are represented as mean ± SD, n=6 sections for each group. One-way ANOVA with Dunnett’s test.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578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CD2B371B-219C-4C4E-AA97-F93733B778F7}"/>
              </a:ext>
            </a:extLst>
          </p:cNvPr>
          <p:cNvSpPr txBox="1">
            <a:spLocks/>
          </p:cNvSpPr>
          <p:nvPr/>
        </p:nvSpPr>
        <p:spPr>
          <a:xfrm>
            <a:off x="74692" y="153060"/>
            <a:ext cx="5329714" cy="3830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50" b="1" dirty="0">
                <a:latin typeface="+mn-lt"/>
              </a:rPr>
              <a:t>Supplementary Fig. 2: </a:t>
            </a:r>
            <a:r>
              <a:rPr lang="en-US" sz="1050" b="1" i="1" dirty="0">
                <a:latin typeface="+mn-lt"/>
              </a:rPr>
              <a:t>Nek1</a:t>
            </a:r>
            <a:r>
              <a:rPr lang="en-US" sz="1050" b="1" dirty="0">
                <a:latin typeface="+mn-lt"/>
              </a:rPr>
              <a:t> deficiency sensitizes to RDA and necroptosis.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892AF42-5750-AC48-9D27-2329B7C252AD}"/>
              </a:ext>
            </a:extLst>
          </p:cNvPr>
          <p:cNvSpPr/>
          <p:nvPr/>
        </p:nvSpPr>
        <p:spPr>
          <a:xfrm>
            <a:off x="834737" y="554460"/>
            <a:ext cx="2487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a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7C26045-3C61-F448-9AC7-123403A51522}"/>
              </a:ext>
            </a:extLst>
          </p:cNvPr>
          <p:cNvSpPr/>
          <p:nvPr/>
        </p:nvSpPr>
        <p:spPr>
          <a:xfrm>
            <a:off x="834737" y="2092336"/>
            <a:ext cx="25840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b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71A0198-225A-8C43-991F-B8CF53FFC3A3}"/>
              </a:ext>
            </a:extLst>
          </p:cNvPr>
          <p:cNvSpPr/>
          <p:nvPr/>
        </p:nvSpPr>
        <p:spPr>
          <a:xfrm>
            <a:off x="834737" y="3742636"/>
            <a:ext cx="2423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c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4AD7DC7-55EC-3A4C-BCCC-49657E8AA8F2}"/>
              </a:ext>
            </a:extLst>
          </p:cNvPr>
          <p:cNvSpPr/>
          <p:nvPr/>
        </p:nvSpPr>
        <p:spPr>
          <a:xfrm>
            <a:off x="1493916" y="2069295"/>
            <a:ext cx="64152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TNF/5z7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B83F6A4-81F4-3F45-BF48-C7CFE95616C9}"/>
              </a:ext>
            </a:extLst>
          </p:cNvPr>
          <p:cNvSpPr txBox="1"/>
          <p:nvPr/>
        </p:nvSpPr>
        <p:spPr>
          <a:xfrm>
            <a:off x="1510134" y="663307"/>
            <a:ext cx="4459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TNF</a:t>
            </a:r>
            <a:endParaRPr lang="en-US" sz="1050" dirty="0">
              <a:latin typeface="Symbol" pitchFamily="2" charset="2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0AF58B7-C9EE-C945-A5DB-DB9C3DED90DB}"/>
              </a:ext>
            </a:extLst>
          </p:cNvPr>
          <p:cNvSpPr txBox="1"/>
          <p:nvPr/>
        </p:nvSpPr>
        <p:spPr>
          <a:xfrm>
            <a:off x="3837906" y="2056431"/>
            <a:ext cx="2263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f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EDA9DF-2F38-164B-9CAB-B8CA8C2BDE33}"/>
              </a:ext>
            </a:extLst>
          </p:cNvPr>
          <p:cNvSpPr/>
          <p:nvPr/>
        </p:nvSpPr>
        <p:spPr>
          <a:xfrm>
            <a:off x="1373892" y="3794545"/>
            <a:ext cx="9845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</a:rPr>
              <a:t>TNF/5z7/</a:t>
            </a:r>
            <a:r>
              <a:rPr lang="en-US" sz="1050" dirty="0" err="1">
                <a:solidFill>
                  <a:srgbClr val="000000"/>
                </a:solidFill>
              </a:rPr>
              <a:t>zVAD</a:t>
            </a:r>
            <a:endParaRPr lang="en-US" sz="1050" dirty="0">
              <a:solidFill>
                <a:srgbClr val="000000"/>
              </a:solidFill>
              <a:effectLst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B181F6-FD32-BC4E-A898-D15F0F375CB5}"/>
              </a:ext>
            </a:extLst>
          </p:cNvPr>
          <p:cNvSpPr/>
          <p:nvPr/>
        </p:nvSpPr>
        <p:spPr>
          <a:xfrm>
            <a:off x="849480" y="5410373"/>
            <a:ext cx="2551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2D7085-7297-0E41-A36F-8BF7A29ACAC7}"/>
              </a:ext>
            </a:extLst>
          </p:cNvPr>
          <p:cNvSpPr txBox="1"/>
          <p:nvPr/>
        </p:nvSpPr>
        <p:spPr>
          <a:xfrm>
            <a:off x="3826535" y="491409"/>
            <a:ext cx="2519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2CE5C1-86E5-4047-A1D0-0C9248DA3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020" y="1135267"/>
            <a:ext cx="731520" cy="1415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D49AF6A-B8B2-7E42-8F76-12F7EDF9A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020" y="1614210"/>
            <a:ext cx="731520" cy="1415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CC5F93-8D1E-7548-B712-903E8BB80C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020" y="1332139"/>
            <a:ext cx="731520" cy="1415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36183F-1A20-7449-9A58-01B08AC743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020" y="1812647"/>
            <a:ext cx="731520" cy="14158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FF91C81-45FC-0745-A2EE-0C1666A79F53}"/>
              </a:ext>
            </a:extLst>
          </p:cNvPr>
          <p:cNvSpPr txBox="1"/>
          <p:nvPr/>
        </p:nvSpPr>
        <p:spPr>
          <a:xfrm>
            <a:off x="4214353" y="1077863"/>
            <a:ext cx="4764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NEK1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C9EF25-1949-DE43-9DEF-FD10AFC00058}"/>
              </a:ext>
            </a:extLst>
          </p:cNvPr>
          <p:cNvSpPr txBox="1"/>
          <p:nvPr/>
        </p:nvSpPr>
        <p:spPr>
          <a:xfrm>
            <a:off x="4214353" y="1563173"/>
            <a:ext cx="4764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NEK1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F620DF-9210-F64A-8E3C-752E8E394DB7}"/>
              </a:ext>
            </a:extLst>
          </p:cNvPr>
          <p:cNvSpPr txBox="1"/>
          <p:nvPr/>
        </p:nvSpPr>
        <p:spPr>
          <a:xfrm>
            <a:off x="4214353" y="1283739"/>
            <a:ext cx="5934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Tubulin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000BFA-468B-B14E-99C2-567B061BADE4}"/>
              </a:ext>
            </a:extLst>
          </p:cNvPr>
          <p:cNvSpPr txBox="1"/>
          <p:nvPr/>
        </p:nvSpPr>
        <p:spPr>
          <a:xfrm>
            <a:off x="4214353" y="1772326"/>
            <a:ext cx="5934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Tubulin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FAC23BE-5902-554D-B3FE-7E3613817EB0}"/>
              </a:ext>
            </a:extLst>
          </p:cNvPr>
          <p:cNvSpPr/>
          <p:nvPr/>
        </p:nvSpPr>
        <p:spPr>
          <a:xfrm rot="16200000">
            <a:off x="4721854" y="395316"/>
            <a:ext cx="744114" cy="794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50" dirty="0" err="1"/>
              <a:t>sh</a:t>
            </a:r>
            <a:r>
              <a:rPr lang="en-US" sz="1050" dirty="0"/>
              <a:t>-</a:t>
            </a:r>
            <a:r>
              <a:rPr lang="en-US" sz="1050" i="1" dirty="0"/>
              <a:t>NC</a:t>
            </a:r>
          </a:p>
          <a:p>
            <a:pPr>
              <a:lnSpc>
                <a:spcPct val="110000"/>
              </a:lnSpc>
            </a:pPr>
            <a:r>
              <a:rPr lang="en-US" sz="1050" dirty="0"/>
              <a:t>sh-</a:t>
            </a:r>
            <a:r>
              <a:rPr lang="en-US" sz="1050" i="1" dirty="0"/>
              <a:t>Nek1</a:t>
            </a:r>
            <a:r>
              <a:rPr lang="en-US" sz="1050" dirty="0"/>
              <a:t>-1</a:t>
            </a:r>
          </a:p>
          <a:p>
            <a:pPr>
              <a:lnSpc>
                <a:spcPct val="110000"/>
              </a:lnSpc>
            </a:pPr>
            <a:r>
              <a:rPr lang="en-US" sz="1050" dirty="0"/>
              <a:t>sh-</a:t>
            </a:r>
            <a:r>
              <a:rPr lang="en-US" sz="1050" i="1" dirty="0"/>
              <a:t>Nek1</a:t>
            </a:r>
            <a:r>
              <a:rPr lang="en-US" sz="1050" dirty="0"/>
              <a:t>-2</a:t>
            </a:r>
          </a:p>
          <a:p>
            <a:pPr>
              <a:lnSpc>
                <a:spcPct val="110000"/>
              </a:lnSpc>
            </a:pPr>
            <a:r>
              <a:rPr lang="en-US" sz="1050" dirty="0"/>
              <a:t>sh-</a:t>
            </a:r>
            <a:r>
              <a:rPr lang="en-US" sz="1050" i="1" dirty="0"/>
              <a:t>Nek1</a:t>
            </a:r>
            <a:r>
              <a:rPr lang="en-US" sz="1050" dirty="0"/>
              <a:t>-3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91C9EAD-A7A7-4C4F-BBC6-37D355FBCB17}"/>
              </a:ext>
            </a:extLst>
          </p:cNvPr>
          <p:cNvCxnSpPr>
            <a:cxnSpLocks/>
          </p:cNvCxnSpPr>
          <p:nvPr/>
        </p:nvCxnSpPr>
        <p:spPr>
          <a:xfrm>
            <a:off x="4245334" y="1175386"/>
            <a:ext cx="0" cy="32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266AB67-CB9B-AD4B-90A0-D47C07F7AB34}"/>
              </a:ext>
            </a:extLst>
          </p:cNvPr>
          <p:cNvCxnSpPr>
            <a:cxnSpLocks/>
          </p:cNvCxnSpPr>
          <p:nvPr/>
        </p:nvCxnSpPr>
        <p:spPr>
          <a:xfrm>
            <a:off x="4264138" y="1612306"/>
            <a:ext cx="0" cy="32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E3C263BD-9AEA-F54B-8563-55F317034EBD}"/>
              </a:ext>
            </a:extLst>
          </p:cNvPr>
          <p:cNvSpPr/>
          <p:nvPr/>
        </p:nvSpPr>
        <p:spPr>
          <a:xfrm>
            <a:off x="3825848" y="1195643"/>
            <a:ext cx="44755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L929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5DD3ED-93B3-1047-A474-D933E963CFFE}"/>
              </a:ext>
            </a:extLst>
          </p:cNvPr>
          <p:cNvSpPr txBox="1"/>
          <p:nvPr/>
        </p:nvSpPr>
        <p:spPr>
          <a:xfrm>
            <a:off x="3816701" y="1651617"/>
            <a:ext cx="4844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RGC5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5F64B4-D793-2B42-8722-C6B528F5AA90}"/>
              </a:ext>
            </a:extLst>
          </p:cNvPr>
          <p:cNvGrpSpPr/>
          <p:nvPr/>
        </p:nvGrpSpPr>
        <p:grpSpPr>
          <a:xfrm>
            <a:off x="3013148" y="5487705"/>
            <a:ext cx="3657380" cy="1404129"/>
            <a:chOff x="361207" y="536078"/>
            <a:chExt cx="3657380" cy="140412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3C374AA-5F9A-FA4A-9665-73EA56A20486}"/>
                </a:ext>
              </a:extLst>
            </p:cNvPr>
            <p:cNvSpPr/>
            <p:nvPr/>
          </p:nvSpPr>
          <p:spPr>
            <a:xfrm>
              <a:off x="387486" y="824777"/>
              <a:ext cx="744114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/>
                <a:t>TNF</a:t>
              </a:r>
              <a:r>
                <a:rPr lang="en-US" sz="1050">
                  <a:latin typeface="Symbol" pitchFamily="2" charset="2"/>
                </a:rPr>
                <a:t>a</a:t>
              </a:r>
              <a:r>
                <a:rPr lang="en-US" sz="1050"/>
                <a:t>/min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29A7967-1324-A042-8368-A59F99EB6ADA}"/>
                </a:ext>
              </a:extLst>
            </p:cNvPr>
            <p:cNvSpPr/>
            <p:nvPr/>
          </p:nvSpPr>
          <p:spPr>
            <a:xfrm rot="16200000">
              <a:off x="1853629" y="-107000"/>
              <a:ext cx="457200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/>
                <a:t>0</a:t>
              </a:r>
            </a:p>
            <a:p>
              <a:r>
                <a:rPr lang="en-US" sz="1050"/>
                <a:t>5</a:t>
              </a:r>
            </a:p>
            <a:p>
              <a:r>
                <a:rPr lang="en-US" sz="1050"/>
                <a:t>10</a:t>
              </a:r>
            </a:p>
            <a:p>
              <a:r>
                <a:rPr lang="en-US" sz="1050"/>
                <a:t>20</a:t>
              </a:r>
            </a:p>
            <a:p>
              <a:r>
                <a:rPr lang="en-US" sz="1050"/>
                <a:t>30</a:t>
              </a:r>
            </a:p>
            <a:p>
              <a:r>
                <a:rPr lang="en-US" sz="1050"/>
                <a:t>40</a:t>
              </a:r>
            </a:p>
            <a:p>
              <a:r>
                <a:rPr lang="en-US" sz="1050"/>
                <a:t>0</a:t>
              </a:r>
            </a:p>
            <a:p>
              <a:r>
                <a:rPr lang="en-US" sz="1050"/>
                <a:t>5</a:t>
              </a:r>
            </a:p>
            <a:p>
              <a:r>
                <a:rPr lang="en-US" sz="1050"/>
                <a:t>10</a:t>
              </a:r>
            </a:p>
            <a:p>
              <a:r>
                <a:rPr lang="en-US" sz="1050"/>
                <a:t>20</a:t>
              </a:r>
            </a:p>
            <a:p>
              <a:r>
                <a:rPr lang="en-US" sz="1050"/>
                <a:t>30</a:t>
              </a:r>
            </a:p>
            <a:p>
              <a:r>
                <a:rPr lang="en-US" sz="1050"/>
                <a:t>40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D4D2DA9-48D2-5E43-928C-7E271B86F5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7971" y="867341"/>
              <a:ext cx="9144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5072DB8-7322-C441-AE60-051C2357DE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13750" y="867340"/>
              <a:ext cx="9144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A8975F7-0D22-DD43-BF68-D843C8110283}"/>
                </a:ext>
              </a:extLst>
            </p:cNvPr>
            <p:cNvSpPr/>
            <p:nvPr/>
          </p:nvSpPr>
          <p:spPr>
            <a:xfrm>
              <a:off x="501761" y="1686291"/>
              <a:ext cx="59343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Tubulin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7702B35-157C-AC40-8952-BE2AEF112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32882" y="1044485"/>
              <a:ext cx="2084832" cy="195454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FD1385-92C7-0A4C-8D38-3E1DA3AD4F24}"/>
                </a:ext>
              </a:extLst>
            </p:cNvPr>
            <p:cNvSpPr/>
            <p:nvPr/>
          </p:nvSpPr>
          <p:spPr>
            <a:xfrm>
              <a:off x="3329776" y="1241655"/>
              <a:ext cx="671979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/>
                <a:t>Long exp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580280A-08C7-B44D-A1CD-3052514A8A6E}"/>
                </a:ext>
              </a:extLst>
            </p:cNvPr>
            <p:cNvSpPr/>
            <p:nvPr/>
          </p:nvSpPr>
          <p:spPr>
            <a:xfrm>
              <a:off x="3312945" y="1038353"/>
              <a:ext cx="70564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Short exp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7FC9E20-7A6C-6B45-98CE-069F78E12901}"/>
                </a:ext>
              </a:extLst>
            </p:cNvPr>
            <p:cNvSpPr/>
            <p:nvPr/>
          </p:nvSpPr>
          <p:spPr>
            <a:xfrm>
              <a:off x="507031" y="1052006"/>
              <a:ext cx="450764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err="1"/>
                <a:t>I</a:t>
              </a:r>
              <a:r>
                <a:rPr lang="en-US" sz="1050" dirty="0" err="1">
                  <a:latin typeface="Symbol" pitchFamily="2" charset="2"/>
                  <a:ea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sz="1050" dirty="0" err="1"/>
                <a:t>B</a:t>
              </a:r>
              <a:r>
                <a:rPr lang="en-US" sz="1050" dirty="0" err="1">
                  <a:latin typeface="Symbol" pitchFamily="2" charset="2"/>
                </a:rPr>
                <a:t>a</a:t>
              </a:r>
              <a:endParaRPr lang="en-US" sz="1050" dirty="0">
                <a:latin typeface="Symbol" pitchFamily="2" charset="2"/>
              </a:endParaRPr>
            </a:p>
          </p:txBody>
        </p:sp>
        <p:sp>
          <p:nvSpPr>
            <p:cNvPr id="43" name="Left Brace 42">
              <a:extLst>
                <a:ext uri="{FF2B5EF4-FFF2-40B4-BE49-F238E27FC236}">
                  <a16:creationId xmlns:a16="http://schemas.microsoft.com/office/drawing/2014/main" id="{286F8DE3-FF51-F344-AD46-453AA552ECC2}"/>
                </a:ext>
              </a:extLst>
            </p:cNvPr>
            <p:cNvSpPr/>
            <p:nvPr/>
          </p:nvSpPr>
          <p:spPr>
            <a:xfrm>
              <a:off x="903419" y="1065173"/>
              <a:ext cx="91440" cy="365760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C8EC6A7-F3CC-3B43-AC27-BE3383B6FA3B}"/>
                </a:ext>
              </a:extLst>
            </p:cNvPr>
            <p:cNvSpPr/>
            <p:nvPr/>
          </p:nvSpPr>
          <p:spPr>
            <a:xfrm>
              <a:off x="507031" y="1490905"/>
              <a:ext cx="562975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p-</a:t>
              </a:r>
              <a:r>
                <a:rPr lang="en-US" sz="1050" dirty="0" err="1"/>
                <a:t>I</a:t>
              </a:r>
              <a:r>
                <a:rPr lang="en-US" sz="1050" dirty="0" err="1">
                  <a:latin typeface="Symbol" pitchFamily="2" charset="2"/>
                  <a:ea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sz="1050" dirty="0" err="1"/>
                <a:t>B</a:t>
              </a:r>
              <a:r>
                <a:rPr lang="en-US" sz="1050" dirty="0" err="1">
                  <a:latin typeface="Symbol" pitchFamily="2" charset="2"/>
                </a:rPr>
                <a:t>a</a:t>
              </a:r>
              <a:endParaRPr lang="en-US" sz="1050" dirty="0">
                <a:latin typeface="Symbol" pitchFamily="2" charset="2"/>
              </a:endParaRP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CFF0F43-430C-DE4B-8FF3-8DAF5FDAE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32881" y="1270779"/>
              <a:ext cx="2084832" cy="195454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A7BFF6A-0654-E049-B23A-8E5E2017D5F1}"/>
                </a:ext>
              </a:extLst>
            </p:cNvPr>
            <p:cNvSpPr/>
            <p:nvPr/>
          </p:nvSpPr>
          <p:spPr>
            <a:xfrm>
              <a:off x="1280958" y="640895"/>
              <a:ext cx="59343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i="1" dirty="0"/>
                <a:t>Nek1</a:t>
              </a:r>
              <a:r>
                <a:rPr lang="en-US" sz="1050" i="1" baseline="30000" dirty="0"/>
                <a:t>+/+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0441031-D1AD-F64C-9276-EA6CB9AAB88D}"/>
                </a:ext>
              </a:extLst>
            </p:cNvPr>
            <p:cNvSpPr/>
            <p:nvPr/>
          </p:nvSpPr>
          <p:spPr>
            <a:xfrm>
              <a:off x="2145449" y="640895"/>
              <a:ext cx="891591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i="1"/>
                <a:t>Nek1</a:t>
              </a:r>
              <a:r>
                <a:rPr lang="en-US" sz="1050" i="1" baseline="30000"/>
                <a:t>Kat2J/Kat2J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EB2226B-A9F2-A642-A3E3-24A6921EA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29644" y="1489627"/>
              <a:ext cx="2084832" cy="195453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B7A9ED6A-4BBD-5C4F-B411-62A6A0816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31482" y="1705413"/>
              <a:ext cx="2084832" cy="195453"/>
            </a:xfrm>
            <a:prstGeom prst="rect">
              <a:avLst/>
            </a:prstGeom>
          </p:spPr>
        </p:pic>
        <p:sp>
          <p:nvSpPr>
            <p:cNvPr id="54" name="Rectangle 118">
              <a:extLst>
                <a:ext uri="{FF2B5EF4-FFF2-40B4-BE49-F238E27FC236}">
                  <a16:creationId xmlns:a16="http://schemas.microsoft.com/office/drawing/2014/main" id="{049C46D2-4790-3F41-A1F0-41C013B6EFF8}"/>
                </a:ext>
              </a:extLst>
            </p:cNvPr>
            <p:cNvSpPr/>
            <p:nvPr/>
          </p:nvSpPr>
          <p:spPr>
            <a:xfrm>
              <a:off x="361207" y="536078"/>
              <a:ext cx="3417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h</a:t>
              </a:r>
            </a:p>
          </p:txBody>
        </p:sp>
      </p:grpSp>
      <p:sp>
        <p:nvSpPr>
          <p:cNvPr id="55" name="Rectangle 139">
            <a:extLst>
              <a:ext uri="{FF2B5EF4-FFF2-40B4-BE49-F238E27FC236}">
                <a16:creationId xmlns:a16="http://schemas.microsoft.com/office/drawing/2014/main" id="{437F0C93-31D5-EA44-938B-F2A9453A51C1}"/>
              </a:ext>
            </a:extLst>
          </p:cNvPr>
          <p:cNvSpPr/>
          <p:nvPr/>
        </p:nvSpPr>
        <p:spPr>
          <a:xfrm>
            <a:off x="3903333" y="3740612"/>
            <a:ext cx="2487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g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65E366-6DEC-6E46-B9B2-4F049FB2B2C2}"/>
              </a:ext>
            </a:extLst>
          </p:cNvPr>
          <p:cNvCxnSpPr/>
          <p:nvPr/>
        </p:nvCxnSpPr>
        <p:spPr>
          <a:xfrm>
            <a:off x="5469592" y="1201736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9CCB469B-9168-034E-9F6B-7217095D74A9}"/>
              </a:ext>
            </a:extLst>
          </p:cNvPr>
          <p:cNvSpPr/>
          <p:nvPr/>
        </p:nvSpPr>
        <p:spPr>
          <a:xfrm>
            <a:off x="5484069" y="1066732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170</a:t>
            </a:r>
            <a:endParaRPr lang="en-US" sz="1050" dirty="0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5612C22-6E87-B546-9A72-EA8787F3AF9D}"/>
              </a:ext>
            </a:extLst>
          </p:cNvPr>
          <p:cNvCxnSpPr/>
          <p:nvPr/>
        </p:nvCxnSpPr>
        <p:spPr>
          <a:xfrm>
            <a:off x="5463639" y="1437833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56ACEB75-AFE6-D94B-BB37-88A0D50911E7}"/>
              </a:ext>
            </a:extLst>
          </p:cNvPr>
          <p:cNvSpPr/>
          <p:nvPr/>
        </p:nvSpPr>
        <p:spPr>
          <a:xfrm>
            <a:off x="5478116" y="1302829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50</a:t>
            </a:r>
            <a:endParaRPr lang="en-US" sz="1050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BD6E7ED5-0D7D-C548-BD85-F7ADD9215ADB}"/>
              </a:ext>
            </a:extLst>
          </p:cNvPr>
          <p:cNvCxnSpPr/>
          <p:nvPr/>
        </p:nvCxnSpPr>
        <p:spPr>
          <a:xfrm>
            <a:off x="5463639" y="1680123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88069611-A48C-7641-9F49-14D31D39C8E8}"/>
              </a:ext>
            </a:extLst>
          </p:cNvPr>
          <p:cNvSpPr/>
          <p:nvPr/>
        </p:nvSpPr>
        <p:spPr>
          <a:xfrm>
            <a:off x="5478116" y="1545119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170</a:t>
            </a:r>
            <a:endParaRPr lang="en-US" sz="1050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2A1B56D-522C-604B-8CEE-27CB22C77931}"/>
              </a:ext>
            </a:extLst>
          </p:cNvPr>
          <p:cNvCxnSpPr/>
          <p:nvPr/>
        </p:nvCxnSpPr>
        <p:spPr>
          <a:xfrm>
            <a:off x="5457686" y="1916220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B5540A6C-00AF-814D-83D1-C122BBC5DCEA}"/>
              </a:ext>
            </a:extLst>
          </p:cNvPr>
          <p:cNvSpPr/>
          <p:nvPr/>
        </p:nvSpPr>
        <p:spPr>
          <a:xfrm>
            <a:off x="5472163" y="1781216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50</a:t>
            </a:r>
            <a:endParaRPr lang="en-US" sz="1050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F6377A1-A924-C44A-AF5C-C733F848BF78}"/>
              </a:ext>
            </a:extLst>
          </p:cNvPr>
          <p:cNvCxnSpPr/>
          <p:nvPr/>
        </p:nvCxnSpPr>
        <p:spPr>
          <a:xfrm>
            <a:off x="5769325" y="6370544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CD192FAF-8FEE-9541-A005-5EB51CD7D14E}"/>
              </a:ext>
            </a:extLst>
          </p:cNvPr>
          <p:cNvSpPr/>
          <p:nvPr/>
        </p:nvSpPr>
        <p:spPr>
          <a:xfrm>
            <a:off x="5783802" y="6235540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37</a:t>
            </a:r>
            <a:endParaRPr lang="en-US" sz="1050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3854470-5F23-AF41-BBFE-1025F846B35F}"/>
              </a:ext>
            </a:extLst>
          </p:cNvPr>
          <p:cNvCxnSpPr/>
          <p:nvPr/>
        </p:nvCxnSpPr>
        <p:spPr>
          <a:xfrm>
            <a:off x="5789147" y="6787293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47A6D255-973A-9541-A09F-E100FC109574}"/>
              </a:ext>
            </a:extLst>
          </p:cNvPr>
          <p:cNvSpPr/>
          <p:nvPr/>
        </p:nvSpPr>
        <p:spPr>
          <a:xfrm>
            <a:off x="5803624" y="6652289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50</a:t>
            </a:r>
            <a:endParaRPr lang="en-US" sz="1050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DB79406-010C-1C48-AA29-0CAE719A444F}"/>
              </a:ext>
            </a:extLst>
          </p:cNvPr>
          <p:cNvCxnSpPr/>
          <p:nvPr/>
        </p:nvCxnSpPr>
        <p:spPr>
          <a:xfrm>
            <a:off x="5769325" y="6158886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EFB62ECB-99C7-0643-B686-25F242DD7D90}"/>
              </a:ext>
            </a:extLst>
          </p:cNvPr>
          <p:cNvSpPr/>
          <p:nvPr/>
        </p:nvSpPr>
        <p:spPr>
          <a:xfrm>
            <a:off x="5783802" y="6023882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37</a:t>
            </a:r>
            <a:endParaRPr lang="en-US" sz="1050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FC4CC59-F1AA-5B4A-B16F-58FD973F1F5F}"/>
              </a:ext>
            </a:extLst>
          </p:cNvPr>
          <p:cNvCxnSpPr/>
          <p:nvPr/>
        </p:nvCxnSpPr>
        <p:spPr>
          <a:xfrm>
            <a:off x="5770609" y="6590775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FB5CB561-2249-EB4B-897D-C01359F1E6EB}"/>
              </a:ext>
            </a:extLst>
          </p:cNvPr>
          <p:cNvSpPr/>
          <p:nvPr/>
        </p:nvSpPr>
        <p:spPr>
          <a:xfrm>
            <a:off x="5785086" y="6455771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37</a:t>
            </a:r>
            <a:endParaRPr lang="en-US" sz="10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9CF7B1-DE16-DB49-8B56-F0EFF24CF77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2437" y="3895015"/>
            <a:ext cx="2827020" cy="16230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3CB194-4A53-EE44-8C95-4C06A5EF7AD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7926" y="2198369"/>
            <a:ext cx="2788920" cy="1600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15EA11-AB36-9B49-A7BD-B2F3625DA3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7464" y="745325"/>
            <a:ext cx="2415540" cy="12801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4B23C93-E25F-A043-9F47-73BB6F749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9219" y="5614663"/>
            <a:ext cx="2148840" cy="1539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E3D488-41F8-1D48-B636-5BD4C776E52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821017" y="2136451"/>
            <a:ext cx="2385060" cy="14630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4C5E87-0595-CA42-9FC2-2CBB09FC97D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12206" y="3849179"/>
            <a:ext cx="1973580" cy="1409700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5B4FC7B6-69BC-294F-97A1-20D8AE68EBFD}"/>
              </a:ext>
            </a:extLst>
          </p:cNvPr>
          <p:cNvSpPr/>
          <p:nvPr/>
        </p:nvSpPr>
        <p:spPr>
          <a:xfrm>
            <a:off x="5410568" y="944552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2CE0FAF-FBB5-8D4F-8E00-9A364D4DD64F}"/>
              </a:ext>
            </a:extLst>
          </p:cNvPr>
          <p:cNvSpPr/>
          <p:nvPr/>
        </p:nvSpPr>
        <p:spPr>
          <a:xfrm>
            <a:off x="5706849" y="5833561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09203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0C3EE1-75E7-0B4C-A573-88D9D61D2625}"/>
              </a:ext>
            </a:extLst>
          </p:cNvPr>
          <p:cNvSpPr/>
          <p:nvPr/>
        </p:nvSpPr>
        <p:spPr>
          <a:xfrm>
            <a:off x="270654" y="398307"/>
            <a:ext cx="6316691" cy="421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pretreated with 10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 Nec-1s or vehicle for 30 min, then treated with 50 ng/mL TNF for 24 h. Cell death was measured by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ToxiLight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Mean ± SD, n=3 biological independent repeats. One-way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pretreated with 10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 Nec-1s or vehicle for 30 min and then treated with 1 ng/mL TNF + 500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5z7 for indicated time. Cell death was measured by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ToxiLight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Mean ± SD. n=3 biological independent repeats. One-way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Wild type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pretreated with 10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 Nec-1s or vehicle for 30 min and then treated with 1 ng/mL TNF + 500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5z7 + 20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zVAD.fmk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indicated time. Cell death was measured by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ToxiLight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Mean ± SD. n=3 biological independent repeats. One-way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L929 cells were transfected shRNA targeting Nek1 or Scrambled shRNA for 7 d and then treated with 10 ng/mL TNF for 5 , 6 and 7 h. Cell death was measured with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ToxiLight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Mean ± SD. n=3 biological independent repeats. One-way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L929 cells and RGC5 cells were transfected with shRNA targeting Nek1 or Scrambled shRNA for 7 d and then the cell lysates were analyzed by western blotting using indicated antibodies. 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RGC5 cells transfected with shRNA targeting Nek1 or Scrambled shRNA were treated with 1 ng/mL TNF + 500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5z7 for 4, 5, 6 and 8 h. Cell death was measured with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ToxiLight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n=3 replicates for each group.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g,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mRNA levels of A20 in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determined by RT-qPCR and actin was used as loading control. n=3 biological independent repeats. Unpaired two-tailed Student’s t-test.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WT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treated with TNF 10ng/mL for indicated periods of time. The cell lysates were analyzed by immunoblotting using indicated antibodies. Data are represented as mean ± SD. Uncropped blots in the Source Data file.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296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C5BAC-55B7-CD46-88FA-7AD81C619DA7}"/>
              </a:ext>
            </a:extLst>
          </p:cNvPr>
          <p:cNvSpPr txBox="1">
            <a:spLocks/>
          </p:cNvSpPr>
          <p:nvPr/>
        </p:nvSpPr>
        <p:spPr>
          <a:xfrm>
            <a:off x="74692" y="153060"/>
            <a:ext cx="5644056" cy="3830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50" b="1" dirty="0">
                <a:latin typeface="+mn-lt"/>
              </a:rPr>
              <a:t>Supplementary Fig. 3: Protein misfolding and inflammation in the CNS of </a:t>
            </a:r>
            <a:r>
              <a:rPr lang="en-US" sz="1050" b="1" i="1" dirty="0">
                <a:latin typeface="+mn-lt"/>
              </a:rPr>
              <a:t>Nek1</a:t>
            </a:r>
            <a:r>
              <a:rPr lang="en-US" sz="1050" b="1" dirty="0">
                <a:latin typeface="+mn-lt"/>
              </a:rPr>
              <a:t> deficient mice.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CEB4F1-6B08-FB4C-ABA2-7ECD6CC231C0}"/>
              </a:ext>
            </a:extLst>
          </p:cNvPr>
          <p:cNvSpPr/>
          <p:nvPr/>
        </p:nvSpPr>
        <p:spPr>
          <a:xfrm>
            <a:off x="480660" y="415343"/>
            <a:ext cx="2487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AEE403-C3E2-1740-AE84-E35270EAF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082" y="717817"/>
            <a:ext cx="731520" cy="7315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CAC63E-C1CB-C844-94BB-27BFB0580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648" y="1506008"/>
            <a:ext cx="731520" cy="7315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1D3EBF0-94C0-0F41-81A3-76F42C06221F}"/>
              </a:ext>
            </a:extLst>
          </p:cNvPr>
          <p:cNvSpPr/>
          <p:nvPr/>
        </p:nvSpPr>
        <p:spPr>
          <a:xfrm>
            <a:off x="519257" y="969127"/>
            <a:ext cx="64312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/>
              <a:t>Cortex 1</a:t>
            </a:r>
            <a:endParaRPr lang="en-US" sz="10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7E76C6-4791-9B42-ABCD-F6C375CF4F2D}"/>
              </a:ext>
            </a:extLst>
          </p:cNvPr>
          <p:cNvSpPr/>
          <p:nvPr/>
        </p:nvSpPr>
        <p:spPr>
          <a:xfrm>
            <a:off x="529258" y="1666264"/>
            <a:ext cx="64312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/>
              <a:t>Cortex 2</a:t>
            </a:r>
            <a:endParaRPr lang="en-US" sz="1050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AA2674F8-B2EE-5642-A2C7-E72856115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2826" y="745439"/>
            <a:ext cx="731520" cy="7315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C45DEA-4F9C-A64A-907D-16FF926930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6065" y="745439"/>
            <a:ext cx="731520" cy="7315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D40FCC-63C2-1441-BF97-7E26EAAB22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9304" y="745439"/>
            <a:ext cx="731520" cy="7315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0DE62A-9D6A-C443-8622-7E5F66A349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12543" y="745439"/>
            <a:ext cx="731520" cy="7315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7875A8-875A-814C-8A38-AA532D2F67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12543" y="1505481"/>
            <a:ext cx="731520" cy="7315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CF06ED-0181-5240-919B-17F4A5490C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79304" y="1505481"/>
            <a:ext cx="731520" cy="7315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93F75-22F2-2243-9D71-584DEA958F7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46065" y="1505481"/>
            <a:ext cx="731520" cy="7315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09DCF9B-81B0-5E4B-BACB-658EA81A789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12826" y="1505481"/>
            <a:ext cx="731520" cy="73152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52A778D-F7B4-CA49-A7B0-9F39FDB682D4}"/>
              </a:ext>
            </a:extLst>
          </p:cNvPr>
          <p:cNvSpPr/>
          <p:nvPr/>
        </p:nvSpPr>
        <p:spPr>
          <a:xfrm rot="16200000">
            <a:off x="2028480" y="1757058"/>
            <a:ext cx="91242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620781-B1A1-1C4D-A5A2-A90DFA6848E8}"/>
              </a:ext>
            </a:extLst>
          </p:cNvPr>
          <p:cNvSpPr/>
          <p:nvPr/>
        </p:nvSpPr>
        <p:spPr>
          <a:xfrm>
            <a:off x="2685608" y="511130"/>
            <a:ext cx="63190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0432FF"/>
                </a:solidFill>
              </a:rPr>
              <a:t>Hoechst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7CD7BC-20A9-3549-944B-4426481DB171}"/>
              </a:ext>
            </a:extLst>
          </p:cNvPr>
          <p:cNvSpPr/>
          <p:nvPr/>
        </p:nvSpPr>
        <p:spPr>
          <a:xfrm>
            <a:off x="3488891" y="511130"/>
            <a:ext cx="49564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>
                <a:solidFill>
                  <a:srgbClr val="00B050"/>
                </a:solidFill>
              </a:rPr>
              <a:t>NeuN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E9ABDCF-5C2B-F445-A581-949872510A43}"/>
              </a:ext>
            </a:extLst>
          </p:cNvPr>
          <p:cNvSpPr/>
          <p:nvPr/>
        </p:nvSpPr>
        <p:spPr>
          <a:xfrm>
            <a:off x="4110552" y="511130"/>
            <a:ext cx="8322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  <a:latin typeface="Symbol" pitchFamily="2" charset="2"/>
              </a:rPr>
              <a:t>a</a:t>
            </a:r>
            <a:r>
              <a:rPr lang="en-US" sz="1050" dirty="0">
                <a:solidFill>
                  <a:srgbClr val="FF0000"/>
                </a:solidFill>
              </a:rPr>
              <a:t>-Synuclein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184CED-334F-4247-982F-DA6089BA950E}"/>
              </a:ext>
            </a:extLst>
          </p:cNvPr>
          <p:cNvSpPr/>
          <p:nvPr/>
        </p:nvSpPr>
        <p:spPr>
          <a:xfrm>
            <a:off x="4975189" y="511130"/>
            <a:ext cx="6158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Merged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AD4EE3-8546-6244-A7B8-3A7CE2B500FE}"/>
              </a:ext>
            </a:extLst>
          </p:cNvPr>
          <p:cNvSpPr/>
          <p:nvPr/>
        </p:nvSpPr>
        <p:spPr>
          <a:xfrm>
            <a:off x="2173918" y="443789"/>
            <a:ext cx="25840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b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0F5DD8F-B788-C94E-9C82-3DB0E482BFFB}"/>
              </a:ext>
            </a:extLst>
          </p:cNvPr>
          <p:cNvSpPr/>
          <p:nvPr/>
        </p:nvSpPr>
        <p:spPr>
          <a:xfrm rot="16200000">
            <a:off x="2187978" y="969842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  <a:endParaRPr lang="en-US" sz="1050" i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7827088-194C-784B-A9A8-E2E1E347E49F}"/>
              </a:ext>
            </a:extLst>
          </p:cNvPr>
          <p:cNvSpPr/>
          <p:nvPr/>
        </p:nvSpPr>
        <p:spPr>
          <a:xfrm>
            <a:off x="529258" y="2439565"/>
            <a:ext cx="2423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c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D4B97F7-8B54-0447-B699-A20F1293D62E}"/>
              </a:ext>
            </a:extLst>
          </p:cNvPr>
          <p:cNvSpPr/>
          <p:nvPr/>
        </p:nvSpPr>
        <p:spPr>
          <a:xfrm>
            <a:off x="2471299" y="2439972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1ECF5BE-871C-7447-828E-CEDF1695D372}"/>
              </a:ext>
            </a:extLst>
          </p:cNvPr>
          <p:cNvSpPr/>
          <p:nvPr/>
        </p:nvSpPr>
        <p:spPr>
          <a:xfrm>
            <a:off x="529258" y="4486443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e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923CF7B-F7D3-6045-945E-F9CE0BDB95A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0279" y="2793222"/>
            <a:ext cx="1988820" cy="185166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CF49D61-3213-D745-A2F6-7CD6FA5A09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11652" y="2581165"/>
            <a:ext cx="3505200" cy="250698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90EADB5-A3E9-E04A-B3B7-6584CC1EB37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9257" y="4572000"/>
            <a:ext cx="2186940" cy="241554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B1DD604-31ED-AB46-9783-D7AB7AF75D66}"/>
              </a:ext>
            </a:extLst>
          </p:cNvPr>
          <p:cNvSpPr/>
          <p:nvPr/>
        </p:nvSpPr>
        <p:spPr>
          <a:xfrm>
            <a:off x="356918" y="7004087"/>
            <a:ext cx="6144164" cy="1680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The cerebral cortical sections of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were stained with Thioflavin S.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Hippocampal sections of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mice (3 weeks old) were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immunostained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anti-</a:t>
            </a:r>
            <a:r>
              <a:rPr lang="en-US" sz="1000" dirty="0">
                <a:latin typeface="Symbol" pitchFamily="2" charset="2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-synuclein (red) and anti-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NeuN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(green). Bar = 50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µ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mRNA levels of TNF, Il-1</a:t>
            </a:r>
            <a:r>
              <a:rPr lang="en-US" sz="1000" dirty="0">
                <a:latin typeface="Symbol" pitchFamily="2" charset="2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Il-1</a:t>
            </a:r>
            <a:r>
              <a:rPr lang="en-US" sz="1000" dirty="0">
                <a:latin typeface="Symbol" pitchFamily="2" charset="2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Cxcl1, Ccl2, Ccl3, Ccl4, Ccl5 and Cst7 of primary microglia of indicated genotypes were determined by RT-qPCR (mean ± SD, n=3 repeats for each group). Unpaired multiple t-test.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d-e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The mRNAs from the brains of the mice (mean ± SD, n=3 per group, 3 weeks old) were extracted and quantified for the levels of indicated cytokines by RT-qPCR. Data are presented as mean ± SD. One-way ANOVA with Dunnett’s test. 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372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A734662-D360-9443-9BF0-70163DAEEF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316743"/>
              </p:ext>
            </p:extLst>
          </p:nvPr>
        </p:nvGraphicFramePr>
        <p:xfrm>
          <a:off x="408738" y="3096652"/>
          <a:ext cx="2560320" cy="762000"/>
        </p:xfrm>
        <a:graphic>
          <a:graphicData uri="http://schemas.openxmlformats.org/drawingml/2006/table">
            <a:tbl>
              <a:tblPr/>
              <a:tblGrid>
                <a:gridCol w="601088">
                  <a:extLst>
                    <a:ext uri="{9D8B030D-6E8A-4147-A177-3AD203B41FA5}">
                      <a16:colId xmlns:a16="http://schemas.microsoft.com/office/drawing/2014/main" val="353118436"/>
                    </a:ext>
                  </a:extLst>
                </a:gridCol>
                <a:gridCol w="677319">
                  <a:extLst>
                    <a:ext uri="{9D8B030D-6E8A-4147-A177-3AD203B41FA5}">
                      <a16:colId xmlns:a16="http://schemas.microsoft.com/office/drawing/2014/main" val="893154978"/>
                    </a:ext>
                  </a:extLst>
                </a:gridCol>
                <a:gridCol w="677319">
                  <a:extLst>
                    <a:ext uri="{9D8B030D-6E8A-4147-A177-3AD203B41FA5}">
                      <a16:colId xmlns:a16="http://schemas.microsoft.com/office/drawing/2014/main" val="186746172"/>
                    </a:ext>
                  </a:extLst>
                </a:gridCol>
                <a:gridCol w="604594">
                  <a:extLst>
                    <a:ext uri="{9D8B030D-6E8A-4147-A177-3AD203B41FA5}">
                      <a16:colId xmlns:a16="http://schemas.microsoft.com/office/drawing/2014/main" val="35240725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Gene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Z-Score 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Z-Score 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Average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2392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Vps26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-1.96851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-2.23102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-2.09977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20438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Vps29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-1.16143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-1.5631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-1.36227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900395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78D2B1AF-246E-A64A-9980-8A7942E40C82}"/>
              </a:ext>
            </a:extLst>
          </p:cNvPr>
          <p:cNvSpPr/>
          <p:nvPr/>
        </p:nvSpPr>
        <p:spPr>
          <a:xfrm>
            <a:off x="187654" y="546385"/>
            <a:ext cx="2487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sz="1050" b="1" dirty="0"/>
              <a:t>a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61D8F7F-1553-8445-9080-036AD5DD5B3B}"/>
              </a:ext>
            </a:extLst>
          </p:cNvPr>
          <p:cNvSpPr txBox="1">
            <a:spLocks/>
          </p:cNvSpPr>
          <p:nvPr/>
        </p:nvSpPr>
        <p:spPr>
          <a:xfrm>
            <a:off x="74692" y="153060"/>
            <a:ext cx="5329714" cy="3830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50" b="1" dirty="0">
                <a:latin typeface="+mn-lt"/>
              </a:rPr>
              <a:t>Supplementary Fig. 4: NEK1 and retromer complexes.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E17E8C-517C-CD47-A6BB-698F4D97D256}"/>
              </a:ext>
            </a:extLst>
          </p:cNvPr>
          <p:cNvSpPr/>
          <p:nvPr/>
        </p:nvSpPr>
        <p:spPr>
          <a:xfrm>
            <a:off x="214142" y="2849671"/>
            <a:ext cx="2551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sz="1050" b="1" dirty="0"/>
              <a:t>b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925805-2946-3B45-AB8F-2E64FEB807BE}"/>
              </a:ext>
            </a:extLst>
          </p:cNvPr>
          <p:cNvSpPr/>
          <p:nvPr/>
        </p:nvSpPr>
        <p:spPr>
          <a:xfrm>
            <a:off x="3218225" y="546385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sz="1050" b="1" dirty="0"/>
              <a:t>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3C7D41-3767-0F49-961E-9A86D56BD671}"/>
              </a:ext>
            </a:extLst>
          </p:cNvPr>
          <p:cNvSpPr/>
          <p:nvPr/>
        </p:nvSpPr>
        <p:spPr>
          <a:xfrm>
            <a:off x="3214016" y="2447568"/>
            <a:ext cx="5644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f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F74FBF0-851E-7340-B601-6424B790345E}"/>
              </a:ext>
            </a:extLst>
          </p:cNvPr>
          <p:cNvSpPr/>
          <p:nvPr/>
        </p:nvSpPr>
        <p:spPr>
          <a:xfrm>
            <a:off x="3218225" y="4251714"/>
            <a:ext cx="2487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sz="1050" b="1" dirty="0"/>
              <a:t>g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9F871361-09CD-3E4F-A42D-7D14DD3F3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47586"/>
              </p:ext>
            </p:extLst>
          </p:nvPr>
        </p:nvGraphicFramePr>
        <p:xfrm>
          <a:off x="3305716" y="4488110"/>
          <a:ext cx="2796147" cy="81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0315">
                  <a:extLst>
                    <a:ext uri="{9D8B030D-6E8A-4147-A177-3AD203B41FA5}">
                      <a16:colId xmlns:a16="http://schemas.microsoft.com/office/drawing/2014/main" val="2295440520"/>
                    </a:ext>
                  </a:extLst>
                </a:gridCol>
                <a:gridCol w="1324715">
                  <a:extLst>
                    <a:ext uri="{9D8B030D-6E8A-4147-A177-3AD203B41FA5}">
                      <a16:colId xmlns:a16="http://schemas.microsoft.com/office/drawing/2014/main" val="860920300"/>
                    </a:ext>
                  </a:extLst>
                </a:gridCol>
                <a:gridCol w="821117">
                  <a:extLst>
                    <a:ext uri="{9D8B030D-6E8A-4147-A177-3AD203B41FA5}">
                      <a16:colId xmlns:a16="http://schemas.microsoft.com/office/drawing/2014/main" val="3641702669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i="1" u="none" strike="noStrike" dirty="0">
                          <a:effectLst/>
                        </a:rPr>
                        <a:t>Nek1</a:t>
                      </a:r>
                      <a:r>
                        <a:rPr lang="en-US" sz="1050" i="1" u="none" strike="noStrike" baseline="30000" dirty="0">
                          <a:effectLst/>
                        </a:rPr>
                        <a:t>Kat2J/Kat2J</a:t>
                      </a:r>
                      <a:r>
                        <a:rPr lang="en-US" sz="1050" u="none" strike="noStrike" dirty="0">
                          <a:effectLst/>
                        </a:rPr>
                        <a:t> : </a:t>
                      </a:r>
                      <a:r>
                        <a:rPr lang="en-US" sz="1050" i="1" u="none" strike="noStrike" dirty="0">
                          <a:effectLst/>
                        </a:rPr>
                        <a:t>Nek1</a:t>
                      </a:r>
                      <a:r>
                        <a:rPr lang="en-US" sz="1050" i="1" u="none" strike="noStrike" baseline="30000" dirty="0">
                          <a:effectLst/>
                        </a:rPr>
                        <a:t>+/+</a:t>
                      </a:r>
                      <a:br>
                        <a:rPr lang="en-US" sz="1050" u="none" strike="noStrike" dirty="0">
                          <a:effectLst/>
                        </a:rPr>
                      </a:br>
                      <a:r>
                        <a:rPr lang="en-US" sz="1050" u="none" strike="noStrike" dirty="0">
                          <a:effectLst/>
                        </a:rPr>
                        <a:t>mean ratio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p value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943082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SNX2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1.09 : 6.56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0.002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280666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SNX27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1.61 : 0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0.006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5839865"/>
                  </a:ext>
                </a:extLst>
              </a:tr>
            </a:tbl>
          </a:graphicData>
        </a:graphic>
      </p:graphicFrame>
      <p:sp>
        <p:nvSpPr>
          <p:cNvPr id="29" name="Rectangle 28">
            <a:extLst>
              <a:ext uri="{FF2B5EF4-FFF2-40B4-BE49-F238E27FC236}">
                <a16:creationId xmlns:a16="http://schemas.microsoft.com/office/drawing/2014/main" id="{0CDCF432-386F-A74A-85E6-F95A8E6D871B}"/>
              </a:ext>
            </a:extLst>
          </p:cNvPr>
          <p:cNvSpPr/>
          <p:nvPr/>
        </p:nvSpPr>
        <p:spPr>
          <a:xfrm>
            <a:off x="3218225" y="5330480"/>
            <a:ext cx="2551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sz="1050" b="1" dirty="0"/>
              <a:t>h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65246DD-51B0-1E4D-8873-D79AFEB8D501}"/>
              </a:ext>
            </a:extLst>
          </p:cNvPr>
          <p:cNvSpPr/>
          <p:nvPr/>
        </p:nvSpPr>
        <p:spPr>
          <a:xfrm>
            <a:off x="3218225" y="6617784"/>
            <a:ext cx="5644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 err="1"/>
              <a:t>i</a:t>
            </a:r>
            <a:endParaRPr lang="en-US" sz="1050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90F5D41-E513-8248-BC8C-A11502729F75}"/>
              </a:ext>
            </a:extLst>
          </p:cNvPr>
          <p:cNvSpPr/>
          <p:nvPr/>
        </p:nvSpPr>
        <p:spPr>
          <a:xfrm>
            <a:off x="3309016" y="6880279"/>
            <a:ext cx="1135247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Vector</a:t>
            </a:r>
            <a:endParaRPr lang="en-US" sz="1050" baseline="30000" dirty="0"/>
          </a:p>
          <a:p>
            <a:r>
              <a:rPr lang="en-US" sz="1050" dirty="0"/>
              <a:t>FLAG-VPS26B</a:t>
            </a:r>
            <a:r>
              <a:rPr lang="en-US" sz="1050" baseline="30000" dirty="0"/>
              <a:t>WT</a:t>
            </a:r>
          </a:p>
          <a:p>
            <a:r>
              <a:rPr lang="en-US" sz="1050" dirty="0"/>
              <a:t>FLAG-VPS26B</a:t>
            </a:r>
            <a:r>
              <a:rPr lang="en-US" sz="1050" baseline="30000" dirty="0"/>
              <a:t>1-297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555F88D-020A-AC40-9CC6-77A5BC9CB3A3}"/>
              </a:ext>
            </a:extLst>
          </p:cNvPr>
          <p:cNvSpPr/>
          <p:nvPr/>
        </p:nvSpPr>
        <p:spPr>
          <a:xfrm>
            <a:off x="4348400" y="6890336"/>
            <a:ext cx="5303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+--</a:t>
            </a:r>
          </a:p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-+-</a:t>
            </a:r>
          </a:p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--+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1540E0D-1FEC-D04B-A96D-6B3297DDF72D}"/>
              </a:ext>
            </a:extLst>
          </p:cNvPr>
          <p:cNvCxnSpPr>
            <a:cxnSpLocks/>
          </p:cNvCxnSpPr>
          <p:nvPr/>
        </p:nvCxnSpPr>
        <p:spPr>
          <a:xfrm flipH="1" flipV="1">
            <a:off x="4388834" y="6890336"/>
            <a:ext cx="5029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41A8A63-705A-7943-94F3-7F0BD6E11CDC}"/>
              </a:ext>
            </a:extLst>
          </p:cNvPr>
          <p:cNvSpPr/>
          <p:nvPr/>
        </p:nvSpPr>
        <p:spPr>
          <a:xfrm>
            <a:off x="4959594" y="6626113"/>
            <a:ext cx="60465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IP:FLAG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087FB6D-160A-7444-BDD9-4B7B36ADDBE3}"/>
              </a:ext>
            </a:extLst>
          </p:cNvPr>
          <p:cNvSpPr/>
          <p:nvPr/>
        </p:nvSpPr>
        <p:spPr>
          <a:xfrm>
            <a:off x="4415021" y="6626113"/>
            <a:ext cx="4331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WCL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E25B7FF-AFC7-064D-ACAC-A861F2E86CFA}"/>
              </a:ext>
            </a:extLst>
          </p:cNvPr>
          <p:cNvSpPr/>
          <p:nvPr/>
        </p:nvSpPr>
        <p:spPr>
          <a:xfrm>
            <a:off x="3904192" y="7633378"/>
            <a:ext cx="46679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FLAG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E14DC48-7956-FA4F-9D33-0DC1B6CA4F49}"/>
              </a:ext>
            </a:extLst>
          </p:cNvPr>
          <p:cNvSpPr/>
          <p:nvPr/>
        </p:nvSpPr>
        <p:spPr>
          <a:xfrm>
            <a:off x="3866539" y="7390872"/>
            <a:ext cx="54213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SNX2</a:t>
            </a:r>
            <a:r>
              <a:rPr lang="en-US" altLang="zh-CN" sz="1050"/>
              <a:t>7</a:t>
            </a:r>
            <a:endParaRPr lang="en-US" sz="105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40FD9FD-8B42-2E47-8E2A-A95D8286D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433" y="7416188"/>
            <a:ext cx="1188720" cy="198120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84A30829-2A16-274F-BE1E-6CC37ABB9553}"/>
              </a:ext>
            </a:extLst>
          </p:cNvPr>
          <p:cNvSpPr/>
          <p:nvPr/>
        </p:nvSpPr>
        <p:spPr>
          <a:xfrm>
            <a:off x="4992084" y="6890336"/>
            <a:ext cx="5303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+--</a:t>
            </a:r>
          </a:p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-+-</a:t>
            </a:r>
          </a:p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--+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A6AD90B-3B08-AC4F-AF0E-0F578DAA62B6}"/>
              </a:ext>
            </a:extLst>
          </p:cNvPr>
          <p:cNvCxnSpPr>
            <a:cxnSpLocks/>
          </p:cNvCxnSpPr>
          <p:nvPr/>
        </p:nvCxnSpPr>
        <p:spPr>
          <a:xfrm flipH="1" flipV="1">
            <a:off x="5032518" y="6890336"/>
            <a:ext cx="5029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5BA7B9DE-8694-4445-B611-A70106B44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1384" y="7638128"/>
            <a:ext cx="1188720" cy="264160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C82FD9BC-FB3B-804D-8C6D-EF3D59342BEF}"/>
              </a:ext>
            </a:extLst>
          </p:cNvPr>
          <p:cNvSpPr/>
          <p:nvPr/>
        </p:nvSpPr>
        <p:spPr>
          <a:xfrm>
            <a:off x="409892" y="5308780"/>
            <a:ext cx="54864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VPS26B</a:t>
            </a:r>
            <a:endParaRPr lang="en-US" sz="1050" baseline="30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45785A9-D39C-1742-8E13-2330FFB95F3A}"/>
              </a:ext>
            </a:extLst>
          </p:cNvPr>
          <p:cNvSpPr/>
          <p:nvPr/>
        </p:nvSpPr>
        <p:spPr>
          <a:xfrm rot="16200000">
            <a:off x="1184745" y="4143951"/>
            <a:ext cx="86914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err="1"/>
              <a:t>sh</a:t>
            </a:r>
            <a:r>
              <a:rPr lang="en-US" sz="1050" dirty="0"/>
              <a:t>-</a:t>
            </a:r>
            <a:r>
              <a:rPr lang="en-US" sz="1050" i="1" dirty="0"/>
              <a:t>NC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Vps26b</a:t>
            </a:r>
            <a:r>
              <a:rPr lang="en-US" sz="1050" dirty="0"/>
              <a:t>-1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Vps26b</a:t>
            </a:r>
            <a:r>
              <a:rPr lang="en-US" sz="1050" dirty="0"/>
              <a:t>-2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Vps26b</a:t>
            </a:r>
            <a:r>
              <a:rPr lang="en-US" sz="1050" dirty="0"/>
              <a:t>-3</a:t>
            </a:r>
          </a:p>
          <a:p>
            <a:r>
              <a:rPr lang="en-US" sz="1050" dirty="0" err="1"/>
              <a:t>sh</a:t>
            </a:r>
            <a:r>
              <a:rPr lang="en-US" sz="1050" dirty="0"/>
              <a:t>-</a:t>
            </a:r>
            <a:r>
              <a:rPr lang="en-US" sz="1050" i="1" dirty="0"/>
              <a:t>NC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Vps26b</a:t>
            </a:r>
            <a:r>
              <a:rPr lang="en-US" sz="1050" dirty="0"/>
              <a:t>-1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Vps26b</a:t>
            </a:r>
            <a:r>
              <a:rPr lang="en-US" sz="1050" dirty="0"/>
              <a:t>-2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Vps26b</a:t>
            </a:r>
            <a:r>
              <a:rPr lang="en-US" sz="1050" dirty="0"/>
              <a:t>-3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0C0FEEA-7829-BD44-AF4E-FD0EDBD7991D}"/>
              </a:ext>
            </a:extLst>
          </p:cNvPr>
          <p:cNvSpPr/>
          <p:nvPr/>
        </p:nvSpPr>
        <p:spPr>
          <a:xfrm>
            <a:off x="409892" y="5511755"/>
            <a:ext cx="54864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Tubulin</a:t>
            </a:r>
            <a:endParaRPr lang="en-US" sz="1050" baseline="300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802E028-EA0A-754A-B883-FA6AA25892BA}"/>
              </a:ext>
            </a:extLst>
          </p:cNvPr>
          <p:cNvSpPr/>
          <p:nvPr/>
        </p:nvSpPr>
        <p:spPr>
          <a:xfrm>
            <a:off x="1016718" y="4194165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  <a:endParaRPr lang="en-US" sz="1050" i="1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D3706C8-7E63-0245-8BF8-DCFB69DB9D63}"/>
              </a:ext>
            </a:extLst>
          </p:cNvPr>
          <p:cNvCxnSpPr>
            <a:cxnSpLocks/>
          </p:cNvCxnSpPr>
          <p:nvPr/>
        </p:nvCxnSpPr>
        <p:spPr>
          <a:xfrm flipH="1">
            <a:off x="956705" y="4439957"/>
            <a:ext cx="64008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79B1F8D3-FA00-2B46-B436-68E10EE00628}"/>
              </a:ext>
            </a:extLst>
          </p:cNvPr>
          <p:cNvSpPr/>
          <p:nvPr/>
        </p:nvSpPr>
        <p:spPr>
          <a:xfrm>
            <a:off x="1612117" y="4194165"/>
            <a:ext cx="89159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766F39D-A84F-1B46-A692-E854E6C15890}"/>
              </a:ext>
            </a:extLst>
          </p:cNvPr>
          <p:cNvCxnSpPr>
            <a:cxnSpLocks/>
          </p:cNvCxnSpPr>
          <p:nvPr/>
        </p:nvCxnSpPr>
        <p:spPr>
          <a:xfrm flipH="1">
            <a:off x="1658166" y="4442935"/>
            <a:ext cx="64008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7A42155E-335A-9242-8DFF-53B756297E7A}"/>
              </a:ext>
            </a:extLst>
          </p:cNvPr>
          <p:cNvSpPr/>
          <p:nvPr/>
        </p:nvSpPr>
        <p:spPr>
          <a:xfrm>
            <a:off x="214142" y="4125979"/>
            <a:ext cx="2423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c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7CC9B5F-D166-F548-B2E8-14EEAE9342B2}"/>
              </a:ext>
            </a:extLst>
          </p:cNvPr>
          <p:cNvSpPr/>
          <p:nvPr/>
        </p:nvSpPr>
        <p:spPr>
          <a:xfrm>
            <a:off x="242018" y="6085664"/>
            <a:ext cx="2551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d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9F83AB72-496A-B84D-9218-D342CD8D7E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137" y="7076386"/>
            <a:ext cx="1645920" cy="167466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45F10E36-3B33-874E-B73E-4A6A8AE007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136" y="7491096"/>
            <a:ext cx="1645920" cy="167466"/>
          </a:xfrm>
          <a:prstGeom prst="rect">
            <a:avLst/>
          </a:prstGeom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5E75F4C0-DDD4-364B-8982-32AC1F1D906B}"/>
              </a:ext>
            </a:extLst>
          </p:cNvPr>
          <p:cNvSpPr/>
          <p:nvPr/>
        </p:nvSpPr>
        <p:spPr>
          <a:xfrm>
            <a:off x="373752" y="7019087"/>
            <a:ext cx="53091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VPS29</a:t>
            </a:r>
            <a:endParaRPr lang="en-US" sz="1050" baseline="3000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2A29A2E5-E954-9247-BF12-A4C3A3DA785A}"/>
              </a:ext>
            </a:extLst>
          </p:cNvPr>
          <p:cNvSpPr/>
          <p:nvPr/>
        </p:nvSpPr>
        <p:spPr>
          <a:xfrm>
            <a:off x="372112" y="7451340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Tubulin</a:t>
            </a:r>
            <a:endParaRPr lang="en-US" sz="1050" baseline="30000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822F38A-D602-A241-B2B5-5284E3C36A76}"/>
              </a:ext>
            </a:extLst>
          </p:cNvPr>
          <p:cNvSpPr/>
          <p:nvPr/>
        </p:nvSpPr>
        <p:spPr>
          <a:xfrm rot="16200000">
            <a:off x="1446609" y="5850982"/>
            <a:ext cx="862737" cy="1708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err="1"/>
              <a:t>sh</a:t>
            </a:r>
            <a:r>
              <a:rPr lang="en-US" sz="1050" dirty="0"/>
              <a:t>-</a:t>
            </a:r>
            <a:r>
              <a:rPr lang="en-US" sz="1050" i="1" dirty="0"/>
              <a:t>NC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Vps26a</a:t>
            </a:r>
            <a:r>
              <a:rPr lang="en-US" sz="1050" dirty="0"/>
              <a:t>-1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Vps26a</a:t>
            </a:r>
            <a:r>
              <a:rPr lang="en-US" sz="1050" dirty="0"/>
              <a:t>-2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Vps29</a:t>
            </a:r>
            <a:r>
              <a:rPr lang="en-US" sz="1050" dirty="0"/>
              <a:t>-1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Vps29</a:t>
            </a:r>
            <a:r>
              <a:rPr lang="en-US" sz="1050" dirty="0"/>
              <a:t>-2</a:t>
            </a:r>
          </a:p>
          <a:p>
            <a:r>
              <a:rPr lang="en-US" sz="1050" dirty="0" err="1"/>
              <a:t>sh</a:t>
            </a:r>
            <a:r>
              <a:rPr lang="en-US" sz="1050" dirty="0"/>
              <a:t>-</a:t>
            </a:r>
            <a:r>
              <a:rPr lang="en-US" sz="1050" i="1" dirty="0"/>
              <a:t>NC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Vps26a</a:t>
            </a:r>
            <a:r>
              <a:rPr lang="en-US" sz="1050" dirty="0"/>
              <a:t>-1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Vps26a</a:t>
            </a:r>
            <a:r>
              <a:rPr lang="en-US" sz="1050" dirty="0"/>
              <a:t>-2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Vps29</a:t>
            </a:r>
            <a:r>
              <a:rPr lang="en-US" sz="1050" dirty="0"/>
              <a:t>-1</a:t>
            </a:r>
          </a:p>
          <a:p>
            <a:r>
              <a:rPr lang="en-US" sz="1050" dirty="0"/>
              <a:t>sh-</a:t>
            </a:r>
            <a:r>
              <a:rPr lang="en-US" sz="1050" i="1" dirty="0"/>
              <a:t>Vps29</a:t>
            </a:r>
            <a:r>
              <a:rPr lang="en-US" sz="1050" dirty="0"/>
              <a:t>-2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AD9539F-F806-B440-8D47-329381B3DF79}"/>
              </a:ext>
            </a:extLst>
          </p:cNvPr>
          <p:cNvCxnSpPr>
            <a:cxnSpLocks/>
          </p:cNvCxnSpPr>
          <p:nvPr/>
        </p:nvCxnSpPr>
        <p:spPr>
          <a:xfrm flipH="1">
            <a:off x="1122349" y="6331324"/>
            <a:ext cx="731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99176ADB-F615-1644-85D7-1F15C0AC6A5E}"/>
              </a:ext>
            </a:extLst>
          </p:cNvPr>
          <p:cNvCxnSpPr>
            <a:cxnSpLocks/>
          </p:cNvCxnSpPr>
          <p:nvPr/>
        </p:nvCxnSpPr>
        <p:spPr>
          <a:xfrm flipH="1">
            <a:off x="1916742" y="6331324"/>
            <a:ext cx="731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743B5193-6024-304B-91F5-EEF5DEDB3E97}"/>
              </a:ext>
            </a:extLst>
          </p:cNvPr>
          <p:cNvSpPr/>
          <p:nvPr/>
        </p:nvSpPr>
        <p:spPr>
          <a:xfrm>
            <a:off x="393752" y="7198094"/>
            <a:ext cx="60946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VPS26A</a:t>
            </a:r>
            <a:endParaRPr lang="en-US" sz="1050" baseline="3000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09ADCE1-EC4E-CF46-94BF-05684D8491C8}"/>
              </a:ext>
            </a:extLst>
          </p:cNvPr>
          <p:cNvSpPr/>
          <p:nvPr/>
        </p:nvSpPr>
        <p:spPr>
          <a:xfrm>
            <a:off x="1260437" y="6085664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  <a:endParaRPr lang="en-US" sz="1050" i="1" dirty="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217EC17-6F07-7A4A-95EE-44F89C8726FA}"/>
              </a:ext>
            </a:extLst>
          </p:cNvPr>
          <p:cNvSpPr/>
          <p:nvPr/>
        </p:nvSpPr>
        <p:spPr>
          <a:xfrm>
            <a:off x="1846828" y="6085664"/>
            <a:ext cx="89159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/>
              <a:t>Nek1</a:t>
            </a:r>
            <a:r>
              <a:rPr lang="en-US" sz="1050" i="1" baseline="30000"/>
              <a:t>Kat2J/Kat2J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0E5384F-A746-CC40-B06A-E8EFB411F8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813949"/>
              </p:ext>
            </p:extLst>
          </p:nvPr>
        </p:nvGraphicFramePr>
        <p:xfrm>
          <a:off x="3170860" y="5585829"/>
          <a:ext cx="2973251" cy="9144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5299">
                  <a:extLst>
                    <a:ext uri="{9D8B030D-6E8A-4147-A177-3AD203B41FA5}">
                      <a16:colId xmlns:a16="http://schemas.microsoft.com/office/drawing/2014/main" val="4212929629"/>
                    </a:ext>
                  </a:extLst>
                </a:gridCol>
                <a:gridCol w="557228">
                  <a:extLst>
                    <a:ext uri="{9D8B030D-6E8A-4147-A177-3AD203B41FA5}">
                      <a16:colId xmlns:a16="http://schemas.microsoft.com/office/drawing/2014/main" val="98832410"/>
                    </a:ext>
                  </a:extLst>
                </a:gridCol>
                <a:gridCol w="602551">
                  <a:extLst>
                    <a:ext uri="{9D8B030D-6E8A-4147-A177-3AD203B41FA5}">
                      <a16:colId xmlns:a16="http://schemas.microsoft.com/office/drawing/2014/main" val="1272022449"/>
                    </a:ext>
                  </a:extLst>
                </a:gridCol>
                <a:gridCol w="698173">
                  <a:extLst>
                    <a:ext uri="{9D8B030D-6E8A-4147-A177-3AD203B41FA5}">
                      <a16:colId xmlns:a16="http://schemas.microsoft.com/office/drawing/2014/main" val="2171959744"/>
                    </a:ext>
                  </a:extLst>
                </a:gridCol>
              </a:tblGrid>
              <a:tr h="4114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Position of VPS26B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none" strike="noStrike" dirty="0">
                          <a:effectLst/>
                        </a:rPr>
                        <a:t>Vector</a:t>
                      </a:r>
                      <a:endParaRPr lang="en-US" sz="105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none" strike="noStrike" dirty="0">
                          <a:effectLst/>
                        </a:rPr>
                        <a:t>NEK1</a:t>
                      </a:r>
                      <a:r>
                        <a:rPr lang="en-US" sz="1050" u="none" strike="noStrike" baseline="30000" dirty="0">
                          <a:effectLst/>
                        </a:rPr>
                        <a:t>WT</a:t>
                      </a:r>
                      <a:endParaRPr lang="en-US" sz="105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none" strike="noStrike" dirty="0">
                          <a:effectLst/>
                        </a:rPr>
                        <a:t>NEK1</a:t>
                      </a:r>
                      <a:r>
                        <a:rPr lang="en-US" sz="1050" u="none" strike="noStrike" baseline="30000" dirty="0">
                          <a:effectLst/>
                        </a:rPr>
                        <a:t>D146N</a:t>
                      </a:r>
                      <a:endParaRPr lang="en-US" sz="105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138918"/>
                  </a:ext>
                </a:extLst>
              </a:tr>
              <a:tr h="251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Ser302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0 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3253770"/>
                  </a:ext>
                </a:extLst>
              </a:tr>
              <a:tr h="2514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>
                          <a:effectLst/>
                        </a:rPr>
                        <a:t>Ser304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</a:rPr>
                        <a:t>0.2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0.12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657645"/>
                  </a:ext>
                </a:extLst>
              </a:tr>
            </a:tbl>
          </a:graphicData>
        </a:graphic>
      </p:graphicFrame>
      <p:sp>
        <p:nvSpPr>
          <p:cNvPr id="62" name="Rectangle 61">
            <a:extLst>
              <a:ext uri="{FF2B5EF4-FFF2-40B4-BE49-F238E27FC236}">
                <a16:creationId xmlns:a16="http://schemas.microsoft.com/office/drawing/2014/main" id="{E61959CF-7BE5-6A44-8A87-E76A01157693}"/>
              </a:ext>
            </a:extLst>
          </p:cNvPr>
          <p:cNvSpPr/>
          <p:nvPr/>
        </p:nvSpPr>
        <p:spPr>
          <a:xfrm>
            <a:off x="214142" y="939210"/>
            <a:ext cx="955711" cy="90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err="1"/>
              <a:t>Vect</a:t>
            </a:r>
            <a:endParaRPr lang="en-US" sz="1050" baseline="30000" dirty="0"/>
          </a:p>
          <a:p>
            <a:r>
              <a:rPr lang="en-US" sz="1050" dirty="0"/>
              <a:t>HA-Nek1</a:t>
            </a:r>
            <a:r>
              <a:rPr lang="en-US" sz="1050" baseline="30000" dirty="0"/>
              <a:t>WT</a:t>
            </a:r>
          </a:p>
          <a:p>
            <a:r>
              <a:rPr lang="en-US" sz="1050" dirty="0"/>
              <a:t>HA-Nek1</a:t>
            </a:r>
            <a:r>
              <a:rPr lang="en-US" sz="1050" baseline="30000" dirty="0"/>
              <a:t>D146N</a:t>
            </a:r>
          </a:p>
          <a:p>
            <a:r>
              <a:rPr lang="en-US" sz="1050" dirty="0"/>
              <a:t>HA-Nek1</a:t>
            </a:r>
            <a:r>
              <a:rPr lang="en-US" sz="1050" baseline="30000" dirty="0"/>
              <a:t>C3107G</a:t>
            </a:r>
          </a:p>
          <a:p>
            <a:r>
              <a:rPr lang="en-US" sz="1050" dirty="0"/>
              <a:t>HA-Nek1</a:t>
            </a:r>
            <a:r>
              <a:rPr lang="en-US" sz="1050" baseline="30000" dirty="0"/>
              <a:t>R261H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EA30DB1-778E-C94E-B15E-95662AC6C495}"/>
              </a:ext>
            </a:extLst>
          </p:cNvPr>
          <p:cNvSpPr/>
          <p:nvPr/>
        </p:nvSpPr>
        <p:spPr>
          <a:xfrm>
            <a:off x="1005908" y="941611"/>
            <a:ext cx="914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+----</a:t>
            </a:r>
          </a:p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-+---</a:t>
            </a:r>
          </a:p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--+--</a:t>
            </a:r>
          </a:p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---+-</a:t>
            </a:r>
          </a:p>
          <a:p>
            <a:pPr lvl="0" algn="dist"/>
            <a:r>
              <a:rPr lang="en-US" altLang="zh-CN" sz="1050">
                <a:solidFill>
                  <a:prstClr val="black"/>
                </a:solidFill>
                <a:cs typeface="Calibri"/>
              </a:rPr>
              <a:t>----+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2616E1C-1065-E043-A30B-F8D892DA0668}"/>
              </a:ext>
            </a:extLst>
          </p:cNvPr>
          <p:cNvSpPr/>
          <p:nvPr/>
        </p:nvSpPr>
        <p:spPr>
          <a:xfrm>
            <a:off x="425294" y="1794637"/>
            <a:ext cx="53091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VPS35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2B345CA-45FB-3548-A587-081A460573B9}"/>
              </a:ext>
            </a:extLst>
          </p:cNvPr>
          <p:cNvSpPr/>
          <p:nvPr/>
        </p:nvSpPr>
        <p:spPr>
          <a:xfrm>
            <a:off x="425294" y="2546010"/>
            <a:ext cx="34657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HA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E915A04-08BB-EC41-A81B-06B056D73E97}"/>
              </a:ext>
            </a:extLst>
          </p:cNvPr>
          <p:cNvCxnSpPr>
            <a:cxnSpLocks/>
          </p:cNvCxnSpPr>
          <p:nvPr/>
        </p:nvCxnSpPr>
        <p:spPr>
          <a:xfrm flipH="1" flipV="1">
            <a:off x="1039377" y="968960"/>
            <a:ext cx="82296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77AB3FCA-1A64-714E-A299-42DAFBEBB6BF}"/>
              </a:ext>
            </a:extLst>
          </p:cNvPr>
          <p:cNvSpPr/>
          <p:nvPr/>
        </p:nvSpPr>
        <p:spPr>
          <a:xfrm>
            <a:off x="2231216" y="739603"/>
            <a:ext cx="51488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IP: HA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FD9F1DF-F85B-F344-A59C-1BD0CBBBD637}"/>
              </a:ext>
            </a:extLst>
          </p:cNvPr>
          <p:cNvSpPr/>
          <p:nvPr/>
        </p:nvSpPr>
        <p:spPr>
          <a:xfrm>
            <a:off x="1249979" y="739603"/>
            <a:ext cx="4331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WCL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749F4945-91D2-FE40-9021-412E7846AE8B}"/>
              </a:ext>
            </a:extLst>
          </p:cNvPr>
          <p:cNvSpPr/>
          <p:nvPr/>
        </p:nvSpPr>
        <p:spPr>
          <a:xfrm>
            <a:off x="425294" y="2025535"/>
            <a:ext cx="60465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VPS26B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82C08550-946E-7B42-A2EA-5009D84B4E26}"/>
              </a:ext>
            </a:extLst>
          </p:cNvPr>
          <p:cNvSpPr/>
          <p:nvPr/>
        </p:nvSpPr>
        <p:spPr>
          <a:xfrm>
            <a:off x="425294" y="2278191"/>
            <a:ext cx="60465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VPS26A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711FEA-E44B-E640-88DF-6EEEF4EF9A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7786" y="1820684"/>
            <a:ext cx="1883664" cy="2018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478BF92-7F2A-D541-9767-53CE267033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7786" y="2051583"/>
            <a:ext cx="1883664" cy="20182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F61B30B-184E-BB45-B290-904461612C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7785" y="2304239"/>
            <a:ext cx="1883664" cy="20182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96149F8-9E7E-8741-9763-14FC574A4F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7786" y="2538421"/>
            <a:ext cx="1883664" cy="269095"/>
          </a:xfrm>
          <a:prstGeom prst="rect">
            <a:avLst/>
          </a:prstGeom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762DAF2E-8AE6-CA4D-8227-9D7197FFD628}"/>
              </a:ext>
            </a:extLst>
          </p:cNvPr>
          <p:cNvSpPr/>
          <p:nvPr/>
        </p:nvSpPr>
        <p:spPr>
          <a:xfrm>
            <a:off x="2031459" y="939210"/>
            <a:ext cx="914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+----</a:t>
            </a:r>
          </a:p>
          <a:p>
            <a:pPr lvl="0" algn="dist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-+---</a:t>
            </a:r>
          </a:p>
          <a:p>
            <a:pPr lvl="0" algn="dist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--+--</a:t>
            </a:r>
          </a:p>
          <a:p>
            <a:pPr lvl="0" algn="dist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---+-</a:t>
            </a:r>
          </a:p>
          <a:p>
            <a:pPr lvl="0" algn="dist"/>
            <a:r>
              <a:rPr lang="en-US" altLang="zh-CN" sz="1050" dirty="0">
                <a:solidFill>
                  <a:prstClr val="black"/>
                </a:solidFill>
                <a:cs typeface="Calibri"/>
              </a:rPr>
              <a:t>----+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1087692F-6109-B348-A0D3-2BBB332383DD}"/>
              </a:ext>
            </a:extLst>
          </p:cNvPr>
          <p:cNvCxnSpPr>
            <a:cxnSpLocks/>
          </p:cNvCxnSpPr>
          <p:nvPr/>
        </p:nvCxnSpPr>
        <p:spPr>
          <a:xfrm flipH="1" flipV="1">
            <a:off x="2064928" y="966559"/>
            <a:ext cx="82296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5DBFFF97-0B50-1F4D-A886-7D2F0D4BE3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6137" y="7268647"/>
            <a:ext cx="1645920" cy="1936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9E9830-7FFF-C947-80F1-03E37502DEA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56209" y="5510235"/>
            <a:ext cx="1316736" cy="2060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BF43D2-B214-AE45-B24F-C55037AB8D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6209" y="5262757"/>
            <a:ext cx="1316736" cy="206098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F7ECB22-4DF3-2647-A724-13D3D94AC053}"/>
              </a:ext>
            </a:extLst>
          </p:cNvPr>
          <p:cNvCxnSpPr>
            <a:cxnSpLocks/>
          </p:cNvCxnSpPr>
          <p:nvPr/>
        </p:nvCxnSpPr>
        <p:spPr>
          <a:xfrm>
            <a:off x="2881271" y="1926414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BE59894D-0460-BF4C-8EC4-14364329D106}"/>
              </a:ext>
            </a:extLst>
          </p:cNvPr>
          <p:cNvSpPr/>
          <p:nvPr/>
        </p:nvSpPr>
        <p:spPr>
          <a:xfrm>
            <a:off x="2895748" y="1791410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75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F023626-7AF9-C74E-B21B-4A440C20ACCB}"/>
              </a:ext>
            </a:extLst>
          </p:cNvPr>
          <p:cNvCxnSpPr>
            <a:cxnSpLocks/>
          </p:cNvCxnSpPr>
          <p:nvPr/>
        </p:nvCxnSpPr>
        <p:spPr>
          <a:xfrm>
            <a:off x="2881271" y="2195192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595CEBFB-5893-E24C-A078-384ED6FBC73D}"/>
              </a:ext>
            </a:extLst>
          </p:cNvPr>
          <p:cNvSpPr/>
          <p:nvPr/>
        </p:nvSpPr>
        <p:spPr>
          <a:xfrm>
            <a:off x="2906830" y="2060188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37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024915E-5D17-664A-839A-ABCC865C3437}"/>
              </a:ext>
            </a:extLst>
          </p:cNvPr>
          <p:cNvCxnSpPr>
            <a:cxnSpLocks/>
          </p:cNvCxnSpPr>
          <p:nvPr/>
        </p:nvCxnSpPr>
        <p:spPr>
          <a:xfrm>
            <a:off x="2881271" y="2439032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CFA32304-354F-3244-8027-9082EDE145A7}"/>
              </a:ext>
            </a:extLst>
          </p:cNvPr>
          <p:cNvSpPr/>
          <p:nvPr/>
        </p:nvSpPr>
        <p:spPr>
          <a:xfrm>
            <a:off x="2917914" y="2304028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37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47C3C57A-0EEA-0E47-9114-DFE8473B4B70}"/>
              </a:ext>
            </a:extLst>
          </p:cNvPr>
          <p:cNvCxnSpPr>
            <a:cxnSpLocks/>
          </p:cNvCxnSpPr>
          <p:nvPr/>
        </p:nvCxnSpPr>
        <p:spPr>
          <a:xfrm>
            <a:off x="2881271" y="2622003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ctangle 94">
            <a:extLst>
              <a:ext uri="{FF2B5EF4-FFF2-40B4-BE49-F238E27FC236}">
                <a16:creationId xmlns:a16="http://schemas.microsoft.com/office/drawing/2014/main" id="{56B7BD15-6BAE-AE4E-A65C-A86FBE59FC0B}"/>
              </a:ext>
            </a:extLst>
          </p:cNvPr>
          <p:cNvSpPr/>
          <p:nvPr/>
        </p:nvSpPr>
        <p:spPr>
          <a:xfrm>
            <a:off x="2906830" y="2486999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170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14021B7B-E3FA-FD46-962B-620CB0BEE2EA}"/>
              </a:ext>
            </a:extLst>
          </p:cNvPr>
          <p:cNvCxnSpPr/>
          <p:nvPr/>
        </p:nvCxnSpPr>
        <p:spPr>
          <a:xfrm>
            <a:off x="2274117" y="5423578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D47B2D73-504A-474F-AF42-6C842B5C2B94}"/>
              </a:ext>
            </a:extLst>
          </p:cNvPr>
          <p:cNvSpPr/>
          <p:nvPr/>
        </p:nvSpPr>
        <p:spPr>
          <a:xfrm>
            <a:off x="2288594" y="5288574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37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F50547C6-B4F2-2344-8593-68C732160B0F}"/>
              </a:ext>
            </a:extLst>
          </p:cNvPr>
          <p:cNvCxnSpPr/>
          <p:nvPr/>
        </p:nvCxnSpPr>
        <p:spPr>
          <a:xfrm>
            <a:off x="2274117" y="5675514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3131DB23-446D-434D-AC28-71DCD15E0BA6}"/>
              </a:ext>
            </a:extLst>
          </p:cNvPr>
          <p:cNvSpPr/>
          <p:nvPr/>
        </p:nvSpPr>
        <p:spPr>
          <a:xfrm>
            <a:off x="2288594" y="5507258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50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07AFB669-AE67-E447-87EF-D5DF2CCD27AC}"/>
              </a:ext>
            </a:extLst>
          </p:cNvPr>
          <p:cNvCxnSpPr/>
          <p:nvPr/>
        </p:nvCxnSpPr>
        <p:spPr>
          <a:xfrm>
            <a:off x="2699819" y="7402468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A8E16EAA-9BDE-8D4B-AE05-45D1FA70B8C9}"/>
              </a:ext>
            </a:extLst>
          </p:cNvPr>
          <p:cNvSpPr/>
          <p:nvPr/>
        </p:nvSpPr>
        <p:spPr>
          <a:xfrm>
            <a:off x="2728773" y="7263914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37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05DE9798-01B3-8A48-89C0-1F6450F7952A}"/>
              </a:ext>
            </a:extLst>
          </p:cNvPr>
          <p:cNvCxnSpPr/>
          <p:nvPr/>
        </p:nvCxnSpPr>
        <p:spPr>
          <a:xfrm>
            <a:off x="2699819" y="7604526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C2924E8F-7DF5-3144-990B-F69CC45F4E21}"/>
              </a:ext>
            </a:extLst>
          </p:cNvPr>
          <p:cNvSpPr/>
          <p:nvPr/>
        </p:nvSpPr>
        <p:spPr>
          <a:xfrm>
            <a:off x="2714296" y="7436270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50</a:t>
            </a: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B7961B0-07F1-0942-A73E-958D66820F8B}"/>
              </a:ext>
            </a:extLst>
          </p:cNvPr>
          <p:cNvCxnSpPr/>
          <p:nvPr/>
        </p:nvCxnSpPr>
        <p:spPr>
          <a:xfrm>
            <a:off x="2699819" y="7182576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Rectangle 108">
            <a:extLst>
              <a:ext uri="{FF2B5EF4-FFF2-40B4-BE49-F238E27FC236}">
                <a16:creationId xmlns:a16="http://schemas.microsoft.com/office/drawing/2014/main" id="{3295C208-77A3-CF47-ABB9-8A7D9DCFD3E7}"/>
              </a:ext>
            </a:extLst>
          </p:cNvPr>
          <p:cNvSpPr/>
          <p:nvPr/>
        </p:nvSpPr>
        <p:spPr>
          <a:xfrm>
            <a:off x="2714296" y="7014320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20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B5B0810-DEFB-984F-9A02-13839C557818}"/>
              </a:ext>
            </a:extLst>
          </p:cNvPr>
          <p:cNvCxnSpPr/>
          <p:nvPr/>
        </p:nvCxnSpPr>
        <p:spPr>
          <a:xfrm>
            <a:off x="5520594" y="7594071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6C92888-17A9-C941-A361-9D06E7101037}"/>
              </a:ext>
            </a:extLst>
          </p:cNvPr>
          <p:cNvSpPr/>
          <p:nvPr/>
        </p:nvSpPr>
        <p:spPr>
          <a:xfrm>
            <a:off x="5535071" y="7425815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50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04B391A-F0A0-BE40-8363-49314D6AE7E3}"/>
              </a:ext>
            </a:extLst>
          </p:cNvPr>
          <p:cNvCxnSpPr/>
          <p:nvPr/>
        </p:nvCxnSpPr>
        <p:spPr>
          <a:xfrm>
            <a:off x="5520915" y="7782564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BF8B50B-DED5-664D-9771-477A7E8A474A}"/>
              </a:ext>
            </a:extLst>
          </p:cNvPr>
          <p:cNvSpPr/>
          <p:nvPr/>
        </p:nvSpPr>
        <p:spPr>
          <a:xfrm>
            <a:off x="5535392" y="7664186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37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4A34CAFF-5ECF-7D41-BB55-02080FDC7DEC}"/>
              </a:ext>
            </a:extLst>
          </p:cNvPr>
          <p:cNvSpPr/>
          <p:nvPr/>
        </p:nvSpPr>
        <p:spPr>
          <a:xfrm>
            <a:off x="2818511" y="1640137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AC2054E4-5CA0-E540-9B40-BDFEBB20FFF6}"/>
              </a:ext>
            </a:extLst>
          </p:cNvPr>
          <p:cNvSpPr/>
          <p:nvPr/>
        </p:nvSpPr>
        <p:spPr>
          <a:xfrm>
            <a:off x="2200486" y="5110001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6780FB1D-9EA0-6049-BF88-BD175E7155C0}"/>
              </a:ext>
            </a:extLst>
          </p:cNvPr>
          <p:cNvSpPr/>
          <p:nvPr/>
        </p:nvSpPr>
        <p:spPr>
          <a:xfrm>
            <a:off x="2633129" y="6890336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E5ED2CA-80B0-CF4D-AB8B-FFD6D095B59D}"/>
              </a:ext>
            </a:extLst>
          </p:cNvPr>
          <p:cNvSpPr/>
          <p:nvPr/>
        </p:nvSpPr>
        <p:spPr>
          <a:xfrm>
            <a:off x="5445817" y="7243738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7EE236-74DE-4347-A1D8-9BB6DFE6AD9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76960" y="2520444"/>
            <a:ext cx="2814955" cy="1871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2A7AEA-E8FF-A545-9831-222B9D3F432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409403" y="628949"/>
            <a:ext cx="2598420" cy="189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19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3CD6739-AF5A-CA4B-8AB1-A6100DCCB2EF}"/>
              </a:ext>
            </a:extLst>
          </p:cNvPr>
          <p:cNvSpPr/>
          <p:nvPr/>
        </p:nvSpPr>
        <p:spPr>
          <a:xfrm>
            <a:off x="277966" y="448417"/>
            <a:ext cx="2183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sz="1050" b="1" dirty="0"/>
              <a:t>j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5A2EE9-322D-CE4A-B9A1-3943829478AC}"/>
              </a:ext>
            </a:extLst>
          </p:cNvPr>
          <p:cNvSpPr/>
          <p:nvPr/>
        </p:nvSpPr>
        <p:spPr>
          <a:xfrm>
            <a:off x="2301405" y="448417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sz="1050" b="1" dirty="0"/>
              <a:t>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559564-6A6D-734E-8088-758D2E2C8B8F}"/>
              </a:ext>
            </a:extLst>
          </p:cNvPr>
          <p:cNvSpPr/>
          <p:nvPr/>
        </p:nvSpPr>
        <p:spPr>
          <a:xfrm>
            <a:off x="2369139" y="636297"/>
            <a:ext cx="2129109" cy="90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sh</a:t>
            </a:r>
            <a:r>
              <a:rPr lang="en-US" altLang="zh-CN" sz="1050" i="1" dirty="0" err="1"/>
              <a:t>NC</a:t>
            </a:r>
            <a:r>
              <a:rPr lang="en-US" altLang="zh-CN" sz="1050" dirty="0" err="1"/>
              <a:t>+Vector</a:t>
            </a:r>
            <a:endParaRPr lang="en-US" altLang="zh-CN" sz="1050" dirty="0"/>
          </a:p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</a:t>
            </a:r>
            <a:r>
              <a:rPr kumimoji="1" lang="en-US" altLang="zh-CN" sz="1050" dirty="0"/>
              <a:t>+</a:t>
            </a:r>
            <a:r>
              <a:rPr lang="en-US" sz="1050" dirty="0"/>
              <a:t>Vect</a:t>
            </a:r>
            <a:endParaRPr lang="en-US" sz="1050" baseline="30000" dirty="0"/>
          </a:p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</a:t>
            </a:r>
            <a:r>
              <a:rPr kumimoji="1" lang="en-US" altLang="zh-CN" sz="1050" dirty="0"/>
              <a:t>+</a:t>
            </a:r>
            <a:r>
              <a:rPr lang="en-US" altLang="zh-CN" sz="1050" dirty="0"/>
              <a:t>FLAG-</a:t>
            </a:r>
            <a:r>
              <a:rPr lang="en-US" sz="1050" dirty="0"/>
              <a:t>VPS26B</a:t>
            </a:r>
            <a:r>
              <a:rPr lang="en-US" sz="1050" baseline="30000" dirty="0"/>
              <a:t>WT</a:t>
            </a:r>
          </a:p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</a:t>
            </a:r>
            <a:r>
              <a:rPr kumimoji="1" lang="en-US" altLang="zh-CN" sz="1050" dirty="0"/>
              <a:t>+ </a:t>
            </a:r>
            <a:r>
              <a:rPr lang="en-US" altLang="zh-CN" sz="1050" dirty="0"/>
              <a:t>FLAG-</a:t>
            </a:r>
            <a:r>
              <a:rPr lang="en-US" sz="1050" dirty="0"/>
              <a:t>VPS26B</a:t>
            </a:r>
            <a:r>
              <a:rPr lang="en-US" sz="1050" baseline="30000" dirty="0"/>
              <a:t>S302D/S304D</a:t>
            </a:r>
          </a:p>
          <a:p>
            <a:r>
              <a:rPr kumimoji="1" lang="en-US" altLang="zh-CN" sz="1050" dirty="0"/>
              <a:t>sh</a:t>
            </a:r>
            <a:r>
              <a:rPr kumimoji="1" lang="en-US" altLang="zh-CN" sz="1050" i="1" dirty="0"/>
              <a:t>Vps26b</a:t>
            </a:r>
            <a:r>
              <a:rPr kumimoji="1" lang="en-US" altLang="zh-CN" sz="1050" dirty="0"/>
              <a:t>+ </a:t>
            </a:r>
            <a:r>
              <a:rPr lang="en-US" altLang="zh-CN" sz="1050" dirty="0"/>
              <a:t>FLAG-</a:t>
            </a:r>
            <a:r>
              <a:rPr lang="en-US" sz="1050" dirty="0"/>
              <a:t>VPS26B</a:t>
            </a:r>
            <a:r>
              <a:rPr lang="en-US" sz="1050" baseline="30000" dirty="0"/>
              <a:t>S302A/S304A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25F8A1-B9A5-7249-A935-2F4123C4B017}"/>
              </a:ext>
            </a:extLst>
          </p:cNvPr>
          <p:cNvSpPr/>
          <p:nvPr/>
        </p:nvSpPr>
        <p:spPr>
          <a:xfrm>
            <a:off x="4418941" y="636297"/>
            <a:ext cx="914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dirty="0">
                <a:cs typeface="Calibri"/>
              </a:rPr>
              <a:t>+----</a:t>
            </a:r>
          </a:p>
          <a:p>
            <a:pPr lvl="0" algn="dist"/>
            <a:r>
              <a:rPr lang="en-US" altLang="zh-CN" sz="1050" dirty="0">
                <a:cs typeface="Calibri"/>
              </a:rPr>
              <a:t>-+---</a:t>
            </a:r>
          </a:p>
          <a:p>
            <a:pPr lvl="0" algn="dist"/>
            <a:r>
              <a:rPr lang="en-US" altLang="zh-CN" sz="1050" dirty="0">
                <a:cs typeface="Calibri"/>
              </a:rPr>
              <a:t>--+--</a:t>
            </a:r>
          </a:p>
          <a:p>
            <a:pPr lvl="0" algn="dist"/>
            <a:r>
              <a:rPr lang="en-US" altLang="zh-CN" sz="1050" dirty="0">
                <a:cs typeface="Calibri"/>
              </a:rPr>
              <a:t>---+-</a:t>
            </a:r>
          </a:p>
          <a:p>
            <a:pPr lvl="0" algn="dist"/>
            <a:r>
              <a:rPr lang="en-US" altLang="zh-CN" sz="1050" dirty="0">
                <a:cs typeface="Calibri"/>
              </a:rPr>
              <a:t>----+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580242-20DF-654D-8A39-3C0B87C39C76}"/>
              </a:ext>
            </a:extLst>
          </p:cNvPr>
          <p:cNvSpPr/>
          <p:nvPr/>
        </p:nvSpPr>
        <p:spPr>
          <a:xfrm>
            <a:off x="5312072" y="636323"/>
            <a:ext cx="914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dirty="0">
                <a:cs typeface="Calibri"/>
              </a:rPr>
              <a:t>+----</a:t>
            </a:r>
          </a:p>
          <a:p>
            <a:pPr lvl="0" algn="dist"/>
            <a:r>
              <a:rPr lang="en-US" altLang="zh-CN" sz="1050" dirty="0">
                <a:cs typeface="Calibri"/>
              </a:rPr>
              <a:t>-+---</a:t>
            </a:r>
          </a:p>
          <a:p>
            <a:pPr lvl="0" algn="dist"/>
            <a:r>
              <a:rPr lang="en-US" altLang="zh-CN" sz="1050" dirty="0">
                <a:cs typeface="Calibri"/>
              </a:rPr>
              <a:t>--+--</a:t>
            </a:r>
          </a:p>
          <a:p>
            <a:pPr lvl="0" algn="dist"/>
            <a:r>
              <a:rPr lang="en-US" altLang="zh-CN" sz="1050" dirty="0">
                <a:cs typeface="Calibri"/>
              </a:rPr>
              <a:t>---+-</a:t>
            </a:r>
          </a:p>
          <a:p>
            <a:pPr lvl="0" algn="dist"/>
            <a:r>
              <a:rPr lang="en-US" altLang="zh-CN" sz="1050" dirty="0">
                <a:cs typeface="Calibri"/>
              </a:rPr>
              <a:t>----+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9AB575-A9A5-9740-811B-32DDD73B9BD6}"/>
              </a:ext>
            </a:extLst>
          </p:cNvPr>
          <p:cNvSpPr/>
          <p:nvPr/>
        </p:nvSpPr>
        <p:spPr>
          <a:xfrm>
            <a:off x="5479153" y="448417"/>
            <a:ext cx="64152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TNF/5z7</a:t>
            </a:r>
            <a:endParaRPr lang="en-US" sz="1050" baseline="300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E7C7035-0A60-BE4C-BA24-9547B4B9F946}"/>
              </a:ext>
            </a:extLst>
          </p:cNvPr>
          <p:cNvCxnSpPr>
            <a:cxnSpLocks/>
          </p:cNvCxnSpPr>
          <p:nvPr/>
        </p:nvCxnSpPr>
        <p:spPr>
          <a:xfrm flipH="1">
            <a:off x="5367576" y="680169"/>
            <a:ext cx="77724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3FBFB35-D8D6-CB41-B9AC-0C71079EB8ED}"/>
              </a:ext>
            </a:extLst>
          </p:cNvPr>
          <p:cNvSpPr/>
          <p:nvPr/>
        </p:nvSpPr>
        <p:spPr>
          <a:xfrm>
            <a:off x="3373748" y="1516932"/>
            <a:ext cx="77777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</a:t>
            </a:r>
            <a:r>
              <a:rPr lang="en-US" altLang="zh-CN" sz="1050" dirty="0"/>
              <a:t>VPS26B</a:t>
            </a:r>
            <a:endParaRPr lang="en-US" sz="1050" baseline="30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9B7653-9762-2042-A433-A59048C85E0B}"/>
              </a:ext>
            </a:extLst>
          </p:cNvPr>
          <p:cNvSpPr/>
          <p:nvPr/>
        </p:nvSpPr>
        <p:spPr>
          <a:xfrm>
            <a:off x="3371623" y="1765736"/>
            <a:ext cx="10855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</a:t>
            </a:r>
            <a:r>
              <a:rPr lang="en-US" altLang="zh-CN" sz="1050" dirty="0"/>
              <a:t>p-RIPK1</a:t>
            </a:r>
            <a:r>
              <a:rPr lang="zh-CN" altLang="en-US" sz="1050" dirty="0"/>
              <a:t> </a:t>
            </a:r>
            <a:r>
              <a:rPr lang="en-US" altLang="zh-CN" sz="1050" dirty="0"/>
              <a:t>S166</a:t>
            </a:r>
            <a:endParaRPr lang="en-US" sz="1050" baseline="30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CB367F-7A13-994F-822A-1371B63DBECA}"/>
              </a:ext>
            </a:extLst>
          </p:cNvPr>
          <p:cNvSpPr/>
          <p:nvPr/>
        </p:nvSpPr>
        <p:spPr>
          <a:xfrm>
            <a:off x="3379269" y="1993162"/>
            <a:ext cx="67358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</a:t>
            </a:r>
            <a:r>
              <a:rPr lang="en-US" altLang="zh-CN" sz="1050" dirty="0"/>
              <a:t>RIPK1</a:t>
            </a:r>
            <a:endParaRPr lang="en-US" sz="1050" baseline="30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FEC038-536F-E04A-8AC6-F8D1A7EDB1C8}"/>
              </a:ext>
            </a:extLst>
          </p:cNvPr>
          <p:cNvSpPr/>
          <p:nvPr/>
        </p:nvSpPr>
        <p:spPr>
          <a:xfrm>
            <a:off x="3378061" y="2232238"/>
            <a:ext cx="76655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Tubulin</a:t>
            </a:r>
            <a:endParaRPr lang="en-US" sz="1050" baseline="300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1EE25F1-244B-C743-80E3-78803DD7BD1B}"/>
              </a:ext>
            </a:extLst>
          </p:cNvPr>
          <p:cNvCxnSpPr>
            <a:cxnSpLocks/>
          </p:cNvCxnSpPr>
          <p:nvPr/>
        </p:nvCxnSpPr>
        <p:spPr>
          <a:xfrm flipH="1">
            <a:off x="4483754" y="680169"/>
            <a:ext cx="77724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E64755BB-0EDD-B942-A80C-AE91FCE650C6}"/>
              </a:ext>
            </a:extLst>
          </p:cNvPr>
          <p:cNvSpPr/>
          <p:nvPr/>
        </p:nvSpPr>
        <p:spPr>
          <a:xfrm>
            <a:off x="4555074" y="459604"/>
            <a:ext cx="5357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DMSO</a:t>
            </a:r>
            <a:endParaRPr lang="en-US" sz="1050" baseline="300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DE53419-DFED-814B-AD78-4FC26255E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497" y="1497340"/>
            <a:ext cx="1828800" cy="21945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21379A6-4978-B447-B805-CFD5EEBD7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6497" y="2003638"/>
            <a:ext cx="1828800" cy="21945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CAC8BC2-F22D-D44A-8510-247B68B37E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6497" y="2274059"/>
            <a:ext cx="1828800" cy="21945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925F5F1-3BDE-5D41-82EE-A7A85EBCB7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6497" y="1721073"/>
            <a:ext cx="1828800" cy="219456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72144C9-3236-0641-9EB2-67E65B8A0044}"/>
              </a:ext>
            </a:extLst>
          </p:cNvPr>
          <p:cNvCxnSpPr/>
          <p:nvPr/>
        </p:nvCxnSpPr>
        <p:spPr>
          <a:xfrm>
            <a:off x="6232871" y="2095465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D662E7B-50C1-E140-B559-BF0BEAEC8A44}"/>
              </a:ext>
            </a:extLst>
          </p:cNvPr>
          <p:cNvSpPr/>
          <p:nvPr/>
        </p:nvSpPr>
        <p:spPr>
          <a:xfrm>
            <a:off x="6247348" y="1973168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75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5215217-144F-494B-AC5C-6C136C72402B}"/>
              </a:ext>
            </a:extLst>
          </p:cNvPr>
          <p:cNvCxnSpPr/>
          <p:nvPr/>
        </p:nvCxnSpPr>
        <p:spPr>
          <a:xfrm>
            <a:off x="6232871" y="1844413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4C3FCB02-0389-BB46-B1C3-8C4BC5030FF8}"/>
              </a:ext>
            </a:extLst>
          </p:cNvPr>
          <p:cNvSpPr/>
          <p:nvPr/>
        </p:nvSpPr>
        <p:spPr>
          <a:xfrm>
            <a:off x="6247348" y="1732626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75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E21B9FB-56D1-BC41-ABC4-263A34145BBB}"/>
              </a:ext>
            </a:extLst>
          </p:cNvPr>
          <p:cNvCxnSpPr/>
          <p:nvPr/>
        </p:nvCxnSpPr>
        <p:spPr>
          <a:xfrm>
            <a:off x="6233264" y="1653714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CB945ED-784E-4343-B355-028DEF24B4BC}"/>
              </a:ext>
            </a:extLst>
          </p:cNvPr>
          <p:cNvSpPr/>
          <p:nvPr/>
        </p:nvSpPr>
        <p:spPr>
          <a:xfrm>
            <a:off x="6247741" y="1485458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37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3485C8A-C51F-C946-B12D-44DFBE836EDB}"/>
              </a:ext>
            </a:extLst>
          </p:cNvPr>
          <p:cNvCxnSpPr/>
          <p:nvPr/>
        </p:nvCxnSpPr>
        <p:spPr>
          <a:xfrm>
            <a:off x="6211995" y="2458304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8947150A-0B67-1944-9A13-F468F0413A0F}"/>
              </a:ext>
            </a:extLst>
          </p:cNvPr>
          <p:cNvSpPr/>
          <p:nvPr/>
        </p:nvSpPr>
        <p:spPr>
          <a:xfrm>
            <a:off x="6226472" y="2304477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50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C0395C8-C6A1-9044-9A4C-6B5D85776736}"/>
              </a:ext>
            </a:extLst>
          </p:cNvPr>
          <p:cNvSpPr/>
          <p:nvPr/>
        </p:nvSpPr>
        <p:spPr>
          <a:xfrm>
            <a:off x="287082" y="2717749"/>
            <a:ext cx="2183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sz="1050" b="1" dirty="0"/>
              <a:t>l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3ADD58-B69B-0C48-B29B-3EA1B122E43C}"/>
              </a:ext>
            </a:extLst>
          </p:cNvPr>
          <p:cNvSpPr/>
          <p:nvPr/>
        </p:nvSpPr>
        <p:spPr>
          <a:xfrm>
            <a:off x="393387" y="2938276"/>
            <a:ext cx="142539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err="1"/>
              <a:t>Vect</a:t>
            </a:r>
            <a:endParaRPr lang="en-US" sz="1050" baseline="30000" dirty="0"/>
          </a:p>
          <a:p>
            <a:r>
              <a:rPr lang="en-US" altLang="zh-CN" sz="1050" dirty="0"/>
              <a:t>FLAG-</a:t>
            </a:r>
            <a:r>
              <a:rPr lang="en-US" sz="1050" dirty="0"/>
              <a:t>VPS26B</a:t>
            </a:r>
            <a:r>
              <a:rPr lang="en-US" sz="1050" baseline="30000" dirty="0"/>
              <a:t>WT</a:t>
            </a:r>
          </a:p>
          <a:p>
            <a:r>
              <a:rPr lang="en-US" altLang="zh-CN" sz="1050" dirty="0"/>
              <a:t>FLAG-</a:t>
            </a:r>
            <a:r>
              <a:rPr lang="en-US" sz="1050" dirty="0"/>
              <a:t>VPS26B</a:t>
            </a:r>
            <a:r>
              <a:rPr lang="en-US" sz="1050" baseline="30000" dirty="0"/>
              <a:t>S302A/S304A</a:t>
            </a:r>
          </a:p>
          <a:p>
            <a:r>
              <a:rPr lang="en-US" altLang="zh-CN" sz="1050" dirty="0"/>
              <a:t>FLAG-</a:t>
            </a:r>
            <a:r>
              <a:rPr lang="en-US" sz="1050" dirty="0"/>
              <a:t>VPS26B</a:t>
            </a:r>
            <a:r>
              <a:rPr lang="en-US" sz="1050" baseline="30000" dirty="0"/>
              <a:t>S302D/S304D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1DCA5C-B6AE-3B45-A391-8D8309781CFD}"/>
              </a:ext>
            </a:extLst>
          </p:cNvPr>
          <p:cNvSpPr/>
          <p:nvPr/>
        </p:nvSpPr>
        <p:spPr>
          <a:xfrm>
            <a:off x="1780136" y="2937342"/>
            <a:ext cx="731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dirty="0">
                <a:cs typeface="Calibri"/>
              </a:rPr>
              <a:t>+---</a:t>
            </a:r>
          </a:p>
          <a:p>
            <a:pPr lvl="0" algn="dist"/>
            <a:r>
              <a:rPr lang="en-US" altLang="zh-CN" sz="1050" dirty="0">
                <a:cs typeface="Calibri"/>
              </a:rPr>
              <a:t>-+--</a:t>
            </a:r>
          </a:p>
          <a:p>
            <a:pPr lvl="0" algn="dist"/>
            <a:r>
              <a:rPr lang="en-US" altLang="zh-CN" sz="1050" dirty="0">
                <a:cs typeface="Calibri"/>
              </a:rPr>
              <a:t>--+-</a:t>
            </a:r>
          </a:p>
          <a:p>
            <a:pPr lvl="0" algn="dist"/>
            <a:r>
              <a:rPr lang="en-US" altLang="zh-CN" sz="1050" dirty="0">
                <a:cs typeface="Calibri"/>
              </a:rPr>
              <a:t>---+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0CA26A-F9C0-904E-B275-71A40F4BAECE}"/>
              </a:ext>
            </a:extLst>
          </p:cNvPr>
          <p:cNvCxnSpPr>
            <a:cxnSpLocks/>
          </p:cNvCxnSpPr>
          <p:nvPr/>
        </p:nvCxnSpPr>
        <p:spPr>
          <a:xfrm flipH="1" flipV="1">
            <a:off x="2799164" y="4300927"/>
            <a:ext cx="0" cy="87782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E1E6E33D-5612-054F-92D6-CA64C79DB33A}"/>
              </a:ext>
            </a:extLst>
          </p:cNvPr>
          <p:cNvSpPr/>
          <p:nvPr/>
        </p:nvSpPr>
        <p:spPr>
          <a:xfrm>
            <a:off x="2744541" y="3818201"/>
            <a:ext cx="50526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Biotin</a:t>
            </a:r>
            <a:endParaRPr lang="en-US" sz="10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B5C83C6-9518-064F-87F6-597DBA1576C7}"/>
              </a:ext>
            </a:extLst>
          </p:cNvPr>
          <p:cNvSpPr/>
          <p:nvPr/>
        </p:nvSpPr>
        <p:spPr>
          <a:xfrm>
            <a:off x="2760100" y="4605225"/>
            <a:ext cx="4331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WCL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55AAD04-7B6B-B841-960E-1F1ACEFE47EE}"/>
              </a:ext>
            </a:extLst>
          </p:cNvPr>
          <p:cNvSpPr/>
          <p:nvPr/>
        </p:nvSpPr>
        <p:spPr>
          <a:xfrm>
            <a:off x="994606" y="4708202"/>
            <a:ext cx="6399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</a:t>
            </a:r>
            <a:r>
              <a:rPr lang="en-US" altLang="zh-CN" sz="1050" dirty="0"/>
              <a:t>FLAG</a:t>
            </a:r>
            <a:endParaRPr lang="en-US" sz="1050" baseline="300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10D4EE8-DA5B-2944-A435-3091B608D9BD}"/>
              </a:ext>
            </a:extLst>
          </p:cNvPr>
          <p:cNvSpPr/>
          <p:nvPr/>
        </p:nvSpPr>
        <p:spPr>
          <a:xfrm>
            <a:off x="1000064" y="4936897"/>
            <a:ext cx="76655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</a:t>
            </a:r>
            <a:r>
              <a:rPr lang="en-US" altLang="zh-CN" sz="1050" dirty="0"/>
              <a:t>Tubulin</a:t>
            </a:r>
            <a:endParaRPr lang="en-US" sz="1050" baseline="30000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14F14C81-2F80-7A4B-8EF2-3BC480B938A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9285" y="4733876"/>
            <a:ext cx="731520" cy="19746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C36172B-3C0E-D54B-9F45-BB30BBE789C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9270" y="4963765"/>
            <a:ext cx="731520" cy="195879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D2A101-68D3-1149-A8F1-66A1A6FE622A}"/>
              </a:ext>
            </a:extLst>
          </p:cNvPr>
          <p:cNvCxnSpPr>
            <a:cxnSpLocks/>
          </p:cNvCxnSpPr>
          <p:nvPr/>
        </p:nvCxnSpPr>
        <p:spPr>
          <a:xfrm>
            <a:off x="2491350" y="4857768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80383607-C7A9-BA4C-975D-6AA847E8F4C0}"/>
              </a:ext>
            </a:extLst>
          </p:cNvPr>
          <p:cNvSpPr/>
          <p:nvPr/>
        </p:nvSpPr>
        <p:spPr>
          <a:xfrm>
            <a:off x="2501079" y="4710981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37</a:t>
            </a:r>
            <a:endParaRPr lang="en-US" sz="1050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AF46D76-7EF2-DF40-AC53-0DE446140D3A}"/>
              </a:ext>
            </a:extLst>
          </p:cNvPr>
          <p:cNvCxnSpPr>
            <a:cxnSpLocks/>
          </p:cNvCxnSpPr>
          <p:nvPr/>
        </p:nvCxnSpPr>
        <p:spPr>
          <a:xfrm>
            <a:off x="2496808" y="5082357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A45F8807-FFE4-5E4C-87C5-3F8B1E3124E2}"/>
              </a:ext>
            </a:extLst>
          </p:cNvPr>
          <p:cNvSpPr/>
          <p:nvPr/>
        </p:nvSpPr>
        <p:spPr>
          <a:xfrm>
            <a:off x="2506537" y="4928048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50</a:t>
            </a:r>
            <a:endParaRPr lang="en-US" sz="1050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EF7A3DE-500F-8644-A852-CED3A0965992}"/>
              </a:ext>
            </a:extLst>
          </p:cNvPr>
          <p:cNvCxnSpPr>
            <a:cxnSpLocks/>
          </p:cNvCxnSpPr>
          <p:nvPr/>
        </p:nvCxnSpPr>
        <p:spPr>
          <a:xfrm>
            <a:off x="2496808" y="5082357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FFCB22C6-972B-B04D-A7DD-29FF198CA796}"/>
              </a:ext>
            </a:extLst>
          </p:cNvPr>
          <p:cNvSpPr/>
          <p:nvPr/>
        </p:nvSpPr>
        <p:spPr>
          <a:xfrm>
            <a:off x="1009380" y="4493219"/>
            <a:ext cx="64633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SNX2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C5F9E9B-DA77-884C-A621-2306AF04EB62}"/>
              </a:ext>
            </a:extLst>
          </p:cNvPr>
          <p:cNvSpPr/>
          <p:nvPr/>
        </p:nvSpPr>
        <p:spPr>
          <a:xfrm>
            <a:off x="995939" y="4283067"/>
            <a:ext cx="71526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SNX27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474CCCDF-FBBD-B94A-BD24-966B1CBE9F8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0713" y="4029517"/>
            <a:ext cx="731520" cy="190538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B4928546-7E9C-824B-9D05-C4A58B1DEDA7}"/>
              </a:ext>
            </a:extLst>
          </p:cNvPr>
          <p:cNvSpPr/>
          <p:nvPr/>
        </p:nvSpPr>
        <p:spPr>
          <a:xfrm>
            <a:off x="1010809" y="3984532"/>
            <a:ext cx="6399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</a:t>
            </a:r>
            <a:r>
              <a:rPr lang="en-US" altLang="zh-CN" sz="1050" dirty="0"/>
              <a:t>FLAG</a:t>
            </a:r>
            <a:endParaRPr lang="en-US" sz="1050" baseline="300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2DE092E-EC4E-AF43-BF2B-BB746E8AEF6D}"/>
              </a:ext>
            </a:extLst>
          </p:cNvPr>
          <p:cNvCxnSpPr>
            <a:cxnSpLocks/>
          </p:cNvCxnSpPr>
          <p:nvPr/>
        </p:nvCxnSpPr>
        <p:spPr>
          <a:xfrm flipH="1" flipV="1">
            <a:off x="2799164" y="3606875"/>
            <a:ext cx="0" cy="64008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A6D0C352-E496-1A4D-A505-30B772EA6820}"/>
              </a:ext>
            </a:extLst>
          </p:cNvPr>
          <p:cNvSpPr/>
          <p:nvPr/>
        </p:nvSpPr>
        <p:spPr>
          <a:xfrm>
            <a:off x="1014851" y="3776707"/>
            <a:ext cx="64633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SNX2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1610FB9-C04B-A341-A20F-A87DA1B36037}"/>
              </a:ext>
            </a:extLst>
          </p:cNvPr>
          <p:cNvSpPr/>
          <p:nvPr/>
        </p:nvSpPr>
        <p:spPr>
          <a:xfrm>
            <a:off x="1007712" y="3575946"/>
            <a:ext cx="71526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SNX27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0D3A4AF9-3B25-E042-BC00-87BBCCDE46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72361" y="3611646"/>
            <a:ext cx="731520" cy="17068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E4B76DC6-DEA3-AE4F-84A7-843BA3DA6A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69285" y="4275877"/>
            <a:ext cx="731520" cy="170688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9BB7A003-C093-5343-8833-00223CE083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9285" y="3824698"/>
            <a:ext cx="731520" cy="170688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171A85B-324D-F349-B41C-23DF17D09E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69285" y="4489171"/>
            <a:ext cx="731520" cy="212376"/>
          </a:xfrm>
          <a:prstGeom prst="rect">
            <a:avLst/>
          </a:pr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785F4A7-31FC-5545-A0D3-5C63DD696F43}"/>
              </a:ext>
            </a:extLst>
          </p:cNvPr>
          <p:cNvCxnSpPr>
            <a:cxnSpLocks/>
          </p:cNvCxnSpPr>
          <p:nvPr/>
        </p:nvCxnSpPr>
        <p:spPr>
          <a:xfrm>
            <a:off x="2492683" y="4297746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16B06928-4DE8-544D-BD2F-A54318E5CD7E}"/>
              </a:ext>
            </a:extLst>
          </p:cNvPr>
          <p:cNvSpPr/>
          <p:nvPr/>
        </p:nvSpPr>
        <p:spPr>
          <a:xfrm>
            <a:off x="2502412" y="4143437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75</a:t>
            </a:r>
            <a:endParaRPr lang="en-US" sz="1050" dirty="0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7708A14-0505-654B-A6EE-57B1125EA792}"/>
              </a:ext>
            </a:extLst>
          </p:cNvPr>
          <p:cNvCxnSpPr>
            <a:cxnSpLocks/>
          </p:cNvCxnSpPr>
          <p:nvPr/>
        </p:nvCxnSpPr>
        <p:spPr>
          <a:xfrm>
            <a:off x="2492683" y="4297746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12BFB4B-C21C-F942-9454-2469C17DB152}"/>
              </a:ext>
            </a:extLst>
          </p:cNvPr>
          <p:cNvCxnSpPr>
            <a:cxnSpLocks/>
          </p:cNvCxnSpPr>
          <p:nvPr/>
        </p:nvCxnSpPr>
        <p:spPr>
          <a:xfrm>
            <a:off x="2492683" y="4435098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50D4BEBB-A4AA-364E-B21C-097BF41090D6}"/>
              </a:ext>
            </a:extLst>
          </p:cNvPr>
          <p:cNvSpPr/>
          <p:nvPr/>
        </p:nvSpPr>
        <p:spPr>
          <a:xfrm>
            <a:off x="2502412" y="4280789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50</a:t>
            </a:r>
            <a:endParaRPr lang="en-US" sz="1050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EFDB9B8D-2CFA-4242-A7A2-A696736EA1A1}"/>
              </a:ext>
            </a:extLst>
          </p:cNvPr>
          <p:cNvCxnSpPr>
            <a:cxnSpLocks/>
          </p:cNvCxnSpPr>
          <p:nvPr/>
        </p:nvCxnSpPr>
        <p:spPr>
          <a:xfrm>
            <a:off x="2492683" y="4435098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FB48728-5F66-254B-B3E5-997E70B664A3}"/>
              </a:ext>
            </a:extLst>
          </p:cNvPr>
          <p:cNvCxnSpPr>
            <a:cxnSpLocks/>
          </p:cNvCxnSpPr>
          <p:nvPr/>
        </p:nvCxnSpPr>
        <p:spPr>
          <a:xfrm>
            <a:off x="2506124" y="4519656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A97D9ABC-E999-7B42-B766-720742233CAF}"/>
              </a:ext>
            </a:extLst>
          </p:cNvPr>
          <p:cNvSpPr/>
          <p:nvPr/>
        </p:nvSpPr>
        <p:spPr>
          <a:xfrm>
            <a:off x="2515853" y="4365347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75</a:t>
            </a:r>
            <a:endParaRPr lang="en-US" sz="1050" dirty="0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11EB939-2A1F-2040-B196-7D1504EEE5F5}"/>
              </a:ext>
            </a:extLst>
          </p:cNvPr>
          <p:cNvCxnSpPr>
            <a:cxnSpLocks/>
          </p:cNvCxnSpPr>
          <p:nvPr/>
        </p:nvCxnSpPr>
        <p:spPr>
          <a:xfrm>
            <a:off x="2506124" y="4519656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43D352F-8600-6B4F-86B7-EDAE260B5D58}"/>
              </a:ext>
            </a:extLst>
          </p:cNvPr>
          <p:cNvCxnSpPr>
            <a:cxnSpLocks/>
          </p:cNvCxnSpPr>
          <p:nvPr/>
        </p:nvCxnSpPr>
        <p:spPr>
          <a:xfrm>
            <a:off x="2506124" y="4657008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792FBAC0-D730-4748-AB4F-E014E4C79559}"/>
              </a:ext>
            </a:extLst>
          </p:cNvPr>
          <p:cNvSpPr/>
          <p:nvPr/>
        </p:nvSpPr>
        <p:spPr>
          <a:xfrm>
            <a:off x="2515853" y="4502699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50</a:t>
            </a:r>
            <a:endParaRPr lang="en-US" sz="1050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5C11C7C3-7230-FF4B-8075-89B5F2CE7B60}"/>
              </a:ext>
            </a:extLst>
          </p:cNvPr>
          <p:cNvCxnSpPr>
            <a:cxnSpLocks/>
          </p:cNvCxnSpPr>
          <p:nvPr/>
        </p:nvCxnSpPr>
        <p:spPr>
          <a:xfrm>
            <a:off x="2506124" y="4657008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466355D-5CFD-3243-9D9D-2D3411875662}"/>
              </a:ext>
            </a:extLst>
          </p:cNvPr>
          <p:cNvCxnSpPr>
            <a:cxnSpLocks/>
          </p:cNvCxnSpPr>
          <p:nvPr/>
        </p:nvCxnSpPr>
        <p:spPr>
          <a:xfrm>
            <a:off x="2514299" y="4150662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92653F6B-20CC-984D-BF87-0E2A9B4ED3F4}"/>
              </a:ext>
            </a:extLst>
          </p:cNvPr>
          <p:cNvSpPr/>
          <p:nvPr/>
        </p:nvSpPr>
        <p:spPr>
          <a:xfrm>
            <a:off x="2524028" y="4003875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37</a:t>
            </a:r>
            <a:endParaRPr lang="en-US" sz="1050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A5F85287-9E0B-B542-8C7A-51A4505AC150}"/>
              </a:ext>
            </a:extLst>
          </p:cNvPr>
          <p:cNvCxnSpPr>
            <a:cxnSpLocks/>
          </p:cNvCxnSpPr>
          <p:nvPr/>
        </p:nvCxnSpPr>
        <p:spPr>
          <a:xfrm>
            <a:off x="2511202" y="3641029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77DB910D-F400-7C42-9C9D-F5A546C50763}"/>
              </a:ext>
            </a:extLst>
          </p:cNvPr>
          <p:cNvSpPr/>
          <p:nvPr/>
        </p:nvSpPr>
        <p:spPr>
          <a:xfrm>
            <a:off x="2520931" y="3521876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75</a:t>
            </a:r>
            <a:endParaRPr lang="en-US" sz="1050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3CE8FCC-5BCB-FA4C-B904-EFC42E2C944E}"/>
              </a:ext>
            </a:extLst>
          </p:cNvPr>
          <p:cNvCxnSpPr>
            <a:cxnSpLocks/>
          </p:cNvCxnSpPr>
          <p:nvPr/>
        </p:nvCxnSpPr>
        <p:spPr>
          <a:xfrm>
            <a:off x="2511202" y="3641029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0C14879-6DA3-3747-8FA6-14872B3E4C65}"/>
              </a:ext>
            </a:extLst>
          </p:cNvPr>
          <p:cNvCxnSpPr>
            <a:cxnSpLocks/>
          </p:cNvCxnSpPr>
          <p:nvPr/>
        </p:nvCxnSpPr>
        <p:spPr>
          <a:xfrm>
            <a:off x="2511202" y="3778381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E0115204-E779-DA47-BEC7-8EB717DADD66}"/>
              </a:ext>
            </a:extLst>
          </p:cNvPr>
          <p:cNvSpPr/>
          <p:nvPr/>
        </p:nvSpPr>
        <p:spPr>
          <a:xfrm>
            <a:off x="2520931" y="3626570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50</a:t>
            </a:r>
            <a:endParaRPr lang="en-US" sz="1050" dirty="0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5B2541D-36A1-C847-A341-59E9A917EA4E}"/>
              </a:ext>
            </a:extLst>
          </p:cNvPr>
          <p:cNvCxnSpPr>
            <a:cxnSpLocks/>
          </p:cNvCxnSpPr>
          <p:nvPr/>
        </p:nvCxnSpPr>
        <p:spPr>
          <a:xfrm>
            <a:off x="2511202" y="3778381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7F798DB5-13F4-264D-BA0A-7C5B245772DD}"/>
              </a:ext>
            </a:extLst>
          </p:cNvPr>
          <p:cNvCxnSpPr>
            <a:cxnSpLocks/>
          </p:cNvCxnSpPr>
          <p:nvPr/>
        </p:nvCxnSpPr>
        <p:spPr>
          <a:xfrm>
            <a:off x="2518341" y="3854153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19FC5E6A-A141-F947-A840-5B90EC9A575A}"/>
              </a:ext>
            </a:extLst>
          </p:cNvPr>
          <p:cNvSpPr/>
          <p:nvPr/>
        </p:nvSpPr>
        <p:spPr>
          <a:xfrm>
            <a:off x="2528070" y="3729089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75</a:t>
            </a:r>
            <a:endParaRPr lang="en-US" sz="105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E1CE7869-C97B-704F-AA73-57107A71BCAC}"/>
              </a:ext>
            </a:extLst>
          </p:cNvPr>
          <p:cNvCxnSpPr>
            <a:cxnSpLocks/>
          </p:cNvCxnSpPr>
          <p:nvPr/>
        </p:nvCxnSpPr>
        <p:spPr>
          <a:xfrm>
            <a:off x="2518341" y="3854153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BE61369-5F2C-5145-9759-ED05E040B855}"/>
              </a:ext>
            </a:extLst>
          </p:cNvPr>
          <p:cNvCxnSpPr>
            <a:cxnSpLocks/>
          </p:cNvCxnSpPr>
          <p:nvPr/>
        </p:nvCxnSpPr>
        <p:spPr>
          <a:xfrm>
            <a:off x="2518341" y="3991505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3175A555-5C84-8545-9CD4-C6376F3D17E1}"/>
              </a:ext>
            </a:extLst>
          </p:cNvPr>
          <p:cNvSpPr/>
          <p:nvPr/>
        </p:nvSpPr>
        <p:spPr>
          <a:xfrm>
            <a:off x="2528070" y="3833783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50</a:t>
            </a:r>
            <a:endParaRPr lang="en-US" sz="1050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C5D8C21-D485-D94A-8361-1E53998AB6B7}"/>
              </a:ext>
            </a:extLst>
          </p:cNvPr>
          <p:cNvCxnSpPr>
            <a:cxnSpLocks/>
          </p:cNvCxnSpPr>
          <p:nvPr/>
        </p:nvCxnSpPr>
        <p:spPr>
          <a:xfrm>
            <a:off x="2518341" y="3991505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74508242-4128-524E-BFC5-C92D8BDEE2EE}"/>
              </a:ext>
            </a:extLst>
          </p:cNvPr>
          <p:cNvSpPr/>
          <p:nvPr/>
        </p:nvSpPr>
        <p:spPr>
          <a:xfrm>
            <a:off x="2432851" y="3403950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DD2595A-308F-3C43-9D0B-CB7DC9345F36}"/>
              </a:ext>
            </a:extLst>
          </p:cNvPr>
          <p:cNvSpPr/>
          <p:nvPr/>
        </p:nvSpPr>
        <p:spPr>
          <a:xfrm>
            <a:off x="6144816" y="1333501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84D54E-738A-2F40-BA6B-C17990FACC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2221" y="548778"/>
            <a:ext cx="1676400" cy="231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15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3966F0-B8E1-EE47-8C09-792F565C700C}"/>
              </a:ext>
            </a:extLst>
          </p:cNvPr>
          <p:cNvSpPr/>
          <p:nvPr/>
        </p:nvSpPr>
        <p:spPr>
          <a:xfrm>
            <a:off x="265261" y="260895"/>
            <a:ext cx="6368451" cy="6758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293T cells were transfected with expression vectors for HA tagged NEK1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NEK1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D146N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NEK1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C3107G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NEK1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R261H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24 h, and then cells were lysed with NP-40 buffer. The cell lysates were immunoprecipitated with anti-HA antibody conjugated agarose. The whole-cell lysates and immunoprecipitated proteins were analyzed by western blotting with indicated antibodies. 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Z-score of retromer related genes in the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siRNAi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screen for regulators of necroptosis. Negative value indicates the sensitization to necroptosis after knockdown of the gene.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WT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were transfected with shRNA targeting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Vps35, Vps26b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Scrambled shRNA for 7 d and then the whole cell lysates were analyzed by western blotting with indicated antibodies. 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WT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MEFs were transfected with shRNA targeting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Vps29, Vps26a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Scrambled shRNA for 7 d and then the whole cell lysates were analyzed by western blotting with indicated antibodies. 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MEFs were transfected shRNA targeting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Vps26a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Vps29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Scrambled shRNA for 7 d and then treated with TNF+5z7 for 5 h. Cell death was measured with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ToxiLight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Mean ± SD. n=3 biological independent repeats. Two-way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MEFs were transfected shRNA targeting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Vps26a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Vps29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Scrambled shRNA for 7 d and then treated with 1 ng/mL TNF + 500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5z7 + 20 µM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zVAD.fmk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5 h. Cell death was measured with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ToxiLight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Mean ± SD. n=3 biological independent repeats. Two-way ANOVA with Dunnett’s 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The cell surface levels of SNX and SNX27 in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+/+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Nek1</a:t>
            </a:r>
            <a:r>
              <a:rPr lang="en-US" sz="10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Kat2J/Kat2J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MEFs determined by mass spectrometry analysis after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Sulfo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-NHS-SS-Biotin-based pulldown. n=3 biological independent repeats. Unpaired multiple t-test.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Intensity of S302/S304 phosphorylation on VPS26B in 293T cells transfected with empty vector, expression vectors for HA-NEK1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HA-NEK1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D146N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293T cells were transfected with expression vectors for FLAG tagged VPS26B or VPS26B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1-297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24 h. The cells were lysed with NP-40 buffer and the cell lysates were immunoprecipitated with anti-FLAG antibody conjugated agarose. The whole-cell lysates and immunoprecipitated proteins were analyzed by western blotting with indicated antibodies. Uncropped blots in the Source Data file.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j-l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MEFs were transfected with shRNA targeting 3’-UTR of VPS26B or negative control (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shNC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for 7 d and then transfected with expression vectors of VPS26B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VPS26B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S302A/S304A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VPS26B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S302D/S304D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further 48 h. Then cells were treated with TNF/5z7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for 4 h and cell death was measured with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ToxiLight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Mean ± SD, n=3 biological independent repeats. One-way ANOVA with Dunnett’s test. The whole cell lysates in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were analyzed by western blotting with indicated antibodies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Cell-surface proteins in MEFs transfected with shRNA targeting 3’-UTR of VPS26B and indicated expression vectors were labeled with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Sulfo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-NHS-SS-Biotin and isolated. The isolated plasma membrane proteins and whole cell lysates were analyzed by western blotting with indicated antibodies (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159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2223E-1C5C-F54D-A689-C12ADE3BC7C9}"/>
              </a:ext>
            </a:extLst>
          </p:cNvPr>
          <p:cNvSpPr txBox="1">
            <a:spLocks/>
          </p:cNvSpPr>
          <p:nvPr/>
        </p:nvSpPr>
        <p:spPr>
          <a:xfrm>
            <a:off x="74692" y="153060"/>
            <a:ext cx="5329714" cy="3830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50" b="1" dirty="0">
                <a:latin typeface="+mn-lt"/>
              </a:rPr>
              <a:t>Supplementary Fig. 5: </a:t>
            </a:r>
            <a:r>
              <a:rPr lang="en-US" sz="1050" b="1" i="1" dirty="0">
                <a:latin typeface="+mn-lt"/>
              </a:rPr>
              <a:t>Nek1</a:t>
            </a:r>
            <a:r>
              <a:rPr lang="en-US" sz="1050" b="1" dirty="0">
                <a:latin typeface="+mn-lt"/>
              </a:rPr>
              <a:t> deficiency on glucose metabolism.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3600AD-60A9-1D41-A6AA-6C7118062BEC}"/>
              </a:ext>
            </a:extLst>
          </p:cNvPr>
          <p:cNvSpPr/>
          <p:nvPr/>
        </p:nvSpPr>
        <p:spPr>
          <a:xfrm>
            <a:off x="2697927" y="445432"/>
            <a:ext cx="33477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sz="1050" b="1" dirty="0"/>
              <a:t>b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E0779AC-8FBE-654E-9E1B-6601DAAA856E}"/>
              </a:ext>
            </a:extLst>
          </p:cNvPr>
          <p:cNvSpPr/>
          <p:nvPr/>
        </p:nvSpPr>
        <p:spPr>
          <a:xfrm>
            <a:off x="2719841" y="1306749"/>
            <a:ext cx="631904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GLUT1</a:t>
            </a:r>
          </a:p>
          <a:p>
            <a:r>
              <a:rPr lang="en-US" sz="1050" dirty="0">
                <a:solidFill>
                  <a:srgbClr val="92D050"/>
                </a:solidFill>
              </a:rPr>
              <a:t>F-actin</a:t>
            </a:r>
          </a:p>
          <a:p>
            <a:r>
              <a:rPr lang="en-US" sz="1050" dirty="0">
                <a:solidFill>
                  <a:srgbClr val="0432FF"/>
                </a:solidFill>
              </a:rPr>
              <a:t>Hoechst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5F89788-845C-254D-B4CE-477AE16FD185}"/>
              </a:ext>
            </a:extLst>
          </p:cNvPr>
          <p:cNvSpPr/>
          <p:nvPr/>
        </p:nvSpPr>
        <p:spPr>
          <a:xfrm>
            <a:off x="3217056" y="505407"/>
            <a:ext cx="6832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  <a:r>
              <a:rPr lang="en-US" sz="1050" dirty="0"/>
              <a:t>+</a:t>
            </a:r>
          </a:p>
          <a:p>
            <a:r>
              <a:rPr lang="en-US" sz="1050" dirty="0"/>
              <a:t>Vector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CF00789-02C4-2D4A-89F0-0AAF27A127B8}"/>
              </a:ext>
            </a:extLst>
          </p:cNvPr>
          <p:cNvSpPr/>
          <p:nvPr/>
        </p:nvSpPr>
        <p:spPr>
          <a:xfrm>
            <a:off x="3890449" y="505407"/>
            <a:ext cx="9268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  <a:p>
            <a:r>
              <a:rPr lang="en-US" sz="1050" dirty="0"/>
              <a:t>+Vector</a:t>
            </a:r>
            <a:endParaRPr lang="en-US" sz="1050" baseline="300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414DFC0-5676-D54D-ABA4-9BC51719C201}"/>
              </a:ext>
            </a:extLst>
          </p:cNvPr>
          <p:cNvSpPr/>
          <p:nvPr/>
        </p:nvSpPr>
        <p:spPr>
          <a:xfrm>
            <a:off x="4701928" y="498860"/>
            <a:ext cx="89159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  <a:p>
            <a:r>
              <a:rPr lang="en-US" sz="1050" dirty="0"/>
              <a:t>+HA-Nek1</a:t>
            </a:r>
            <a:r>
              <a:rPr lang="en-US" sz="1050" baseline="30000" dirty="0"/>
              <a:t>WT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F960437-107F-A042-9D2C-50EB3ED8DC31}"/>
              </a:ext>
            </a:extLst>
          </p:cNvPr>
          <p:cNvSpPr/>
          <p:nvPr/>
        </p:nvSpPr>
        <p:spPr>
          <a:xfrm>
            <a:off x="5535015" y="498860"/>
            <a:ext cx="99418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  <a:p>
            <a:r>
              <a:rPr lang="en-US" sz="1050" dirty="0"/>
              <a:t>+HA-NEK1</a:t>
            </a:r>
            <a:r>
              <a:rPr lang="en-US" sz="1050" baseline="30000" dirty="0"/>
              <a:t>D146N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50CD1A17-10E7-1B41-A0EC-48D8282A7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074" y="894121"/>
            <a:ext cx="731520" cy="7315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29336DE-E915-F947-B430-7DC879634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5074" y="1654543"/>
            <a:ext cx="731520" cy="7315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F528F588-2AFC-0548-89FE-1AC4C832D6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5510" y="894121"/>
            <a:ext cx="731520" cy="7315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0A26A80-40AB-0D49-B5AD-21F223621D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5510" y="1654543"/>
            <a:ext cx="731520" cy="7315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CF9E741-80D9-304B-B46A-F58A2EAF07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2968" y="900668"/>
            <a:ext cx="731520" cy="7315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F202BD1-63D9-264B-95EF-69478FC231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0744" y="1654543"/>
            <a:ext cx="731520" cy="731520"/>
          </a:xfrm>
          <a:prstGeom prst="rect">
            <a:avLst/>
          </a:prstGeom>
        </p:spPr>
      </p:pic>
      <p:pic>
        <p:nvPicPr>
          <p:cNvPr id="49" name="Content Placeholder 30">
            <a:extLst>
              <a:ext uri="{FF2B5EF4-FFF2-40B4-BE49-F238E27FC236}">
                <a16:creationId xmlns:a16="http://schemas.microsoft.com/office/drawing/2014/main" id="{0851441C-0B52-7342-8AE0-2B1F72FDFE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13674" y="1654543"/>
            <a:ext cx="731520" cy="73152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9C9E9735-FEEC-3D43-A598-917CC541F3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13674" y="900668"/>
            <a:ext cx="731520" cy="73152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62D2843-A313-DB42-A557-BE442D992B60}"/>
              </a:ext>
            </a:extLst>
          </p:cNvPr>
          <p:cNvSpPr/>
          <p:nvPr/>
        </p:nvSpPr>
        <p:spPr>
          <a:xfrm>
            <a:off x="1730156" y="2268041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d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14B0E0-F3A5-B143-8462-64D993F927D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0118" y="2572923"/>
            <a:ext cx="1814807" cy="14841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4A897FF-2E2B-F94F-98F6-8E2219460896}"/>
              </a:ext>
            </a:extLst>
          </p:cNvPr>
          <p:cNvSpPr/>
          <p:nvPr/>
        </p:nvSpPr>
        <p:spPr>
          <a:xfrm>
            <a:off x="3690204" y="2727829"/>
            <a:ext cx="126124" cy="8131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2C0EA05-98BE-EE4E-A58E-4B7FF175744B}"/>
              </a:ext>
            </a:extLst>
          </p:cNvPr>
          <p:cNvSpPr/>
          <p:nvPr/>
        </p:nvSpPr>
        <p:spPr>
          <a:xfrm>
            <a:off x="3787535" y="2631152"/>
            <a:ext cx="74251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/>
              <a:t>Nek1</a:t>
            </a:r>
            <a:r>
              <a:rPr lang="en-US" sz="1000" i="1" baseline="30000" dirty="0"/>
              <a:t>Kat2J/+</a:t>
            </a:r>
            <a:endParaRPr lang="en-US" sz="1000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19FD935-B6FA-324A-B5A5-4C3018E175F6}"/>
              </a:ext>
            </a:extLst>
          </p:cNvPr>
          <p:cNvSpPr/>
          <p:nvPr/>
        </p:nvSpPr>
        <p:spPr>
          <a:xfrm>
            <a:off x="3698363" y="2565707"/>
            <a:ext cx="126124" cy="8131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EA864D-28D8-B146-AD5F-F4A4081CFEE5}"/>
              </a:ext>
            </a:extLst>
          </p:cNvPr>
          <p:cNvSpPr/>
          <p:nvPr/>
        </p:nvSpPr>
        <p:spPr>
          <a:xfrm>
            <a:off x="3795694" y="2469030"/>
            <a:ext cx="5934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/>
              <a:t>Nek1</a:t>
            </a:r>
            <a:r>
              <a:rPr lang="en-US" sz="1000" i="1" baseline="30000"/>
              <a:t>+/+</a:t>
            </a:r>
            <a:endParaRPr lang="en-US" sz="1000" i="1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2AD9CFA-DCF6-FD45-B81A-05FB741F6FF6}"/>
              </a:ext>
            </a:extLst>
          </p:cNvPr>
          <p:cNvSpPr/>
          <p:nvPr/>
        </p:nvSpPr>
        <p:spPr>
          <a:xfrm>
            <a:off x="3690204" y="2896437"/>
            <a:ext cx="126124" cy="81318"/>
          </a:xfrm>
          <a:prstGeom prst="rect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6A205E-FFE4-2D4C-AAFD-616445206A08}"/>
              </a:ext>
            </a:extLst>
          </p:cNvPr>
          <p:cNvSpPr/>
          <p:nvPr/>
        </p:nvSpPr>
        <p:spPr>
          <a:xfrm>
            <a:off x="3787535" y="2799760"/>
            <a:ext cx="89159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/>
              <a:t>Nek1</a:t>
            </a:r>
            <a:r>
              <a:rPr lang="en-US" sz="1000" i="1" baseline="30000" dirty="0"/>
              <a:t>Kat2J/Kat2J</a:t>
            </a:r>
          </a:p>
        </p:txBody>
      </p:sp>
      <p:sp>
        <p:nvSpPr>
          <p:cNvPr id="25" name="Rectangle 139">
            <a:extLst>
              <a:ext uri="{FF2B5EF4-FFF2-40B4-BE49-F238E27FC236}">
                <a16:creationId xmlns:a16="http://schemas.microsoft.com/office/drawing/2014/main" id="{693C1B33-2D9C-7B4D-B31C-6369DFDAF63B}"/>
              </a:ext>
            </a:extLst>
          </p:cNvPr>
          <p:cNvSpPr/>
          <p:nvPr/>
        </p:nvSpPr>
        <p:spPr>
          <a:xfrm>
            <a:off x="241917" y="4103884"/>
            <a:ext cx="22794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f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BFFFF6C-8E3B-CC41-A8BA-914FA080B601}"/>
              </a:ext>
            </a:extLst>
          </p:cNvPr>
          <p:cNvSpPr/>
          <p:nvPr/>
        </p:nvSpPr>
        <p:spPr>
          <a:xfrm>
            <a:off x="2553834" y="4037608"/>
            <a:ext cx="24878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g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8978E1B-31C7-BB4D-A4DC-31A929F10D3B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067"/>
          <a:stretch/>
        </p:blipFill>
        <p:spPr>
          <a:xfrm>
            <a:off x="3544526" y="4808121"/>
            <a:ext cx="731520" cy="20803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40FB935-77D4-FF44-8077-097706255D0B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3544526" y="5046540"/>
            <a:ext cx="731520" cy="19967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CFE2C087-8682-4646-AD49-9EB55AC09C80}"/>
              </a:ext>
            </a:extLst>
          </p:cNvPr>
          <p:cNvSpPr/>
          <p:nvPr/>
        </p:nvSpPr>
        <p:spPr>
          <a:xfrm>
            <a:off x="3021394" y="4974114"/>
            <a:ext cx="407484" cy="309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/>
              <a:t>ACC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9A056F2-A1B4-5E43-AFD0-9988AB3C9F89}"/>
              </a:ext>
            </a:extLst>
          </p:cNvPr>
          <p:cNvSpPr/>
          <p:nvPr/>
        </p:nvSpPr>
        <p:spPr>
          <a:xfrm>
            <a:off x="2956008" y="4755910"/>
            <a:ext cx="651140" cy="309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/>
              <a:t>p-ACC</a:t>
            </a:r>
            <a:r>
              <a:rPr lang="en-US" sz="1050" baseline="30000" dirty="0"/>
              <a:t>S79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5411423-3FF7-CD49-ACA6-5A9C03F3BE93}"/>
              </a:ext>
            </a:extLst>
          </p:cNvPr>
          <p:cNvSpPr/>
          <p:nvPr/>
        </p:nvSpPr>
        <p:spPr>
          <a:xfrm>
            <a:off x="2655720" y="4233583"/>
            <a:ext cx="949299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  <a:p>
            <a:r>
              <a:rPr lang="en-US" sz="1050" dirty="0"/>
              <a:t>Metformin 2h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AD4969B-2825-964C-A480-95DFD952EDE4}"/>
              </a:ext>
            </a:extLst>
          </p:cNvPr>
          <p:cNvSpPr/>
          <p:nvPr/>
        </p:nvSpPr>
        <p:spPr>
          <a:xfrm>
            <a:off x="3520526" y="4235634"/>
            <a:ext cx="73152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sz="1050"/>
              <a:t>+-+-</a:t>
            </a:r>
          </a:p>
          <a:p>
            <a:pPr algn="dist"/>
            <a:r>
              <a:rPr lang="en-US" sz="1050"/>
              <a:t>-+-+</a:t>
            </a:r>
          </a:p>
          <a:p>
            <a:pPr algn="dist"/>
            <a:r>
              <a:rPr lang="en-US" sz="1050"/>
              <a:t>--++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7226D6-90A6-9446-B853-A884A763574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44526" y="5274781"/>
            <a:ext cx="731520" cy="212377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5997B24A-C4A5-174C-A260-F29FAA2B639F}"/>
              </a:ext>
            </a:extLst>
          </p:cNvPr>
          <p:cNvSpPr/>
          <p:nvPr/>
        </p:nvSpPr>
        <p:spPr>
          <a:xfrm>
            <a:off x="2935800" y="5226722"/>
            <a:ext cx="593432" cy="309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/>
              <a:t>Tubulin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4B6DB6D-C991-9349-92EF-68BDC83339C2}"/>
              </a:ext>
            </a:extLst>
          </p:cNvPr>
          <p:cNvSpPr/>
          <p:nvPr/>
        </p:nvSpPr>
        <p:spPr>
          <a:xfrm>
            <a:off x="4627314" y="2363958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D104CDE-6A0F-1C4B-B265-6ADFDBFCE090}"/>
              </a:ext>
            </a:extLst>
          </p:cNvPr>
          <p:cNvSpPr/>
          <p:nvPr/>
        </p:nvSpPr>
        <p:spPr>
          <a:xfrm>
            <a:off x="182600" y="2303610"/>
            <a:ext cx="24077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c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DA186D7-BF1D-094E-9A57-351BA73AF07A}"/>
              </a:ext>
            </a:extLst>
          </p:cNvPr>
          <p:cNvCxnSpPr/>
          <p:nvPr/>
        </p:nvCxnSpPr>
        <p:spPr>
          <a:xfrm>
            <a:off x="4276863" y="5443037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404B1235-06AD-084B-8DE1-4090E916B21E}"/>
              </a:ext>
            </a:extLst>
          </p:cNvPr>
          <p:cNvSpPr/>
          <p:nvPr/>
        </p:nvSpPr>
        <p:spPr>
          <a:xfrm>
            <a:off x="4291340" y="5299720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50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4F2A3E5-4E03-AF4C-B4D6-14573A5A2382}"/>
              </a:ext>
            </a:extLst>
          </p:cNvPr>
          <p:cNvCxnSpPr/>
          <p:nvPr/>
        </p:nvCxnSpPr>
        <p:spPr>
          <a:xfrm>
            <a:off x="4276863" y="5234025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37140511-3BA4-194C-A92E-740C24B0E527}"/>
              </a:ext>
            </a:extLst>
          </p:cNvPr>
          <p:cNvSpPr/>
          <p:nvPr/>
        </p:nvSpPr>
        <p:spPr>
          <a:xfrm>
            <a:off x="4291340" y="5090708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170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01C9BE0-E0E7-7645-BB61-084E6C55BAF9}"/>
              </a:ext>
            </a:extLst>
          </p:cNvPr>
          <p:cNvCxnSpPr/>
          <p:nvPr/>
        </p:nvCxnSpPr>
        <p:spPr>
          <a:xfrm>
            <a:off x="4277256" y="5011796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71C94D4A-2D71-D444-8C6D-D608FD80C64B}"/>
              </a:ext>
            </a:extLst>
          </p:cNvPr>
          <p:cNvSpPr/>
          <p:nvPr/>
        </p:nvSpPr>
        <p:spPr>
          <a:xfrm>
            <a:off x="4291733" y="4843540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170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F02AA1A-B5C5-1F4B-A799-D475C40FBEFC}"/>
              </a:ext>
            </a:extLst>
          </p:cNvPr>
          <p:cNvSpPr/>
          <p:nvPr/>
        </p:nvSpPr>
        <p:spPr>
          <a:xfrm>
            <a:off x="287952" y="5977359"/>
            <a:ext cx="21833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sz="1050" b="1" dirty="0" err="1"/>
              <a:t>i</a:t>
            </a:r>
            <a:endParaRPr lang="en-US" sz="1050" b="1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005CFFB-F694-4447-8D88-64912828B41B}"/>
              </a:ext>
            </a:extLst>
          </p:cNvPr>
          <p:cNvSpPr/>
          <p:nvPr/>
        </p:nvSpPr>
        <p:spPr>
          <a:xfrm>
            <a:off x="3483949" y="5971018"/>
            <a:ext cx="5644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j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23D2568-EC88-3C4F-8128-4998B5BC6BF9}"/>
              </a:ext>
            </a:extLst>
          </p:cNvPr>
          <p:cNvSpPr/>
          <p:nvPr/>
        </p:nvSpPr>
        <p:spPr>
          <a:xfrm>
            <a:off x="4769631" y="4846880"/>
            <a:ext cx="82426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</a:t>
            </a:r>
            <a:r>
              <a:rPr lang="en-US" altLang="zh-CN" sz="1050" dirty="0"/>
              <a:t>p-ACC</a:t>
            </a:r>
            <a:r>
              <a:rPr lang="en-US" altLang="zh-CN" sz="1050" baseline="30000" dirty="0"/>
              <a:t>S79</a:t>
            </a:r>
            <a:endParaRPr lang="en-US" sz="1050" baseline="3000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06F67C5-0EBA-4B44-8F65-53720CB59686}"/>
              </a:ext>
            </a:extLst>
          </p:cNvPr>
          <p:cNvSpPr/>
          <p:nvPr/>
        </p:nvSpPr>
        <p:spPr>
          <a:xfrm>
            <a:off x="4769631" y="5049639"/>
            <a:ext cx="58060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</a:t>
            </a:r>
            <a:r>
              <a:rPr lang="en-US" altLang="zh-CN" sz="1050" dirty="0"/>
              <a:t>ACC</a:t>
            </a:r>
            <a:endParaRPr lang="en-US" sz="1050" baseline="300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28E882-338F-5D40-95F2-7F6D3EAA0268}"/>
              </a:ext>
            </a:extLst>
          </p:cNvPr>
          <p:cNvSpPr/>
          <p:nvPr/>
        </p:nvSpPr>
        <p:spPr>
          <a:xfrm>
            <a:off x="4771756" y="4338616"/>
            <a:ext cx="891591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  <a:p>
            <a:r>
              <a:rPr lang="en-US" sz="1050" dirty="0"/>
              <a:t>Nec-1s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C8553B3-13A6-C249-BB10-5C8798C6DB82}"/>
              </a:ext>
            </a:extLst>
          </p:cNvPr>
          <p:cNvSpPr/>
          <p:nvPr/>
        </p:nvSpPr>
        <p:spPr>
          <a:xfrm>
            <a:off x="5579387" y="4338616"/>
            <a:ext cx="72006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dirty="0">
                <a:cs typeface="Calibri"/>
              </a:rPr>
              <a:t>+-+-</a:t>
            </a:r>
          </a:p>
          <a:p>
            <a:pPr lvl="0" algn="dist"/>
            <a:r>
              <a:rPr lang="en-US" altLang="zh-CN" sz="1050" dirty="0">
                <a:cs typeface="Calibri"/>
              </a:rPr>
              <a:t>-+-+</a:t>
            </a:r>
          </a:p>
          <a:p>
            <a:pPr lvl="0" algn="dist"/>
            <a:r>
              <a:rPr lang="en-US" altLang="zh-CN" sz="1050" dirty="0">
                <a:cs typeface="Calibri"/>
              </a:rPr>
              <a:t>--++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BE497F4-D65D-E444-883F-C86583825D37}"/>
              </a:ext>
            </a:extLst>
          </p:cNvPr>
          <p:cNvSpPr/>
          <p:nvPr/>
        </p:nvSpPr>
        <p:spPr>
          <a:xfrm>
            <a:off x="4769631" y="5281078"/>
            <a:ext cx="76655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Tubulin</a:t>
            </a:r>
            <a:endParaRPr lang="en-US" sz="1050" baseline="30000" dirty="0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91D4A534-F475-684D-941D-EFE85A38F55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91161" y="5306037"/>
            <a:ext cx="640080" cy="19202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84F25E74-5E2C-674B-AB1B-40100C4E388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591161" y="5079504"/>
            <a:ext cx="640080" cy="192024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E593ABC7-9F53-5745-9D50-2A746CF6EFEE}"/>
              </a:ext>
            </a:extLst>
          </p:cNvPr>
          <p:cNvSpPr/>
          <p:nvPr/>
        </p:nvSpPr>
        <p:spPr>
          <a:xfrm>
            <a:off x="4635659" y="4037608"/>
            <a:ext cx="2568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h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697DED7-1428-6445-B42C-C41B365AF551}"/>
              </a:ext>
            </a:extLst>
          </p:cNvPr>
          <p:cNvSpPr/>
          <p:nvPr/>
        </p:nvSpPr>
        <p:spPr>
          <a:xfrm>
            <a:off x="258791" y="1597920"/>
            <a:ext cx="72006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</a:t>
            </a:r>
            <a:r>
              <a:rPr lang="en-US" altLang="zh-CN" sz="1050" dirty="0"/>
              <a:t>GLUT1</a:t>
            </a:r>
            <a:endParaRPr lang="en-US" sz="1050" baseline="300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D3F5876-5A10-3043-8927-8599F7D8CEF8}"/>
              </a:ext>
            </a:extLst>
          </p:cNvPr>
          <p:cNvSpPr/>
          <p:nvPr/>
        </p:nvSpPr>
        <p:spPr>
          <a:xfrm>
            <a:off x="256666" y="1809376"/>
            <a:ext cx="76655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IB: Tubulin</a:t>
            </a:r>
            <a:endParaRPr lang="en-US" sz="1050" baseline="300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4F7F620-54A1-C448-A022-98AC293E664D}"/>
              </a:ext>
            </a:extLst>
          </p:cNvPr>
          <p:cNvSpPr/>
          <p:nvPr/>
        </p:nvSpPr>
        <p:spPr>
          <a:xfrm>
            <a:off x="258791" y="995261"/>
            <a:ext cx="891591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i="1" dirty="0"/>
              <a:t>Nek1</a:t>
            </a:r>
            <a:r>
              <a:rPr lang="en-US" sz="1050" i="1" baseline="30000" dirty="0"/>
              <a:t>+/+</a:t>
            </a:r>
          </a:p>
          <a:p>
            <a:r>
              <a:rPr lang="en-US" sz="1050" i="1" dirty="0"/>
              <a:t>Nek1</a:t>
            </a:r>
            <a:r>
              <a:rPr lang="en-US" sz="1050" i="1" baseline="30000" dirty="0"/>
              <a:t>Kat2J/Kat2J</a:t>
            </a:r>
          </a:p>
          <a:p>
            <a:r>
              <a:rPr lang="en-US" sz="1050" dirty="0"/>
              <a:t>Nec-1s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7D60362-BB19-4D44-AEF0-21D97331E904}"/>
              </a:ext>
            </a:extLst>
          </p:cNvPr>
          <p:cNvSpPr/>
          <p:nvPr/>
        </p:nvSpPr>
        <p:spPr>
          <a:xfrm>
            <a:off x="1013872" y="995261"/>
            <a:ext cx="72006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dirty="0">
                <a:cs typeface="Calibri"/>
              </a:rPr>
              <a:t>+-+-</a:t>
            </a:r>
          </a:p>
          <a:p>
            <a:pPr lvl="0" algn="dist"/>
            <a:r>
              <a:rPr lang="en-US" altLang="zh-CN" sz="1050" dirty="0">
                <a:cs typeface="Calibri"/>
              </a:rPr>
              <a:t>-+-+</a:t>
            </a:r>
          </a:p>
          <a:p>
            <a:pPr lvl="0" algn="dist"/>
            <a:r>
              <a:rPr lang="en-US" altLang="zh-CN" sz="1050" dirty="0">
                <a:cs typeface="Calibri"/>
              </a:rPr>
              <a:t>--++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6AAC16E-835A-8C4A-B633-F21F617F289D}"/>
              </a:ext>
            </a:extLst>
          </p:cNvPr>
          <p:cNvCxnSpPr>
            <a:cxnSpLocks/>
          </p:cNvCxnSpPr>
          <p:nvPr/>
        </p:nvCxnSpPr>
        <p:spPr>
          <a:xfrm flipH="1" flipV="1">
            <a:off x="1035731" y="983582"/>
            <a:ext cx="64008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81540023-D7D4-0347-BF4D-330C8CE448D3}"/>
              </a:ext>
            </a:extLst>
          </p:cNvPr>
          <p:cNvCxnSpPr>
            <a:cxnSpLocks/>
          </p:cNvCxnSpPr>
          <p:nvPr/>
        </p:nvCxnSpPr>
        <p:spPr>
          <a:xfrm flipH="1" flipV="1">
            <a:off x="1810305" y="983582"/>
            <a:ext cx="64008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F05E6C61-B21B-6044-B9AD-38264E4F6FB1}"/>
              </a:ext>
            </a:extLst>
          </p:cNvPr>
          <p:cNvSpPr/>
          <p:nvPr/>
        </p:nvSpPr>
        <p:spPr>
          <a:xfrm>
            <a:off x="1877568" y="761322"/>
            <a:ext cx="50526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/>
              <a:t>Biotin</a:t>
            </a:r>
            <a:endParaRPr lang="en-US" sz="1050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6150E3D-837E-1748-8C29-575F43E3F50C}"/>
              </a:ext>
            </a:extLst>
          </p:cNvPr>
          <p:cNvSpPr/>
          <p:nvPr/>
        </p:nvSpPr>
        <p:spPr>
          <a:xfrm>
            <a:off x="1154904" y="761322"/>
            <a:ext cx="4331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/>
              <a:t>WCL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9C92643-C9EC-684A-8DB8-B15E5068C9E0}"/>
              </a:ext>
            </a:extLst>
          </p:cNvPr>
          <p:cNvSpPr/>
          <p:nvPr/>
        </p:nvSpPr>
        <p:spPr>
          <a:xfrm>
            <a:off x="1773168" y="1003541"/>
            <a:ext cx="72006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dirty="0">
                <a:cs typeface="Calibri"/>
              </a:rPr>
              <a:t>+-+-</a:t>
            </a:r>
          </a:p>
          <a:p>
            <a:pPr lvl="0" algn="dist"/>
            <a:r>
              <a:rPr lang="en-US" altLang="zh-CN" sz="1050" dirty="0">
                <a:cs typeface="Calibri"/>
              </a:rPr>
              <a:t>-+-+</a:t>
            </a:r>
          </a:p>
          <a:p>
            <a:pPr lvl="0" algn="dist"/>
            <a:r>
              <a:rPr lang="en-US" altLang="zh-CN" sz="1050" dirty="0">
                <a:cs typeface="Calibri"/>
              </a:rPr>
              <a:t>--++</a:t>
            </a: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B9494568-C51E-BA4B-A702-2C25340EA18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9798" y="1872082"/>
            <a:ext cx="1463040" cy="199505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35E4705A-A160-3244-9CB2-8EF921ECA47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19798" y="1555696"/>
            <a:ext cx="1463040" cy="266008"/>
          </a:xfrm>
          <a:prstGeom prst="rect">
            <a:avLst/>
          </a:prstGeom>
        </p:spPr>
      </p:pic>
      <p:sp>
        <p:nvSpPr>
          <p:cNvPr id="84" name="Rectangle 83">
            <a:extLst>
              <a:ext uri="{FF2B5EF4-FFF2-40B4-BE49-F238E27FC236}">
                <a16:creationId xmlns:a16="http://schemas.microsoft.com/office/drawing/2014/main" id="{348D20B5-CA9C-524F-A675-BF35F54D03B6}"/>
              </a:ext>
            </a:extLst>
          </p:cNvPr>
          <p:cNvSpPr/>
          <p:nvPr/>
        </p:nvSpPr>
        <p:spPr>
          <a:xfrm>
            <a:off x="292874" y="454927"/>
            <a:ext cx="33477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sz="1050" b="1" dirty="0"/>
              <a:t>a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6711A5CE-6D85-2349-A219-D629AEECB2FB}"/>
              </a:ext>
            </a:extLst>
          </p:cNvPr>
          <p:cNvCxnSpPr/>
          <p:nvPr/>
        </p:nvCxnSpPr>
        <p:spPr>
          <a:xfrm>
            <a:off x="2483921" y="1786515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2FC65DA2-5EE2-4049-AB27-07F279BC669E}"/>
              </a:ext>
            </a:extLst>
          </p:cNvPr>
          <p:cNvSpPr/>
          <p:nvPr/>
        </p:nvSpPr>
        <p:spPr>
          <a:xfrm>
            <a:off x="2498398" y="1643198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50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605AB58-504C-2B4A-AB82-DFAEAAC68335}"/>
              </a:ext>
            </a:extLst>
          </p:cNvPr>
          <p:cNvCxnSpPr/>
          <p:nvPr/>
        </p:nvCxnSpPr>
        <p:spPr>
          <a:xfrm>
            <a:off x="2488848" y="2021297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1F7C8B98-A447-9047-865E-B0A403157D6C}"/>
              </a:ext>
            </a:extLst>
          </p:cNvPr>
          <p:cNvSpPr/>
          <p:nvPr/>
        </p:nvSpPr>
        <p:spPr>
          <a:xfrm>
            <a:off x="2503325" y="1877980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50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4FAED231-EA03-6B4C-BB36-860CE0952E05}"/>
              </a:ext>
            </a:extLst>
          </p:cNvPr>
          <p:cNvCxnSpPr/>
          <p:nvPr/>
        </p:nvCxnSpPr>
        <p:spPr>
          <a:xfrm>
            <a:off x="6240250" y="5427065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91D81AA8-4706-AA4A-8984-2253DF3615BA}"/>
              </a:ext>
            </a:extLst>
          </p:cNvPr>
          <p:cNvSpPr/>
          <p:nvPr/>
        </p:nvSpPr>
        <p:spPr>
          <a:xfrm>
            <a:off x="6254727" y="5283748"/>
            <a:ext cx="3225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50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F0C3156-57C2-224C-9941-8EBEA5986DC4}"/>
              </a:ext>
            </a:extLst>
          </p:cNvPr>
          <p:cNvCxnSpPr/>
          <p:nvPr/>
        </p:nvCxnSpPr>
        <p:spPr>
          <a:xfrm>
            <a:off x="6240250" y="5218053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967E088C-0F17-6D40-8EBC-820751B9E55E}"/>
              </a:ext>
            </a:extLst>
          </p:cNvPr>
          <p:cNvSpPr/>
          <p:nvPr/>
        </p:nvSpPr>
        <p:spPr>
          <a:xfrm>
            <a:off x="6254727" y="5074736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170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3E224F09-0AD7-9D4D-BB16-1ED7A5BD755F}"/>
              </a:ext>
            </a:extLst>
          </p:cNvPr>
          <p:cNvCxnSpPr/>
          <p:nvPr/>
        </p:nvCxnSpPr>
        <p:spPr>
          <a:xfrm>
            <a:off x="6240643" y="5024044"/>
            <a:ext cx="914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D0CE0F47-1E3C-F24B-8429-B156FB614E2C}"/>
              </a:ext>
            </a:extLst>
          </p:cNvPr>
          <p:cNvSpPr/>
          <p:nvPr/>
        </p:nvSpPr>
        <p:spPr>
          <a:xfrm>
            <a:off x="6255120" y="4855788"/>
            <a:ext cx="39145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170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E6D301-3FC1-764D-9E3E-A649A800E46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591161" y="4894307"/>
            <a:ext cx="640080" cy="149352"/>
          </a:xfrm>
          <a:prstGeom prst="rect">
            <a:avLst/>
          </a:prstGeom>
        </p:spPr>
      </p:pic>
      <p:sp>
        <p:nvSpPr>
          <p:cNvPr id="95" name="Rectangle 94">
            <a:extLst>
              <a:ext uri="{FF2B5EF4-FFF2-40B4-BE49-F238E27FC236}">
                <a16:creationId xmlns:a16="http://schemas.microsoft.com/office/drawing/2014/main" id="{9A4E5B9A-8DA4-A443-AD7F-51791E1CB9DB}"/>
              </a:ext>
            </a:extLst>
          </p:cNvPr>
          <p:cNvSpPr/>
          <p:nvPr/>
        </p:nvSpPr>
        <p:spPr>
          <a:xfrm>
            <a:off x="2405199" y="1423236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B0C0BFD-6F96-5341-930B-AAA74F3DABAA}"/>
              </a:ext>
            </a:extLst>
          </p:cNvPr>
          <p:cNvSpPr/>
          <p:nvPr/>
        </p:nvSpPr>
        <p:spPr>
          <a:xfrm>
            <a:off x="4225985" y="4679126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0093087-DEF0-8943-9DC0-9C044FC95D27}"/>
              </a:ext>
            </a:extLst>
          </p:cNvPr>
          <p:cNvSpPr/>
          <p:nvPr/>
        </p:nvSpPr>
        <p:spPr>
          <a:xfrm>
            <a:off x="6173695" y="4727180"/>
            <a:ext cx="39305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dirty="0" err="1"/>
              <a:t>kDa</a:t>
            </a:r>
            <a:endParaRPr lang="en-US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39EC13-9AF1-7C4D-96E2-37B2B4905D2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36466" y="2419555"/>
            <a:ext cx="1310640" cy="16535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DD5798-AE6B-8740-B785-AB0B5861189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613864" y="2627394"/>
            <a:ext cx="1882140" cy="12801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C2DBF7-BD4D-AF47-822C-7FE8837F1DD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68330" y="4243973"/>
            <a:ext cx="2141220" cy="16687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4F9F8D-6821-3240-949C-1DBD94D6CF4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10594" y="6125188"/>
            <a:ext cx="2887980" cy="128016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A55B44F-E2BC-F047-91DC-783156D21B3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505621" y="6118429"/>
            <a:ext cx="2773680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701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38013</TotalTime>
  <Words>3777</Words>
  <Application>Microsoft Macintosh PowerPoint</Application>
  <PresentationFormat>Letter Paper (8.5x11 in)</PresentationFormat>
  <Paragraphs>549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等线</vt:lpstr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Huibing</dc:creator>
  <cp:lastModifiedBy>Yuan, Junying</cp:lastModifiedBy>
  <cp:revision>1228</cp:revision>
  <dcterms:created xsi:type="dcterms:W3CDTF">2020-10-07T03:11:46Z</dcterms:created>
  <dcterms:modified xsi:type="dcterms:W3CDTF">2021-07-23T05:04:47Z</dcterms:modified>
</cp:coreProperties>
</file>