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88" r:id="rId2"/>
    <p:sldId id="390" r:id="rId3"/>
    <p:sldId id="396" r:id="rId4"/>
    <p:sldId id="397" r:id="rId5"/>
    <p:sldId id="398" r:id="rId6"/>
    <p:sldId id="385" r:id="rId7"/>
    <p:sldId id="399" r:id="rId8"/>
    <p:sldId id="348" r:id="rId9"/>
    <p:sldId id="405" r:id="rId10"/>
    <p:sldId id="406" r:id="rId11"/>
    <p:sldId id="401" r:id="rId12"/>
    <p:sldId id="402" r:id="rId13"/>
    <p:sldId id="395" r:id="rId14"/>
    <p:sldId id="404" r:id="rId15"/>
    <p:sldId id="359" r:id="rId16"/>
    <p:sldId id="403" r:id="rId17"/>
    <p:sldId id="394" r:id="rId18"/>
    <p:sldId id="364" r:id="rId19"/>
    <p:sldId id="352" r:id="rId20"/>
    <p:sldId id="392" r:id="rId21"/>
    <p:sldId id="37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37" autoAdjust="0"/>
    <p:restoredTop sz="95465" autoAdjust="0"/>
  </p:normalViewPr>
  <p:slideViewPr>
    <p:cSldViewPr snapToGrid="0">
      <p:cViewPr varScale="1">
        <p:scale>
          <a:sx n="60" d="100"/>
          <a:sy n="60" d="100"/>
        </p:scale>
        <p:origin x="2310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0AD73-A971-4F28-8FB7-05381C7BA4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74D34-B393-46F8-BCAF-1BFC3870C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64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74D34-B393-46F8-BCAF-1BFC3870C6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9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7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6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7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5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6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0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9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3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1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FE50F-735D-4D48-87F3-2844AF3AB2CF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1DE12-BCE3-4C39-A9D8-A8C933B32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9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yn.klinge@louisville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17" Type="http://schemas.openxmlformats.org/officeDocument/2006/relationships/image" Target="../media/image43.jpeg"/><Relationship Id="rId2" Type="http://schemas.openxmlformats.org/officeDocument/2006/relationships/image" Target="../media/image28.jpeg"/><Relationship Id="rId16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5" Type="http://schemas.openxmlformats.org/officeDocument/2006/relationships/image" Target="../media/image4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722" y="391886"/>
            <a:ext cx="82962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 1-20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HNRNPA2B1 regulates tamoxifen- and fulvestrant- sensitivity and hallmarks of endocrine resistance in breast cancer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Belinda J. Petri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Kellianne M. Piell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Gordon C. South Whitt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Ali E.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Wilt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Claire C.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Poulton</a:t>
            </a:r>
            <a:r>
              <a:rPr lang="fr-FR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Norman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L. Lehman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Brian F. Clem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Matthew Nystoriak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Marcin Wysoczynski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Carolyn M. Klinge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Department of Biochemistry &amp; Molecular Genetics;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Department of Pathology and Laboratory Medicine;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Department of Medicine, University of Louisville School of Medicine; Louisville, KY 40292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USA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*Corresponding author:  Carolyn M. Klinge, Department of Biochemistry &amp; Molecular Genetics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University of Louisville School of Medicine, Louisville, KY 40292 USA.  Telephone:  502-852-3668, Email: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carolyn.klinge@louisville.edu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20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272" y="4185276"/>
            <a:ext cx="6847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Fig. 9: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expression in MCF-7 and three TNBC cell lines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 A) Shows a representative western blot: 30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µg WCE was loaded per lane. 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top blot is with the </a:t>
            </a:r>
            <a:r>
              <a:rPr lang="sv-S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Rabbit IgG (IBL </a:t>
            </a:r>
            <a:r>
              <a:rPr lang="sv-SE" sz="1000" dirty="0">
                <a:latin typeface="Arial" panose="020B0604020202020204" pitchFamily="34" charset="0"/>
                <a:cs typeface="Arial" panose="020B0604020202020204" pitchFamily="34" charset="0"/>
              </a:rPr>
              <a:t># </a:t>
            </a:r>
            <a:r>
              <a:rPr lang="sv-S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18941, polyclonal (pAb)) that is specific for the B1 variant of HNRNPA2B1. The same blot was stripped and re-proved with </a:t>
            </a:r>
            <a:r>
              <a:rPr lang="sv-SE" sz="1000" dirty="0">
                <a:latin typeface="Arial" panose="020B0604020202020204" pitchFamily="34" charset="0"/>
                <a:cs typeface="Arial" panose="020B0604020202020204" pitchFamily="34" charset="0"/>
              </a:rPr>
              <a:t>the Proteintech </a:t>
            </a:r>
            <a:r>
              <a:rPr lang="sv-S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monoclonal antibody (Cat. #.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67445-1-Ig) that recognizes both the B1 and A2 variants of HNRNPA2B1. Shown are two exposures (OE = overexposed).  Then the same blot was stripped and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reprobed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 as a loading control.  B and C) Values for separate WCE preparations from cells harvested at different passages and dates and probed with these HNRNPA2B1 antibodies, normalized to 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 and then normalized to MCF-7 HNRNPA2B1 within each experiment are plotted to allow comparison across separate western blots. ****p &lt; 0.0001, one-way ANOVA followed by Tukey’s post hoc test, compared to MCF-7. </a:t>
            </a:r>
            <a:endParaRPr lang="sv-S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97" y="628839"/>
            <a:ext cx="3006852" cy="2316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7678" y="62883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8066" y="62883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2598" y="62883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730" y="2331554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4234299" y="2913063"/>
            <a:ext cx="1187450" cy="73025"/>
          </a:xfrm>
          <a:custGeom>
            <a:avLst/>
            <a:gdLst>
              <a:gd name="T0" fmla="*/ 0 w 748"/>
              <a:gd name="T1" fmla="*/ 0 h 46"/>
              <a:gd name="T2" fmla="*/ 748 w 748"/>
              <a:gd name="T3" fmla="*/ 0 h 46"/>
              <a:gd name="T4" fmla="*/ 117 w 748"/>
              <a:gd name="T5" fmla="*/ 46 h 46"/>
              <a:gd name="T6" fmla="*/ 117 w 748"/>
              <a:gd name="T7" fmla="*/ 0 h 46"/>
              <a:gd name="T8" fmla="*/ 287 w 748"/>
              <a:gd name="T9" fmla="*/ 46 h 46"/>
              <a:gd name="T10" fmla="*/ 287 w 748"/>
              <a:gd name="T11" fmla="*/ 0 h 46"/>
              <a:gd name="T12" fmla="*/ 458 w 748"/>
              <a:gd name="T13" fmla="*/ 46 h 46"/>
              <a:gd name="T14" fmla="*/ 458 w 748"/>
              <a:gd name="T15" fmla="*/ 0 h 46"/>
              <a:gd name="T16" fmla="*/ 628 w 748"/>
              <a:gd name="T17" fmla="*/ 46 h 46"/>
              <a:gd name="T18" fmla="*/ 628 w 748"/>
              <a:gd name="T1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8" h="46">
                <a:moveTo>
                  <a:pt x="0" y="0"/>
                </a:moveTo>
                <a:lnTo>
                  <a:pt x="748" y="0"/>
                </a:lnTo>
                <a:moveTo>
                  <a:pt x="117" y="46"/>
                </a:moveTo>
                <a:lnTo>
                  <a:pt x="117" y="0"/>
                </a:lnTo>
                <a:moveTo>
                  <a:pt x="287" y="46"/>
                </a:moveTo>
                <a:lnTo>
                  <a:pt x="287" y="0"/>
                </a:lnTo>
                <a:moveTo>
                  <a:pt x="458" y="46"/>
                </a:moveTo>
                <a:lnTo>
                  <a:pt x="458" y="0"/>
                </a:lnTo>
                <a:moveTo>
                  <a:pt x="628" y="46"/>
                </a:moveTo>
                <a:lnTo>
                  <a:pt x="628" y="0"/>
                </a:lnTo>
              </a:path>
            </a:pathLst>
          </a:cu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3972361" y="2836863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" name="Rectangle 40"/>
          <p:cNvSpPr>
            <a:spLocks noChangeArrowheads="1"/>
          </p:cNvSpPr>
          <p:nvPr/>
        </p:nvSpPr>
        <p:spPr bwMode="auto">
          <a:xfrm>
            <a:off x="3972361" y="2411413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7" name="Rectangle 41"/>
          <p:cNvSpPr>
            <a:spLocks noChangeArrowheads="1"/>
          </p:cNvSpPr>
          <p:nvPr/>
        </p:nvSpPr>
        <p:spPr bwMode="auto">
          <a:xfrm>
            <a:off x="3972361" y="1987551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8" name="Rectangle 42"/>
          <p:cNvSpPr>
            <a:spLocks noChangeArrowheads="1"/>
          </p:cNvSpPr>
          <p:nvPr/>
        </p:nvSpPr>
        <p:spPr bwMode="auto">
          <a:xfrm>
            <a:off x="3972361" y="1562101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3972361" y="1138238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" name="Freeform 44"/>
          <p:cNvSpPr>
            <a:spLocks noEditPoints="1"/>
          </p:cNvSpPr>
          <p:nvPr/>
        </p:nvSpPr>
        <p:spPr bwMode="auto">
          <a:xfrm>
            <a:off x="4170799" y="1206501"/>
            <a:ext cx="71438" cy="1716088"/>
          </a:xfrm>
          <a:custGeom>
            <a:avLst/>
            <a:gdLst>
              <a:gd name="T0" fmla="*/ 45 w 45"/>
              <a:gd name="T1" fmla="*/ 1081 h 1081"/>
              <a:gd name="T2" fmla="*/ 45 w 45"/>
              <a:gd name="T3" fmla="*/ 0 h 1081"/>
              <a:gd name="T4" fmla="*/ 45 w 45"/>
              <a:gd name="T5" fmla="*/ 1075 h 1081"/>
              <a:gd name="T6" fmla="*/ 0 w 45"/>
              <a:gd name="T7" fmla="*/ 1075 h 1081"/>
              <a:gd name="T8" fmla="*/ 45 w 45"/>
              <a:gd name="T9" fmla="*/ 808 h 1081"/>
              <a:gd name="T10" fmla="*/ 0 w 45"/>
              <a:gd name="T11" fmla="*/ 808 h 1081"/>
              <a:gd name="T12" fmla="*/ 45 w 45"/>
              <a:gd name="T13" fmla="*/ 540 h 1081"/>
              <a:gd name="T14" fmla="*/ 0 w 45"/>
              <a:gd name="T15" fmla="*/ 540 h 1081"/>
              <a:gd name="T16" fmla="*/ 45 w 45"/>
              <a:gd name="T17" fmla="*/ 273 h 1081"/>
              <a:gd name="T18" fmla="*/ 0 w 45"/>
              <a:gd name="T19" fmla="*/ 273 h 1081"/>
              <a:gd name="T20" fmla="*/ 45 w 45"/>
              <a:gd name="T21" fmla="*/ 5 h 1081"/>
              <a:gd name="T22" fmla="*/ 0 w 45"/>
              <a:gd name="T23" fmla="*/ 5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1081">
                <a:moveTo>
                  <a:pt x="45" y="1081"/>
                </a:moveTo>
                <a:lnTo>
                  <a:pt x="45" y="0"/>
                </a:lnTo>
                <a:moveTo>
                  <a:pt x="45" y="1075"/>
                </a:moveTo>
                <a:lnTo>
                  <a:pt x="0" y="1075"/>
                </a:lnTo>
                <a:moveTo>
                  <a:pt x="45" y="808"/>
                </a:moveTo>
                <a:lnTo>
                  <a:pt x="0" y="808"/>
                </a:lnTo>
                <a:moveTo>
                  <a:pt x="45" y="540"/>
                </a:moveTo>
                <a:lnTo>
                  <a:pt x="0" y="540"/>
                </a:lnTo>
                <a:moveTo>
                  <a:pt x="45" y="273"/>
                </a:moveTo>
                <a:lnTo>
                  <a:pt x="0" y="273"/>
                </a:lnTo>
                <a:moveTo>
                  <a:pt x="45" y="5"/>
                </a:moveTo>
                <a:lnTo>
                  <a:pt x="0" y="5"/>
                </a:lnTo>
              </a:path>
            </a:pathLst>
          </a:cu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Line 45"/>
          <p:cNvSpPr>
            <a:spLocks noChangeShapeType="1"/>
          </p:cNvSpPr>
          <p:nvPr/>
        </p:nvSpPr>
        <p:spPr bwMode="auto">
          <a:xfrm>
            <a:off x="5231249" y="2720976"/>
            <a:ext cx="0" cy="52388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Line 46"/>
          <p:cNvSpPr>
            <a:spLocks noChangeShapeType="1"/>
          </p:cNvSpPr>
          <p:nvPr/>
        </p:nvSpPr>
        <p:spPr bwMode="auto">
          <a:xfrm>
            <a:off x="5231249" y="2773363"/>
            <a:ext cx="0" cy="5397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>
            <a:off x="5186799" y="2720976"/>
            <a:ext cx="889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Line 48"/>
          <p:cNvSpPr>
            <a:spLocks noChangeShapeType="1"/>
          </p:cNvSpPr>
          <p:nvPr/>
        </p:nvSpPr>
        <p:spPr bwMode="auto">
          <a:xfrm>
            <a:off x="5186799" y="2827338"/>
            <a:ext cx="889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Line 49"/>
          <p:cNvSpPr>
            <a:spLocks noChangeShapeType="1"/>
          </p:cNvSpPr>
          <p:nvPr/>
        </p:nvSpPr>
        <p:spPr bwMode="auto">
          <a:xfrm>
            <a:off x="5142349" y="2773363"/>
            <a:ext cx="177800" cy="0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 50"/>
          <p:cNvSpPr>
            <a:spLocks/>
          </p:cNvSpPr>
          <p:nvPr/>
        </p:nvSpPr>
        <p:spPr bwMode="auto">
          <a:xfrm>
            <a:off x="5205849" y="271780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eform 51"/>
          <p:cNvSpPr>
            <a:spLocks/>
          </p:cNvSpPr>
          <p:nvPr/>
        </p:nvSpPr>
        <p:spPr bwMode="auto">
          <a:xfrm>
            <a:off x="5205849" y="271780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reeform 52"/>
          <p:cNvSpPr>
            <a:spLocks/>
          </p:cNvSpPr>
          <p:nvPr/>
        </p:nvSpPr>
        <p:spPr bwMode="auto">
          <a:xfrm>
            <a:off x="5215374" y="242887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53"/>
          <p:cNvSpPr>
            <a:spLocks/>
          </p:cNvSpPr>
          <p:nvPr/>
        </p:nvSpPr>
        <p:spPr bwMode="auto">
          <a:xfrm>
            <a:off x="5215374" y="242887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Freeform 54"/>
          <p:cNvSpPr>
            <a:spLocks/>
          </p:cNvSpPr>
          <p:nvPr/>
        </p:nvSpPr>
        <p:spPr bwMode="auto">
          <a:xfrm>
            <a:off x="5194736" y="24050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5"/>
          <p:cNvSpPr>
            <a:spLocks/>
          </p:cNvSpPr>
          <p:nvPr/>
        </p:nvSpPr>
        <p:spPr bwMode="auto">
          <a:xfrm>
            <a:off x="5194736" y="24050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56"/>
          <p:cNvSpPr>
            <a:spLocks/>
          </p:cNvSpPr>
          <p:nvPr/>
        </p:nvSpPr>
        <p:spPr bwMode="auto">
          <a:xfrm>
            <a:off x="5205849" y="254793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57"/>
          <p:cNvSpPr>
            <a:spLocks/>
          </p:cNvSpPr>
          <p:nvPr/>
        </p:nvSpPr>
        <p:spPr bwMode="auto">
          <a:xfrm>
            <a:off x="5205849" y="254793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58"/>
          <p:cNvSpPr>
            <a:spLocks/>
          </p:cNvSpPr>
          <p:nvPr/>
        </p:nvSpPr>
        <p:spPr bwMode="auto">
          <a:xfrm>
            <a:off x="5205849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59"/>
          <p:cNvSpPr>
            <a:spLocks/>
          </p:cNvSpPr>
          <p:nvPr/>
        </p:nvSpPr>
        <p:spPr bwMode="auto">
          <a:xfrm>
            <a:off x="5205849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Freeform 60"/>
          <p:cNvSpPr>
            <a:spLocks/>
          </p:cNvSpPr>
          <p:nvPr/>
        </p:nvSpPr>
        <p:spPr bwMode="auto">
          <a:xfrm>
            <a:off x="5270936" y="28797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Freeform 61"/>
          <p:cNvSpPr>
            <a:spLocks/>
          </p:cNvSpPr>
          <p:nvPr/>
        </p:nvSpPr>
        <p:spPr bwMode="auto">
          <a:xfrm>
            <a:off x="5270936" y="28797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62"/>
          <p:cNvSpPr>
            <a:spLocks/>
          </p:cNvSpPr>
          <p:nvPr/>
        </p:nvSpPr>
        <p:spPr bwMode="auto">
          <a:xfrm>
            <a:off x="5226486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63"/>
          <p:cNvSpPr>
            <a:spLocks/>
          </p:cNvSpPr>
          <p:nvPr/>
        </p:nvSpPr>
        <p:spPr bwMode="auto">
          <a:xfrm>
            <a:off x="5226486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64"/>
          <p:cNvSpPr>
            <a:spLocks/>
          </p:cNvSpPr>
          <p:nvPr/>
        </p:nvSpPr>
        <p:spPr bwMode="auto">
          <a:xfrm>
            <a:off x="5205849" y="27876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65"/>
          <p:cNvSpPr>
            <a:spLocks/>
          </p:cNvSpPr>
          <p:nvPr/>
        </p:nvSpPr>
        <p:spPr bwMode="auto">
          <a:xfrm>
            <a:off x="5205849" y="27876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66"/>
          <p:cNvSpPr>
            <a:spLocks/>
          </p:cNvSpPr>
          <p:nvPr/>
        </p:nvSpPr>
        <p:spPr bwMode="auto">
          <a:xfrm>
            <a:off x="5142349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Freeform 67"/>
          <p:cNvSpPr>
            <a:spLocks/>
          </p:cNvSpPr>
          <p:nvPr/>
        </p:nvSpPr>
        <p:spPr bwMode="auto">
          <a:xfrm>
            <a:off x="5142349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Freeform 68"/>
          <p:cNvSpPr>
            <a:spLocks/>
          </p:cNvSpPr>
          <p:nvPr/>
        </p:nvSpPr>
        <p:spPr bwMode="auto">
          <a:xfrm>
            <a:off x="5185211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reeform 69"/>
          <p:cNvSpPr>
            <a:spLocks/>
          </p:cNvSpPr>
          <p:nvPr/>
        </p:nvSpPr>
        <p:spPr bwMode="auto">
          <a:xfrm>
            <a:off x="5185211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Freeform 70"/>
          <p:cNvSpPr>
            <a:spLocks/>
          </p:cNvSpPr>
          <p:nvPr/>
        </p:nvSpPr>
        <p:spPr bwMode="auto">
          <a:xfrm>
            <a:off x="5248711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71"/>
          <p:cNvSpPr>
            <a:spLocks/>
          </p:cNvSpPr>
          <p:nvPr/>
        </p:nvSpPr>
        <p:spPr bwMode="auto">
          <a:xfrm>
            <a:off x="5248711" y="2871788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72"/>
          <p:cNvSpPr>
            <a:spLocks/>
          </p:cNvSpPr>
          <p:nvPr/>
        </p:nvSpPr>
        <p:spPr bwMode="auto">
          <a:xfrm>
            <a:off x="5162986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73"/>
          <p:cNvSpPr>
            <a:spLocks/>
          </p:cNvSpPr>
          <p:nvPr/>
        </p:nvSpPr>
        <p:spPr bwMode="auto">
          <a:xfrm>
            <a:off x="5162986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16 h 32"/>
              <a:gd name="T4" fmla="*/ 16 w 32"/>
              <a:gd name="T5" fmla="*/ 32 h 32"/>
              <a:gd name="T6" fmla="*/ 0 w 32"/>
              <a:gd name="T7" fmla="*/ 16 h 32"/>
              <a:gd name="T8" fmla="*/ 16 w 32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16"/>
                </a:lnTo>
                <a:lnTo>
                  <a:pt x="16" y="32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Line 74"/>
          <p:cNvSpPr>
            <a:spLocks noChangeShapeType="1"/>
          </p:cNvSpPr>
          <p:nvPr/>
        </p:nvSpPr>
        <p:spPr bwMode="auto">
          <a:xfrm>
            <a:off x="4961374" y="2571751"/>
            <a:ext cx="0" cy="112713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Line 75"/>
          <p:cNvSpPr>
            <a:spLocks noChangeShapeType="1"/>
          </p:cNvSpPr>
          <p:nvPr/>
        </p:nvSpPr>
        <p:spPr bwMode="auto">
          <a:xfrm>
            <a:off x="4961374" y="2684463"/>
            <a:ext cx="0" cy="11430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Line 76"/>
          <p:cNvSpPr>
            <a:spLocks noChangeShapeType="1"/>
          </p:cNvSpPr>
          <p:nvPr/>
        </p:nvSpPr>
        <p:spPr bwMode="auto">
          <a:xfrm>
            <a:off x="4916924" y="2571751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Line 77"/>
          <p:cNvSpPr>
            <a:spLocks noChangeShapeType="1"/>
          </p:cNvSpPr>
          <p:nvPr/>
        </p:nvSpPr>
        <p:spPr bwMode="auto">
          <a:xfrm>
            <a:off x="4916924" y="2798763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78"/>
          <p:cNvSpPr>
            <a:spLocks noChangeShapeType="1"/>
          </p:cNvSpPr>
          <p:nvPr/>
        </p:nvSpPr>
        <p:spPr bwMode="auto">
          <a:xfrm>
            <a:off x="4872474" y="2684463"/>
            <a:ext cx="177800" cy="0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Freeform 79"/>
          <p:cNvSpPr>
            <a:spLocks/>
          </p:cNvSpPr>
          <p:nvPr/>
        </p:nvSpPr>
        <p:spPr bwMode="auto">
          <a:xfrm>
            <a:off x="4935974" y="27368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Freeform 80"/>
          <p:cNvSpPr>
            <a:spLocks/>
          </p:cNvSpPr>
          <p:nvPr/>
        </p:nvSpPr>
        <p:spPr bwMode="auto">
          <a:xfrm>
            <a:off x="4935974" y="27368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reeform 81"/>
          <p:cNvSpPr>
            <a:spLocks/>
          </p:cNvSpPr>
          <p:nvPr/>
        </p:nvSpPr>
        <p:spPr bwMode="auto">
          <a:xfrm>
            <a:off x="4872474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82"/>
          <p:cNvSpPr>
            <a:spLocks/>
          </p:cNvSpPr>
          <p:nvPr/>
        </p:nvSpPr>
        <p:spPr bwMode="auto">
          <a:xfrm>
            <a:off x="4872474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Freeform 83"/>
          <p:cNvSpPr>
            <a:spLocks/>
          </p:cNvSpPr>
          <p:nvPr/>
        </p:nvSpPr>
        <p:spPr bwMode="auto">
          <a:xfrm>
            <a:off x="4935974" y="27876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Freeform 84"/>
          <p:cNvSpPr>
            <a:spLocks/>
          </p:cNvSpPr>
          <p:nvPr/>
        </p:nvSpPr>
        <p:spPr bwMode="auto">
          <a:xfrm>
            <a:off x="4935974" y="2787651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Freeform 85"/>
          <p:cNvSpPr>
            <a:spLocks/>
          </p:cNvSpPr>
          <p:nvPr/>
        </p:nvSpPr>
        <p:spPr bwMode="auto">
          <a:xfrm>
            <a:off x="5001061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Freeform 86"/>
          <p:cNvSpPr>
            <a:spLocks/>
          </p:cNvSpPr>
          <p:nvPr/>
        </p:nvSpPr>
        <p:spPr bwMode="auto">
          <a:xfrm>
            <a:off x="5001061" y="288766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Freeform 87"/>
          <p:cNvSpPr>
            <a:spLocks/>
          </p:cNvSpPr>
          <p:nvPr/>
        </p:nvSpPr>
        <p:spPr bwMode="auto">
          <a:xfrm>
            <a:off x="4966136" y="215741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Freeform 88"/>
          <p:cNvSpPr>
            <a:spLocks/>
          </p:cNvSpPr>
          <p:nvPr/>
        </p:nvSpPr>
        <p:spPr bwMode="auto">
          <a:xfrm>
            <a:off x="4966136" y="215741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89"/>
          <p:cNvSpPr>
            <a:spLocks/>
          </p:cNvSpPr>
          <p:nvPr/>
        </p:nvSpPr>
        <p:spPr bwMode="auto">
          <a:xfrm>
            <a:off x="4902636" y="213201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90"/>
          <p:cNvSpPr>
            <a:spLocks/>
          </p:cNvSpPr>
          <p:nvPr/>
        </p:nvSpPr>
        <p:spPr bwMode="auto">
          <a:xfrm>
            <a:off x="4902636" y="2132013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91"/>
          <p:cNvSpPr>
            <a:spLocks/>
          </p:cNvSpPr>
          <p:nvPr/>
        </p:nvSpPr>
        <p:spPr bwMode="auto">
          <a:xfrm>
            <a:off x="4935974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 92"/>
          <p:cNvSpPr>
            <a:spLocks/>
          </p:cNvSpPr>
          <p:nvPr/>
        </p:nvSpPr>
        <p:spPr bwMode="auto">
          <a:xfrm>
            <a:off x="4935974" y="28543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Freeform 93"/>
          <p:cNvSpPr>
            <a:spLocks/>
          </p:cNvSpPr>
          <p:nvPr/>
        </p:nvSpPr>
        <p:spPr bwMode="auto">
          <a:xfrm>
            <a:off x="5001061" y="28289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Freeform 94"/>
          <p:cNvSpPr>
            <a:spLocks/>
          </p:cNvSpPr>
          <p:nvPr/>
        </p:nvSpPr>
        <p:spPr bwMode="auto">
          <a:xfrm>
            <a:off x="5001061" y="2828926"/>
            <a:ext cx="50800" cy="50800"/>
          </a:xfrm>
          <a:custGeom>
            <a:avLst/>
            <a:gdLst>
              <a:gd name="T0" fmla="*/ 16 w 32"/>
              <a:gd name="T1" fmla="*/ 0 h 32"/>
              <a:gd name="T2" fmla="*/ 32 w 32"/>
              <a:gd name="T3" fmla="*/ 32 h 32"/>
              <a:gd name="T4" fmla="*/ 0 w 32"/>
              <a:gd name="T5" fmla="*/ 32 h 32"/>
              <a:gd name="T6" fmla="*/ 16 w 32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2">
                <a:moveTo>
                  <a:pt x="16" y="0"/>
                </a:moveTo>
                <a:lnTo>
                  <a:pt x="32" y="32"/>
                </a:lnTo>
                <a:lnTo>
                  <a:pt x="0" y="32"/>
                </a:lnTo>
                <a:lnTo>
                  <a:pt x="16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Line 95"/>
          <p:cNvSpPr>
            <a:spLocks noChangeShapeType="1"/>
          </p:cNvSpPr>
          <p:nvPr/>
        </p:nvSpPr>
        <p:spPr bwMode="auto">
          <a:xfrm>
            <a:off x="4689911" y="2809876"/>
            <a:ext cx="0" cy="20638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Line 96"/>
          <p:cNvSpPr>
            <a:spLocks noChangeShapeType="1"/>
          </p:cNvSpPr>
          <p:nvPr/>
        </p:nvSpPr>
        <p:spPr bwMode="auto">
          <a:xfrm>
            <a:off x="4689911" y="2830513"/>
            <a:ext cx="0" cy="1905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Line 97"/>
          <p:cNvSpPr>
            <a:spLocks noChangeShapeType="1"/>
          </p:cNvSpPr>
          <p:nvPr/>
        </p:nvSpPr>
        <p:spPr bwMode="auto">
          <a:xfrm>
            <a:off x="4647049" y="2809876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Line 98"/>
          <p:cNvSpPr>
            <a:spLocks noChangeShapeType="1"/>
          </p:cNvSpPr>
          <p:nvPr/>
        </p:nvSpPr>
        <p:spPr bwMode="auto">
          <a:xfrm>
            <a:off x="4647049" y="2849563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Line 99"/>
          <p:cNvSpPr>
            <a:spLocks noChangeShapeType="1"/>
          </p:cNvSpPr>
          <p:nvPr/>
        </p:nvSpPr>
        <p:spPr bwMode="auto">
          <a:xfrm>
            <a:off x="4601011" y="2830513"/>
            <a:ext cx="179388" cy="0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val 100"/>
          <p:cNvSpPr>
            <a:spLocks noChangeArrowheads="1"/>
          </p:cNvSpPr>
          <p:nvPr/>
        </p:nvSpPr>
        <p:spPr bwMode="auto">
          <a:xfrm>
            <a:off x="4656574" y="2725738"/>
            <a:ext cx="50800" cy="523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val 101"/>
          <p:cNvSpPr>
            <a:spLocks noChangeArrowheads="1"/>
          </p:cNvSpPr>
          <p:nvPr/>
        </p:nvSpPr>
        <p:spPr bwMode="auto">
          <a:xfrm>
            <a:off x="4656574" y="2725738"/>
            <a:ext cx="50800" cy="52388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val 102"/>
          <p:cNvSpPr>
            <a:spLocks noChangeArrowheads="1"/>
          </p:cNvSpPr>
          <p:nvPr/>
        </p:nvSpPr>
        <p:spPr bwMode="auto">
          <a:xfrm>
            <a:off x="4683561" y="276225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val 103"/>
          <p:cNvSpPr>
            <a:spLocks noChangeArrowheads="1"/>
          </p:cNvSpPr>
          <p:nvPr/>
        </p:nvSpPr>
        <p:spPr bwMode="auto">
          <a:xfrm>
            <a:off x="4683561" y="2762251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val 104"/>
          <p:cNvSpPr>
            <a:spLocks noChangeArrowheads="1"/>
          </p:cNvSpPr>
          <p:nvPr/>
        </p:nvSpPr>
        <p:spPr bwMode="auto">
          <a:xfrm>
            <a:off x="4675624" y="271145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Oval 105"/>
          <p:cNvSpPr>
            <a:spLocks noChangeArrowheads="1"/>
          </p:cNvSpPr>
          <p:nvPr/>
        </p:nvSpPr>
        <p:spPr bwMode="auto">
          <a:xfrm>
            <a:off x="4675624" y="2711451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val 106"/>
          <p:cNvSpPr>
            <a:spLocks noChangeArrowheads="1"/>
          </p:cNvSpPr>
          <p:nvPr/>
        </p:nvSpPr>
        <p:spPr bwMode="auto">
          <a:xfrm>
            <a:off x="4666099" y="276225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Freeform 107"/>
          <p:cNvSpPr>
            <a:spLocks/>
          </p:cNvSpPr>
          <p:nvPr/>
        </p:nvSpPr>
        <p:spPr bwMode="auto">
          <a:xfrm>
            <a:off x="4664511" y="2762251"/>
            <a:ext cx="50800" cy="50800"/>
          </a:xfrm>
          <a:custGeom>
            <a:avLst/>
            <a:gdLst>
              <a:gd name="T0" fmla="*/ 32 w 32"/>
              <a:gd name="T1" fmla="*/ 16 h 32"/>
              <a:gd name="T2" fmla="*/ 16 w 32"/>
              <a:gd name="T3" fmla="*/ 32 h 32"/>
              <a:gd name="T4" fmla="*/ 0 w 32"/>
              <a:gd name="T5" fmla="*/ 16 h 32"/>
              <a:gd name="T6" fmla="*/ 16 w 32"/>
              <a:gd name="T7" fmla="*/ 0 h 32"/>
              <a:gd name="T8" fmla="*/ 32 w 32"/>
              <a:gd name="T9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2" y="16"/>
                </a:moveTo>
                <a:cubicBezTo>
                  <a:pt x="32" y="25"/>
                  <a:pt x="26" y="32"/>
                  <a:pt x="16" y="32"/>
                </a:cubicBezTo>
                <a:cubicBezTo>
                  <a:pt x="8" y="32"/>
                  <a:pt x="0" y="25"/>
                  <a:pt x="0" y="16"/>
                </a:cubicBezTo>
                <a:cubicBezTo>
                  <a:pt x="0" y="7"/>
                  <a:pt x="8" y="0"/>
                  <a:pt x="16" y="0"/>
                </a:cubicBezTo>
                <a:cubicBezTo>
                  <a:pt x="26" y="0"/>
                  <a:pt x="32" y="7"/>
                  <a:pt x="32" y="16"/>
                </a:cubicBezTo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Oval 108"/>
          <p:cNvSpPr>
            <a:spLocks noChangeArrowheads="1"/>
          </p:cNvSpPr>
          <p:nvPr/>
        </p:nvSpPr>
        <p:spPr bwMode="auto">
          <a:xfrm>
            <a:off x="4666099" y="2574926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Freeform 109"/>
          <p:cNvSpPr>
            <a:spLocks/>
          </p:cNvSpPr>
          <p:nvPr/>
        </p:nvSpPr>
        <p:spPr bwMode="auto">
          <a:xfrm>
            <a:off x="4664511" y="2574926"/>
            <a:ext cx="50800" cy="50800"/>
          </a:xfrm>
          <a:custGeom>
            <a:avLst/>
            <a:gdLst>
              <a:gd name="T0" fmla="*/ 32 w 32"/>
              <a:gd name="T1" fmla="*/ 16 h 32"/>
              <a:gd name="T2" fmla="*/ 16 w 32"/>
              <a:gd name="T3" fmla="*/ 32 h 32"/>
              <a:gd name="T4" fmla="*/ 0 w 32"/>
              <a:gd name="T5" fmla="*/ 16 h 32"/>
              <a:gd name="T6" fmla="*/ 16 w 32"/>
              <a:gd name="T7" fmla="*/ 0 h 32"/>
              <a:gd name="T8" fmla="*/ 32 w 32"/>
              <a:gd name="T9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2" y="16"/>
                </a:moveTo>
                <a:cubicBezTo>
                  <a:pt x="32" y="25"/>
                  <a:pt x="26" y="32"/>
                  <a:pt x="16" y="32"/>
                </a:cubicBezTo>
                <a:cubicBezTo>
                  <a:pt x="8" y="32"/>
                  <a:pt x="0" y="25"/>
                  <a:pt x="0" y="16"/>
                </a:cubicBezTo>
                <a:cubicBezTo>
                  <a:pt x="0" y="7"/>
                  <a:pt x="8" y="0"/>
                  <a:pt x="16" y="0"/>
                </a:cubicBezTo>
                <a:cubicBezTo>
                  <a:pt x="26" y="0"/>
                  <a:pt x="32" y="7"/>
                  <a:pt x="32" y="16"/>
                </a:cubicBezTo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val 110"/>
          <p:cNvSpPr>
            <a:spLocks noChangeArrowheads="1"/>
          </p:cNvSpPr>
          <p:nvPr/>
        </p:nvSpPr>
        <p:spPr bwMode="auto">
          <a:xfrm>
            <a:off x="4602599" y="2879726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val 111"/>
          <p:cNvSpPr>
            <a:spLocks noChangeArrowheads="1"/>
          </p:cNvSpPr>
          <p:nvPr/>
        </p:nvSpPr>
        <p:spPr bwMode="auto">
          <a:xfrm>
            <a:off x="4601011" y="2879726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Oval 112"/>
          <p:cNvSpPr>
            <a:spLocks noChangeArrowheads="1"/>
          </p:cNvSpPr>
          <p:nvPr/>
        </p:nvSpPr>
        <p:spPr bwMode="auto">
          <a:xfrm>
            <a:off x="4712136" y="2879726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val 113"/>
          <p:cNvSpPr>
            <a:spLocks noChangeArrowheads="1"/>
          </p:cNvSpPr>
          <p:nvPr/>
        </p:nvSpPr>
        <p:spPr bwMode="auto">
          <a:xfrm>
            <a:off x="4712136" y="2879726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Oval 114"/>
          <p:cNvSpPr>
            <a:spLocks noChangeArrowheads="1"/>
          </p:cNvSpPr>
          <p:nvPr/>
        </p:nvSpPr>
        <p:spPr bwMode="auto">
          <a:xfrm>
            <a:off x="4647049" y="2778126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val 115"/>
          <p:cNvSpPr>
            <a:spLocks noChangeArrowheads="1"/>
          </p:cNvSpPr>
          <p:nvPr/>
        </p:nvSpPr>
        <p:spPr bwMode="auto">
          <a:xfrm>
            <a:off x="4647049" y="2778126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val 116"/>
          <p:cNvSpPr>
            <a:spLocks noChangeArrowheads="1"/>
          </p:cNvSpPr>
          <p:nvPr/>
        </p:nvSpPr>
        <p:spPr bwMode="auto">
          <a:xfrm>
            <a:off x="4666099" y="281305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Freeform 117"/>
          <p:cNvSpPr>
            <a:spLocks/>
          </p:cNvSpPr>
          <p:nvPr/>
        </p:nvSpPr>
        <p:spPr bwMode="auto">
          <a:xfrm>
            <a:off x="4664511" y="2813051"/>
            <a:ext cx="50800" cy="50800"/>
          </a:xfrm>
          <a:custGeom>
            <a:avLst/>
            <a:gdLst>
              <a:gd name="T0" fmla="*/ 32 w 32"/>
              <a:gd name="T1" fmla="*/ 16 h 32"/>
              <a:gd name="T2" fmla="*/ 16 w 32"/>
              <a:gd name="T3" fmla="*/ 32 h 32"/>
              <a:gd name="T4" fmla="*/ 0 w 32"/>
              <a:gd name="T5" fmla="*/ 16 h 32"/>
              <a:gd name="T6" fmla="*/ 16 w 32"/>
              <a:gd name="T7" fmla="*/ 0 h 32"/>
              <a:gd name="T8" fmla="*/ 32 w 32"/>
              <a:gd name="T9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2" y="16"/>
                </a:moveTo>
                <a:cubicBezTo>
                  <a:pt x="32" y="25"/>
                  <a:pt x="26" y="32"/>
                  <a:pt x="16" y="32"/>
                </a:cubicBezTo>
                <a:cubicBezTo>
                  <a:pt x="8" y="32"/>
                  <a:pt x="0" y="25"/>
                  <a:pt x="0" y="16"/>
                </a:cubicBezTo>
                <a:cubicBezTo>
                  <a:pt x="0" y="7"/>
                  <a:pt x="8" y="0"/>
                  <a:pt x="16" y="0"/>
                </a:cubicBezTo>
                <a:cubicBezTo>
                  <a:pt x="26" y="0"/>
                  <a:pt x="32" y="7"/>
                  <a:pt x="32" y="16"/>
                </a:cubicBezTo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Oval 118"/>
          <p:cNvSpPr>
            <a:spLocks noChangeArrowheads="1"/>
          </p:cNvSpPr>
          <p:nvPr/>
        </p:nvSpPr>
        <p:spPr bwMode="auto">
          <a:xfrm>
            <a:off x="4647049" y="2828926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val 119"/>
          <p:cNvSpPr>
            <a:spLocks noChangeArrowheads="1"/>
          </p:cNvSpPr>
          <p:nvPr/>
        </p:nvSpPr>
        <p:spPr bwMode="auto">
          <a:xfrm>
            <a:off x="4647049" y="2828926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Oval 120"/>
          <p:cNvSpPr>
            <a:spLocks noChangeArrowheads="1"/>
          </p:cNvSpPr>
          <p:nvPr/>
        </p:nvSpPr>
        <p:spPr bwMode="auto">
          <a:xfrm>
            <a:off x="4675624" y="2887663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Oval 121"/>
          <p:cNvSpPr>
            <a:spLocks noChangeArrowheads="1"/>
          </p:cNvSpPr>
          <p:nvPr/>
        </p:nvSpPr>
        <p:spPr bwMode="auto">
          <a:xfrm>
            <a:off x="4675624" y="2887663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Oval 122"/>
          <p:cNvSpPr>
            <a:spLocks noChangeArrowheads="1"/>
          </p:cNvSpPr>
          <p:nvPr/>
        </p:nvSpPr>
        <p:spPr bwMode="auto">
          <a:xfrm>
            <a:off x="4683561" y="279400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Oval 123"/>
          <p:cNvSpPr>
            <a:spLocks noChangeArrowheads="1"/>
          </p:cNvSpPr>
          <p:nvPr/>
        </p:nvSpPr>
        <p:spPr bwMode="auto">
          <a:xfrm>
            <a:off x="4683561" y="2794001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val 124"/>
          <p:cNvSpPr>
            <a:spLocks noChangeArrowheads="1"/>
          </p:cNvSpPr>
          <p:nvPr/>
        </p:nvSpPr>
        <p:spPr bwMode="auto">
          <a:xfrm>
            <a:off x="4620061" y="2838451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val 125"/>
          <p:cNvSpPr>
            <a:spLocks noChangeArrowheads="1"/>
          </p:cNvSpPr>
          <p:nvPr/>
        </p:nvSpPr>
        <p:spPr bwMode="auto">
          <a:xfrm>
            <a:off x="4620061" y="2838451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val 126"/>
          <p:cNvSpPr>
            <a:spLocks noChangeArrowheads="1"/>
          </p:cNvSpPr>
          <p:nvPr/>
        </p:nvSpPr>
        <p:spPr bwMode="auto">
          <a:xfrm>
            <a:off x="4693086" y="2854326"/>
            <a:ext cx="52388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val 127"/>
          <p:cNvSpPr>
            <a:spLocks noChangeArrowheads="1"/>
          </p:cNvSpPr>
          <p:nvPr/>
        </p:nvSpPr>
        <p:spPr bwMode="auto">
          <a:xfrm>
            <a:off x="4693086" y="2854326"/>
            <a:ext cx="52388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val 128"/>
          <p:cNvSpPr>
            <a:spLocks noChangeArrowheads="1"/>
          </p:cNvSpPr>
          <p:nvPr/>
        </p:nvSpPr>
        <p:spPr bwMode="auto">
          <a:xfrm>
            <a:off x="4731186" y="2871788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val 129"/>
          <p:cNvSpPr>
            <a:spLocks noChangeArrowheads="1"/>
          </p:cNvSpPr>
          <p:nvPr/>
        </p:nvSpPr>
        <p:spPr bwMode="auto">
          <a:xfrm>
            <a:off x="4731186" y="2871788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val 130"/>
          <p:cNvSpPr>
            <a:spLocks noChangeArrowheads="1"/>
          </p:cNvSpPr>
          <p:nvPr/>
        </p:nvSpPr>
        <p:spPr bwMode="auto">
          <a:xfrm>
            <a:off x="4656574" y="2844801"/>
            <a:ext cx="50800" cy="523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val 131"/>
          <p:cNvSpPr>
            <a:spLocks noChangeArrowheads="1"/>
          </p:cNvSpPr>
          <p:nvPr/>
        </p:nvSpPr>
        <p:spPr bwMode="auto">
          <a:xfrm>
            <a:off x="4656574" y="2844801"/>
            <a:ext cx="50800" cy="52388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Oval 132"/>
          <p:cNvSpPr>
            <a:spLocks noChangeArrowheads="1"/>
          </p:cNvSpPr>
          <p:nvPr/>
        </p:nvSpPr>
        <p:spPr bwMode="auto">
          <a:xfrm>
            <a:off x="4639111" y="2871788"/>
            <a:ext cx="50800" cy="508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val 133"/>
          <p:cNvSpPr>
            <a:spLocks noChangeArrowheads="1"/>
          </p:cNvSpPr>
          <p:nvPr/>
        </p:nvSpPr>
        <p:spPr bwMode="auto">
          <a:xfrm>
            <a:off x="4639111" y="2871788"/>
            <a:ext cx="50800" cy="50800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Line 134"/>
          <p:cNvSpPr>
            <a:spLocks noChangeShapeType="1"/>
          </p:cNvSpPr>
          <p:nvPr/>
        </p:nvSpPr>
        <p:spPr bwMode="auto">
          <a:xfrm>
            <a:off x="4420036" y="1957388"/>
            <a:ext cx="0" cy="7302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Line 135"/>
          <p:cNvSpPr>
            <a:spLocks noChangeShapeType="1"/>
          </p:cNvSpPr>
          <p:nvPr/>
        </p:nvSpPr>
        <p:spPr bwMode="auto">
          <a:xfrm>
            <a:off x="4420036" y="2030413"/>
            <a:ext cx="0" cy="71438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Line 136"/>
          <p:cNvSpPr>
            <a:spLocks noChangeShapeType="1"/>
          </p:cNvSpPr>
          <p:nvPr/>
        </p:nvSpPr>
        <p:spPr bwMode="auto">
          <a:xfrm>
            <a:off x="4377174" y="1957388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Line 137"/>
          <p:cNvSpPr>
            <a:spLocks noChangeShapeType="1"/>
          </p:cNvSpPr>
          <p:nvPr/>
        </p:nvSpPr>
        <p:spPr bwMode="auto">
          <a:xfrm>
            <a:off x="4377174" y="2101851"/>
            <a:ext cx="873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Line 138"/>
          <p:cNvSpPr>
            <a:spLocks noChangeShapeType="1"/>
          </p:cNvSpPr>
          <p:nvPr/>
        </p:nvSpPr>
        <p:spPr bwMode="auto">
          <a:xfrm>
            <a:off x="4331136" y="2030413"/>
            <a:ext cx="179388" cy="0"/>
          </a:xfrm>
          <a:prstGeom prst="lin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Oval 139"/>
          <p:cNvSpPr>
            <a:spLocks noChangeArrowheads="1"/>
          </p:cNvSpPr>
          <p:nvPr/>
        </p:nvSpPr>
        <p:spPr bwMode="auto">
          <a:xfrm>
            <a:off x="4427974" y="203835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Freeform 140"/>
          <p:cNvSpPr>
            <a:spLocks/>
          </p:cNvSpPr>
          <p:nvPr/>
        </p:nvSpPr>
        <p:spPr bwMode="auto">
          <a:xfrm>
            <a:off x="4394636" y="1825626"/>
            <a:ext cx="50800" cy="50800"/>
          </a:xfrm>
          <a:custGeom>
            <a:avLst/>
            <a:gdLst>
              <a:gd name="T0" fmla="*/ 32 w 32"/>
              <a:gd name="T1" fmla="*/ 16 h 32"/>
              <a:gd name="T2" fmla="*/ 16 w 32"/>
              <a:gd name="T3" fmla="*/ 32 h 32"/>
              <a:gd name="T4" fmla="*/ 0 w 32"/>
              <a:gd name="T5" fmla="*/ 16 h 32"/>
              <a:gd name="T6" fmla="*/ 16 w 32"/>
              <a:gd name="T7" fmla="*/ 0 h 32"/>
              <a:gd name="T8" fmla="*/ 32 w 32"/>
              <a:gd name="T9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2" y="16"/>
                </a:moveTo>
                <a:cubicBezTo>
                  <a:pt x="32" y="26"/>
                  <a:pt x="25" y="32"/>
                  <a:pt x="16" y="32"/>
                </a:cubicBezTo>
                <a:cubicBezTo>
                  <a:pt x="8" y="32"/>
                  <a:pt x="0" y="26"/>
                  <a:pt x="0" y="16"/>
                </a:cubicBezTo>
                <a:cubicBezTo>
                  <a:pt x="0" y="8"/>
                  <a:pt x="8" y="0"/>
                  <a:pt x="16" y="0"/>
                </a:cubicBezTo>
                <a:cubicBezTo>
                  <a:pt x="25" y="0"/>
                  <a:pt x="32" y="8"/>
                  <a:pt x="32" y="16"/>
                </a:cubicBezTo>
              </a:path>
            </a:pathLst>
          </a:cu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Oval 141"/>
          <p:cNvSpPr>
            <a:spLocks noChangeArrowheads="1"/>
          </p:cNvSpPr>
          <p:nvPr/>
        </p:nvSpPr>
        <p:spPr bwMode="auto">
          <a:xfrm>
            <a:off x="4394636" y="2252663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Oval 142"/>
          <p:cNvSpPr>
            <a:spLocks noChangeArrowheads="1"/>
          </p:cNvSpPr>
          <p:nvPr/>
        </p:nvSpPr>
        <p:spPr bwMode="auto">
          <a:xfrm>
            <a:off x="4362886" y="203835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Oval 143"/>
          <p:cNvSpPr>
            <a:spLocks noChangeArrowheads="1"/>
          </p:cNvSpPr>
          <p:nvPr/>
        </p:nvSpPr>
        <p:spPr bwMode="auto">
          <a:xfrm>
            <a:off x="4378761" y="2106613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val 144"/>
          <p:cNvSpPr>
            <a:spLocks noChangeArrowheads="1"/>
          </p:cNvSpPr>
          <p:nvPr/>
        </p:nvSpPr>
        <p:spPr bwMode="auto">
          <a:xfrm>
            <a:off x="4394636" y="218440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Oval 145"/>
          <p:cNvSpPr>
            <a:spLocks noChangeArrowheads="1"/>
          </p:cNvSpPr>
          <p:nvPr/>
        </p:nvSpPr>
        <p:spPr bwMode="auto">
          <a:xfrm>
            <a:off x="4394636" y="2352676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Oval 146"/>
          <p:cNvSpPr>
            <a:spLocks noChangeArrowheads="1"/>
          </p:cNvSpPr>
          <p:nvPr/>
        </p:nvSpPr>
        <p:spPr bwMode="auto">
          <a:xfrm>
            <a:off x="4394636" y="1579563"/>
            <a:ext cx="50800" cy="52388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Oval 147"/>
          <p:cNvSpPr>
            <a:spLocks noChangeArrowheads="1"/>
          </p:cNvSpPr>
          <p:nvPr/>
        </p:nvSpPr>
        <p:spPr bwMode="auto">
          <a:xfrm>
            <a:off x="4459724" y="203835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Oval 148"/>
          <p:cNvSpPr>
            <a:spLocks noChangeArrowheads="1"/>
          </p:cNvSpPr>
          <p:nvPr/>
        </p:nvSpPr>
        <p:spPr bwMode="auto">
          <a:xfrm>
            <a:off x="4410511" y="2132013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Oval 149"/>
          <p:cNvSpPr>
            <a:spLocks noChangeArrowheads="1"/>
          </p:cNvSpPr>
          <p:nvPr/>
        </p:nvSpPr>
        <p:spPr bwMode="auto">
          <a:xfrm>
            <a:off x="4394636" y="203835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Oval 150"/>
          <p:cNvSpPr>
            <a:spLocks noChangeArrowheads="1"/>
          </p:cNvSpPr>
          <p:nvPr/>
        </p:nvSpPr>
        <p:spPr bwMode="auto">
          <a:xfrm>
            <a:off x="4394636" y="1419226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Oval 151"/>
          <p:cNvSpPr>
            <a:spLocks noChangeArrowheads="1"/>
          </p:cNvSpPr>
          <p:nvPr/>
        </p:nvSpPr>
        <p:spPr bwMode="auto">
          <a:xfrm>
            <a:off x="4331136" y="2038351"/>
            <a:ext cx="50800" cy="50800"/>
          </a:xfrm>
          <a:prstGeom prst="ellipse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152"/>
          <p:cNvSpPr>
            <a:spLocks noChangeArrowheads="1"/>
          </p:cNvSpPr>
          <p:nvPr/>
        </p:nvSpPr>
        <p:spPr bwMode="auto">
          <a:xfrm>
            <a:off x="4281924" y="945377"/>
            <a:ext cx="11811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HNRNPA2</a:t>
            </a:r>
            <a:r>
              <a:rPr kumimoji="0" lang="en-US" altLang="en-US" sz="11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B1</a:t>
            </a: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pAb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5" name="Rectangle 5"/>
          <p:cNvSpPr>
            <a:spLocks noChangeArrowheads="1"/>
          </p:cNvSpPr>
          <p:nvPr/>
        </p:nvSpPr>
        <p:spPr bwMode="auto">
          <a:xfrm rot="16200000">
            <a:off x="4158582" y="3148324"/>
            <a:ext cx="4842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MCF-7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56"/>
          <p:cNvSpPr>
            <a:spLocks noChangeArrowheads="1"/>
          </p:cNvSpPr>
          <p:nvPr/>
        </p:nvSpPr>
        <p:spPr bwMode="auto">
          <a:xfrm rot="16200000">
            <a:off x="2828342" y="1987682"/>
            <a:ext cx="20266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HNRNPA2B1 protein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5"/>
          <p:cNvSpPr>
            <a:spLocks noChangeArrowheads="1"/>
          </p:cNvSpPr>
          <p:nvPr/>
        </p:nvSpPr>
        <p:spPr bwMode="auto">
          <a:xfrm rot="16200000">
            <a:off x="4940903" y="3253707"/>
            <a:ext cx="62196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HCC1806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Rectangle 152"/>
          <p:cNvSpPr>
            <a:spLocks noChangeArrowheads="1"/>
          </p:cNvSpPr>
          <p:nvPr/>
        </p:nvSpPr>
        <p:spPr bwMode="auto">
          <a:xfrm rot="16200000">
            <a:off x="4547297" y="3377940"/>
            <a:ext cx="87043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MDA-MB-468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0" name="Rectangle 152"/>
          <p:cNvSpPr>
            <a:spLocks noChangeArrowheads="1"/>
          </p:cNvSpPr>
          <p:nvPr/>
        </p:nvSpPr>
        <p:spPr bwMode="auto">
          <a:xfrm rot="16200000">
            <a:off x="4246758" y="3377940"/>
            <a:ext cx="87043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MDA-MB-231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3386" y="165627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Freeform 5"/>
          <p:cNvSpPr>
            <a:spLocks noEditPoints="1"/>
          </p:cNvSpPr>
          <p:nvPr/>
        </p:nvSpPr>
        <p:spPr bwMode="auto">
          <a:xfrm>
            <a:off x="6097590" y="2933701"/>
            <a:ext cx="2159000" cy="19050"/>
          </a:xfrm>
          <a:custGeom>
            <a:avLst/>
            <a:gdLst>
              <a:gd name="T0" fmla="*/ 0 w 3611"/>
              <a:gd name="T1" fmla="*/ 31 h 31"/>
              <a:gd name="T2" fmla="*/ 92 w 3611"/>
              <a:gd name="T3" fmla="*/ 31 h 31"/>
              <a:gd name="T4" fmla="*/ 184 w 3611"/>
              <a:gd name="T5" fmla="*/ 0 h 31"/>
              <a:gd name="T6" fmla="*/ 184 w 3611"/>
              <a:gd name="T7" fmla="*/ 0 h 31"/>
              <a:gd name="T8" fmla="*/ 276 w 3611"/>
              <a:gd name="T9" fmla="*/ 31 h 31"/>
              <a:gd name="T10" fmla="*/ 384 w 3611"/>
              <a:gd name="T11" fmla="*/ 15 h 31"/>
              <a:gd name="T12" fmla="*/ 461 w 3611"/>
              <a:gd name="T13" fmla="*/ 0 h 31"/>
              <a:gd name="T14" fmla="*/ 445 w 3611"/>
              <a:gd name="T15" fmla="*/ 15 h 31"/>
              <a:gd name="T16" fmla="*/ 553 w 3611"/>
              <a:gd name="T17" fmla="*/ 31 h 31"/>
              <a:gd name="T18" fmla="*/ 645 w 3611"/>
              <a:gd name="T19" fmla="*/ 0 h 31"/>
              <a:gd name="T20" fmla="*/ 645 w 3611"/>
              <a:gd name="T21" fmla="*/ 0 h 31"/>
              <a:gd name="T22" fmla="*/ 737 w 3611"/>
              <a:gd name="T23" fmla="*/ 31 h 31"/>
              <a:gd name="T24" fmla="*/ 845 w 3611"/>
              <a:gd name="T25" fmla="*/ 15 h 31"/>
              <a:gd name="T26" fmla="*/ 922 w 3611"/>
              <a:gd name="T27" fmla="*/ 0 h 31"/>
              <a:gd name="T28" fmla="*/ 906 w 3611"/>
              <a:gd name="T29" fmla="*/ 15 h 31"/>
              <a:gd name="T30" fmla="*/ 1014 w 3611"/>
              <a:gd name="T31" fmla="*/ 31 h 31"/>
              <a:gd name="T32" fmla="*/ 1106 w 3611"/>
              <a:gd name="T33" fmla="*/ 0 h 31"/>
              <a:gd name="T34" fmla="*/ 1106 w 3611"/>
              <a:gd name="T35" fmla="*/ 0 h 31"/>
              <a:gd name="T36" fmla="*/ 1198 w 3611"/>
              <a:gd name="T37" fmla="*/ 31 h 31"/>
              <a:gd name="T38" fmla="*/ 1306 w 3611"/>
              <a:gd name="T39" fmla="*/ 15 h 31"/>
              <a:gd name="T40" fmla="*/ 1383 w 3611"/>
              <a:gd name="T41" fmla="*/ 0 h 31"/>
              <a:gd name="T42" fmla="*/ 1367 w 3611"/>
              <a:gd name="T43" fmla="*/ 15 h 31"/>
              <a:gd name="T44" fmla="*/ 1475 w 3611"/>
              <a:gd name="T45" fmla="*/ 31 h 31"/>
              <a:gd name="T46" fmla="*/ 1567 w 3611"/>
              <a:gd name="T47" fmla="*/ 0 h 31"/>
              <a:gd name="T48" fmla="*/ 1567 w 3611"/>
              <a:gd name="T49" fmla="*/ 0 h 31"/>
              <a:gd name="T50" fmla="*/ 1659 w 3611"/>
              <a:gd name="T51" fmla="*/ 31 h 31"/>
              <a:gd name="T52" fmla="*/ 1767 w 3611"/>
              <a:gd name="T53" fmla="*/ 15 h 31"/>
              <a:gd name="T54" fmla="*/ 1844 w 3611"/>
              <a:gd name="T55" fmla="*/ 0 h 31"/>
              <a:gd name="T56" fmla="*/ 1828 w 3611"/>
              <a:gd name="T57" fmla="*/ 15 h 31"/>
              <a:gd name="T58" fmla="*/ 1936 w 3611"/>
              <a:gd name="T59" fmla="*/ 31 h 31"/>
              <a:gd name="T60" fmla="*/ 2028 w 3611"/>
              <a:gd name="T61" fmla="*/ 0 h 31"/>
              <a:gd name="T62" fmla="*/ 2028 w 3611"/>
              <a:gd name="T63" fmla="*/ 0 h 31"/>
              <a:gd name="T64" fmla="*/ 2120 w 3611"/>
              <a:gd name="T65" fmla="*/ 31 h 31"/>
              <a:gd name="T66" fmla="*/ 2228 w 3611"/>
              <a:gd name="T67" fmla="*/ 15 h 31"/>
              <a:gd name="T68" fmla="*/ 2304 w 3611"/>
              <a:gd name="T69" fmla="*/ 0 h 31"/>
              <a:gd name="T70" fmla="*/ 2289 w 3611"/>
              <a:gd name="T71" fmla="*/ 15 h 31"/>
              <a:gd name="T72" fmla="*/ 2397 w 3611"/>
              <a:gd name="T73" fmla="*/ 31 h 31"/>
              <a:gd name="T74" fmla="*/ 2489 w 3611"/>
              <a:gd name="T75" fmla="*/ 0 h 31"/>
              <a:gd name="T76" fmla="*/ 2489 w 3611"/>
              <a:gd name="T77" fmla="*/ 0 h 31"/>
              <a:gd name="T78" fmla="*/ 2581 w 3611"/>
              <a:gd name="T79" fmla="*/ 31 h 31"/>
              <a:gd name="T80" fmla="*/ 2689 w 3611"/>
              <a:gd name="T81" fmla="*/ 15 h 31"/>
              <a:gd name="T82" fmla="*/ 2765 w 3611"/>
              <a:gd name="T83" fmla="*/ 0 h 31"/>
              <a:gd name="T84" fmla="*/ 2750 w 3611"/>
              <a:gd name="T85" fmla="*/ 15 h 31"/>
              <a:gd name="T86" fmla="*/ 2858 w 3611"/>
              <a:gd name="T87" fmla="*/ 31 h 31"/>
              <a:gd name="T88" fmla="*/ 2950 w 3611"/>
              <a:gd name="T89" fmla="*/ 0 h 31"/>
              <a:gd name="T90" fmla="*/ 2950 w 3611"/>
              <a:gd name="T91" fmla="*/ 0 h 31"/>
              <a:gd name="T92" fmla="*/ 3042 w 3611"/>
              <a:gd name="T93" fmla="*/ 31 h 31"/>
              <a:gd name="T94" fmla="*/ 3150 w 3611"/>
              <a:gd name="T95" fmla="*/ 15 h 31"/>
              <a:gd name="T96" fmla="*/ 3226 w 3611"/>
              <a:gd name="T97" fmla="*/ 0 h 31"/>
              <a:gd name="T98" fmla="*/ 3211 w 3611"/>
              <a:gd name="T99" fmla="*/ 15 h 31"/>
              <a:gd name="T100" fmla="*/ 3319 w 3611"/>
              <a:gd name="T101" fmla="*/ 31 h 31"/>
              <a:gd name="T102" fmla="*/ 3411 w 3611"/>
              <a:gd name="T103" fmla="*/ 0 h 31"/>
              <a:gd name="T104" fmla="*/ 3411 w 3611"/>
              <a:gd name="T105" fmla="*/ 0 h 31"/>
              <a:gd name="T106" fmla="*/ 3503 w 3611"/>
              <a:gd name="T107" fmla="*/ 31 h 31"/>
              <a:gd name="T108" fmla="*/ 3611 w 3611"/>
              <a:gd name="T109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11" h="31">
                <a:moveTo>
                  <a:pt x="0" y="0"/>
                </a:moveTo>
                <a:lnTo>
                  <a:pt x="0" y="0"/>
                </a:lnTo>
                <a:cubicBezTo>
                  <a:pt x="8" y="0"/>
                  <a:pt x="15" y="7"/>
                  <a:pt x="15" y="15"/>
                </a:cubicBezTo>
                <a:cubicBezTo>
                  <a:pt x="15" y="24"/>
                  <a:pt x="8" y="31"/>
                  <a:pt x="0" y="31"/>
                </a:cubicBezTo>
                <a:lnTo>
                  <a:pt x="0" y="31"/>
                </a:lnTo>
                <a:lnTo>
                  <a:pt x="0" y="0"/>
                </a:lnTo>
                <a:close/>
                <a:moveTo>
                  <a:pt x="92" y="0"/>
                </a:moveTo>
                <a:lnTo>
                  <a:pt x="92" y="0"/>
                </a:lnTo>
                <a:cubicBezTo>
                  <a:pt x="100" y="0"/>
                  <a:pt x="107" y="7"/>
                  <a:pt x="107" y="15"/>
                </a:cubicBezTo>
                <a:cubicBezTo>
                  <a:pt x="107" y="24"/>
                  <a:pt x="100" y="31"/>
                  <a:pt x="92" y="31"/>
                </a:cubicBezTo>
                <a:lnTo>
                  <a:pt x="92" y="31"/>
                </a:lnTo>
                <a:cubicBezTo>
                  <a:pt x="83" y="31"/>
                  <a:pt x="77" y="24"/>
                  <a:pt x="77" y="15"/>
                </a:cubicBezTo>
                <a:cubicBezTo>
                  <a:pt x="77" y="7"/>
                  <a:pt x="83" y="0"/>
                  <a:pt x="92" y="0"/>
                </a:cubicBezTo>
                <a:close/>
                <a:moveTo>
                  <a:pt x="184" y="0"/>
                </a:moveTo>
                <a:lnTo>
                  <a:pt x="184" y="0"/>
                </a:lnTo>
                <a:cubicBezTo>
                  <a:pt x="193" y="0"/>
                  <a:pt x="199" y="7"/>
                  <a:pt x="199" y="15"/>
                </a:cubicBezTo>
                <a:cubicBezTo>
                  <a:pt x="199" y="24"/>
                  <a:pt x="193" y="31"/>
                  <a:pt x="184" y="31"/>
                </a:cubicBezTo>
                <a:lnTo>
                  <a:pt x="184" y="31"/>
                </a:lnTo>
                <a:cubicBezTo>
                  <a:pt x="176" y="31"/>
                  <a:pt x="169" y="24"/>
                  <a:pt x="169" y="15"/>
                </a:cubicBezTo>
                <a:cubicBezTo>
                  <a:pt x="169" y="7"/>
                  <a:pt x="176" y="0"/>
                  <a:pt x="184" y="0"/>
                </a:cubicBezTo>
                <a:close/>
                <a:moveTo>
                  <a:pt x="276" y="0"/>
                </a:moveTo>
                <a:lnTo>
                  <a:pt x="276" y="0"/>
                </a:lnTo>
                <a:cubicBezTo>
                  <a:pt x="285" y="0"/>
                  <a:pt x="292" y="7"/>
                  <a:pt x="292" y="15"/>
                </a:cubicBezTo>
                <a:cubicBezTo>
                  <a:pt x="292" y="24"/>
                  <a:pt x="285" y="31"/>
                  <a:pt x="276" y="31"/>
                </a:cubicBezTo>
                <a:lnTo>
                  <a:pt x="276" y="31"/>
                </a:lnTo>
                <a:cubicBezTo>
                  <a:pt x="268" y="31"/>
                  <a:pt x="261" y="24"/>
                  <a:pt x="261" y="15"/>
                </a:cubicBezTo>
                <a:cubicBezTo>
                  <a:pt x="261" y="7"/>
                  <a:pt x="268" y="0"/>
                  <a:pt x="276" y="0"/>
                </a:cubicBezTo>
                <a:close/>
                <a:moveTo>
                  <a:pt x="368" y="0"/>
                </a:moveTo>
                <a:lnTo>
                  <a:pt x="368" y="0"/>
                </a:lnTo>
                <a:cubicBezTo>
                  <a:pt x="377" y="0"/>
                  <a:pt x="384" y="7"/>
                  <a:pt x="384" y="15"/>
                </a:cubicBezTo>
                <a:cubicBezTo>
                  <a:pt x="384" y="24"/>
                  <a:pt x="377" y="31"/>
                  <a:pt x="368" y="31"/>
                </a:cubicBezTo>
                <a:lnTo>
                  <a:pt x="368" y="31"/>
                </a:lnTo>
                <a:cubicBezTo>
                  <a:pt x="360" y="31"/>
                  <a:pt x="353" y="24"/>
                  <a:pt x="353" y="15"/>
                </a:cubicBezTo>
                <a:cubicBezTo>
                  <a:pt x="353" y="7"/>
                  <a:pt x="360" y="0"/>
                  <a:pt x="368" y="0"/>
                </a:cubicBezTo>
                <a:close/>
                <a:moveTo>
                  <a:pt x="461" y="0"/>
                </a:moveTo>
                <a:lnTo>
                  <a:pt x="461" y="0"/>
                </a:lnTo>
                <a:cubicBezTo>
                  <a:pt x="469" y="0"/>
                  <a:pt x="476" y="7"/>
                  <a:pt x="476" y="15"/>
                </a:cubicBezTo>
                <a:cubicBezTo>
                  <a:pt x="476" y="24"/>
                  <a:pt x="469" y="31"/>
                  <a:pt x="461" y="31"/>
                </a:cubicBezTo>
                <a:lnTo>
                  <a:pt x="461" y="31"/>
                </a:lnTo>
                <a:cubicBezTo>
                  <a:pt x="452" y="31"/>
                  <a:pt x="445" y="24"/>
                  <a:pt x="445" y="15"/>
                </a:cubicBezTo>
                <a:cubicBezTo>
                  <a:pt x="445" y="7"/>
                  <a:pt x="452" y="0"/>
                  <a:pt x="461" y="0"/>
                </a:cubicBezTo>
                <a:close/>
                <a:moveTo>
                  <a:pt x="553" y="0"/>
                </a:moveTo>
                <a:lnTo>
                  <a:pt x="553" y="0"/>
                </a:lnTo>
                <a:cubicBezTo>
                  <a:pt x="561" y="0"/>
                  <a:pt x="568" y="7"/>
                  <a:pt x="568" y="15"/>
                </a:cubicBezTo>
                <a:cubicBezTo>
                  <a:pt x="568" y="24"/>
                  <a:pt x="561" y="31"/>
                  <a:pt x="553" y="31"/>
                </a:cubicBezTo>
                <a:lnTo>
                  <a:pt x="553" y="31"/>
                </a:lnTo>
                <a:cubicBezTo>
                  <a:pt x="544" y="31"/>
                  <a:pt x="537" y="24"/>
                  <a:pt x="537" y="15"/>
                </a:cubicBezTo>
                <a:cubicBezTo>
                  <a:pt x="537" y="7"/>
                  <a:pt x="544" y="0"/>
                  <a:pt x="553" y="0"/>
                </a:cubicBezTo>
                <a:close/>
                <a:moveTo>
                  <a:pt x="645" y="0"/>
                </a:moveTo>
                <a:lnTo>
                  <a:pt x="645" y="0"/>
                </a:lnTo>
                <a:cubicBezTo>
                  <a:pt x="654" y="0"/>
                  <a:pt x="660" y="7"/>
                  <a:pt x="660" y="15"/>
                </a:cubicBezTo>
                <a:cubicBezTo>
                  <a:pt x="660" y="24"/>
                  <a:pt x="654" y="31"/>
                  <a:pt x="645" y="31"/>
                </a:cubicBezTo>
                <a:lnTo>
                  <a:pt x="645" y="31"/>
                </a:lnTo>
                <a:cubicBezTo>
                  <a:pt x="637" y="31"/>
                  <a:pt x="630" y="24"/>
                  <a:pt x="630" y="15"/>
                </a:cubicBezTo>
                <a:cubicBezTo>
                  <a:pt x="630" y="7"/>
                  <a:pt x="637" y="0"/>
                  <a:pt x="645" y="0"/>
                </a:cubicBezTo>
                <a:close/>
                <a:moveTo>
                  <a:pt x="737" y="0"/>
                </a:moveTo>
                <a:lnTo>
                  <a:pt x="737" y="0"/>
                </a:lnTo>
                <a:cubicBezTo>
                  <a:pt x="746" y="0"/>
                  <a:pt x="753" y="7"/>
                  <a:pt x="753" y="15"/>
                </a:cubicBezTo>
                <a:cubicBezTo>
                  <a:pt x="753" y="24"/>
                  <a:pt x="746" y="31"/>
                  <a:pt x="737" y="31"/>
                </a:cubicBezTo>
                <a:lnTo>
                  <a:pt x="737" y="31"/>
                </a:lnTo>
                <a:cubicBezTo>
                  <a:pt x="729" y="31"/>
                  <a:pt x="722" y="24"/>
                  <a:pt x="722" y="15"/>
                </a:cubicBezTo>
                <a:cubicBezTo>
                  <a:pt x="722" y="7"/>
                  <a:pt x="729" y="0"/>
                  <a:pt x="737" y="0"/>
                </a:cubicBezTo>
                <a:close/>
                <a:moveTo>
                  <a:pt x="829" y="0"/>
                </a:moveTo>
                <a:lnTo>
                  <a:pt x="829" y="0"/>
                </a:lnTo>
                <a:cubicBezTo>
                  <a:pt x="838" y="0"/>
                  <a:pt x="845" y="7"/>
                  <a:pt x="845" y="15"/>
                </a:cubicBezTo>
                <a:cubicBezTo>
                  <a:pt x="845" y="24"/>
                  <a:pt x="838" y="31"/>
                  <a:pt x="829" y="31"/>
                </a:cubicBezTo>
                <a:lnTo>
                  <a:pt x="829" y="31"/>
                </a:lnTo>
                <a:cubicBezTo>
                  <a:pt x="821" y="31"/>
                  <a:pt x="814" y="24"/>
                  <a:pt x="814" y="15"/>
                </a:cubicBezTo>
                <a:cubicBezTo>
                  <a:pt x="814" y="7"/>
                  <a:pt x="821" y="0"/>
                  <a:pt x="829" y="0"/>
                </a:cubicBezTo>
                <a:close/>
                <a:moveTo>
                  <a:pt x="922" y="0"/>
                </a:moveTo>
                <a:lnTo>
                  <a:pt x="922" y="0"/>
                </a:lnTo>
                <a:cubicBezTo>
                  <a:pt x="930" y="0"/>
                  <a:pt x="937" y="7"/>
                  <a:pt x="937" y="15"/>
                </a:cubicBezTo>
                <a:cubicBezTo>
                  <a:pt x="937" y="24"/>
                  <a:pt x="930" y="31"/>
                  <a:pt x="922" y="31"/>
                </a:cubicBezTo>
                <a:lnTo>
                  <a:pt x="922" y="31"/>
                </a:lnTo>
                <a:cubicBezTo>
                  <a:pt x="913" y="31"/>
                  <a:pt x="906" y="24"/>
                  <a:pt x="906" y="15"/>
                </a:cubicBezTo>
                <a:cubicBezTo>
                  <a:pt x="906" y="7"/>
                  <a:pt x="913" y="0"/>
                  <a:pt x="922" y="0"/>
                </a:cubicBezTo>
                <a:close/>
                <a:moveTo>
                  <a:pt x="1014" y="0"/>
                </a:moveTo>
                <a:lnTo>
                  <a:pt x="1014" y="0"/>
                </a:lnTo>
                <a:cubicBezTo>
                  <a:pt x="1022" y="0"/>
                  <a:pt x="1029" y="7"/>
                  <a:pt x="1029" y="15"/>
                </a:cubicBezTo>
                <a:cubicBezTo>
                  <a:pt x="1029" y="24"/>
                  <a:pt x="1022" y="31"/>
                  <a:pt x="1014" y="31"/>
                </a:cubicBezTo>
                <a:lnTo>
                  <a:pt x="1014" y="31"/>
                </a:lnTo>
                <a:cubicBezTo>
                  <a:pt x="1005" y="31"/>
                  <a:pt x="998" y="24"/>
                  <a:pt x="998" y="15"/>
                </a:cubicBezTo>
                <a:cubicBezTo>
                  <a:pt x="998" y="7"/>
                  <a:pt x="1005" y="0"/>
                  <a:pt x="1014" y="0"/>
                </a:cubicBezTo>
                <a:close/>
                <a:moveTo>
                  <a:pt x="1106" y="0"/>
                </a:moveTo>
                <a:lnTo>
                  <a:pt x="1106" y="0"/>
                </a:lnTo>
                <a:cubicBezTo>
                  <a:pt x="1115" y="0"/>
                  <a:pt x="1121" y="7"/>
                  <a:pt x="1121" y="15"/>
                </a:cubicBezTo>
                <a:cubicBezTo>
                  <a:pt x="1121" y="24"/>
                  <a:pt x="1115" y="31"/>
                  <a:pt x="1106" y="31"/>
                </a:cubicBezTo>
                <a:lnTo>
                  <a:pt x="1106" y="31"/>
                </a:lnTo>
                <a:cubicBezTo>
                  <a:pt x="1098" y="31"/>
                  <a:pt x="1091" y="24"/>
                  <a:pt x="1091" y="15"/>
                </a:cubicBezTo>
                <a:cubicBezTo>
                  <a:pt x="1091" y="7"/>
                  <a:pt x="1098" y="0"/>
                  <a:pt x="1106" y="0"/>
                </a:cubicBezTo>
                <a:close/>
                <a:moveTo>
                  <a:pt x="1198" y="0"/>
                </a:moveTo>
                <a:lnTo>
                  <a:pt x="1198" y="0"/>
                </a:lnTo>
                <a:cubicBezTo>
                  <a:pt x="1207" y="0"/>
                  <a:pt x="1214" y="7"/>
                  <a:pt x="1214" y="15"/>
                </a:cubicBezTo>
                <a:cubicBezTo>
                  <a:pt x="1214" y="24"/>
                  <a:pt x="1207" y="31"/>
                  <a:pt x="1198" y="31"/>
                </a:cubicBezTo>
                <a:lnTo>
                  <a:pt x="1198" y="31"/>
                </a:lnTo>
                <a:cubicBezTo>
                  <a:pt x="1190" y="31"/>
                  <a:pt x="1183" y="24"/>
                  <a:pt x="1183" y="15"/>
                </a:cubicBezTo>
                <a:cubicBezTo>
                  <a:pt x="1183" y="7"/>
                  <a:pt x="1190" y="0"/>
                  <a:pt x="1198" y="0"/>
                </a:cubicBezTo>
                <a:close/>
                <a:moveTo>
                  <a:pt x="1290" y="0"/>
                </a:moveTo>
                <a:lnTo>
                  <a:pt x="1290" y="0"/>
                </a:lnTo>
                <a:cubicBezTo>
                  <a:pt x="1299" y="0"/>
                  <a:pt x="1306" y="7"/>
                  <a:pt x="1306" y="15"/>
                </a:cubicBezTo>
                <a:cubicBezTo>
                  <a:pt x="1306" y="24"/>
                  <a:pt x="1299" y="31"/>
                  <a:pt x="1290" y="31"/>
                </a:cubicBezTo>
                <a:lnTo>
                  <a:pt x="1290" y="31"/>
                </a:lnTo>
                <a:cubicBezTo>
                  <a:pt x="1282" y="31"/>
                  <a:pt x="1275" y="24"/>
                  <a:pt x="1275" y="15"/>
                </a:cubicBezTo>
                <a:cubicBezTo>
                  <a:pt x="1275" y="7"/>
                  <a:pt x="1282" y="0"/>
                  <a:pt x="1290" y="0"/>
                </a:cubicBezTo>
                <a:close/>
                <a:moveTo>
                  <a:pt x="1383" y="0"/>
                </a:moveTo>
                <a:lnTo>
                  <a:pt x="1383" y="0"/>
                </a:lnTo>
                <a:cubicBezTo>
                  <a:pt x="1391" y="0"/>
                  <a:pt x="1398" y="7"/>
                  <a:pt x="1398" y="15"/>
                </a:cubicBezTo>
                <a:cubicBezTo>
                  <a:pt x="1398" y="24"/>
                  <a:pt x="1391" y="31"/>
                  <a:pt x="1383" y="31"/>
                </a:cubicBezTo>
                <a:lnTo>
                  <a:pt x="1383" y="31"/>
                </a:lnTo>
                <a:cubicBezTo>
                  <a:pt x="1374" y="31"/>
                  <a:pt x="1367" y="24"/>
                  <a:pt x="1367" y="15"/>
                </a:cubicBezTo>
                <a:cubicBezTo>
                  <a:pt x="1367" y="7"/>
                  <a:pt x="1374" y="0"/>
                  <a:pt x="1383" y="0"/>
                </a:cubicBezTo>
                <a:close/>
                <a:moveTo>
                  <a:pt x="1475" y="0"/>
                </a:moveTo>
                <a:lnTo>
                  <a:pt x="1475" y="0"/>
                </a:lnTo>
                <a:cubicBezTo>
                  <a:pt x="1483" y="0"/>
                  <a:pt x="1490" y="7"/>
                  <a:pt x="1490" y="15"/>
                </a:cubicBezTo>
                <a:cubicBezTo>
                  <a:pt x="1490" y="24"/>
                  <a:pt x="1483" y="31"/>
                  <a:pt x="1475" y="31"/>
                </a:cubicBezTo>
                <a:lnTo>
                  <a:pt x="1475" y="31"/>
                </a:lnTo>
                <a:cubicBezTo>
                  <a:pt x="1466" y="31"/>
                  <a:pt x="1459" y="24"/>
                  <a:pt x="1459" y="15"/>
                </a:cubicBezTo>
                <a:cubicBezTo>
                  <a:pt x="1459" y="7"/>
                  <a:pt x="1466" y="0"/>
                  <a:pt x="1475" y="0"/>
                </a:cubicBezTo>
                <a:close/>
                <a:moveTo>
                  <a:pt x="1567" y="0"/>
                </a:moveTo>
                <a:lnTo>
                  <a:pt x="1567" y="0"/>
                </a:lnTo>
                <a:cubicBezTo>
                  <a:pt x="1575" y="0"/>
                  <a:pt x="1582" y="7"/>
                  <a:pt x="1582" y="15"/>
                </a:cubicBezTo>
                <a:cubicBezTo>
                  <a:pt x="1582" y="24"/>
                  <a:pt x="1575" y="31"/>
                  <a:pt x="1567" y="31"/>
                </a:cubicBezTo>
                <a:lnTo>
                  <a:pt x="1567" y="31"/>
                </a:lnTo>
                <a:cubicBezTo>
                  <a:pt x="1558" y="31"/>
                  <a:pt x="1552" y="24"/>
                  <a:pt x="1552" y="15"/>
                </a:cubicBezTo>
                <a:cubicBezTo>
                  <a:pt x="1552" y="7"/>
                  <a:pt x="1558" y="0"/>
                  <a:pt x="1567" y="0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1668" y="0"/>
                  <a:pt x="1675" y="7"/>
                  <a:pt x="1675" y="15"/>
                </a:cubicBezTo>
                <a:cubicBezTo>
                  <a:pt x="1675" y="24"/>
                  <a:pt x="1668" y="31"/>
                  <a:pt x="1659" y="31"/>
                </a:cubicBezTo>
                <a:lnTo>
                  <a:pt x="1659" y="31"/>
                </a:lnTo>
                <a:cubicBezTo>
                  <a:pt x="1651" y="31"/>
                  <a:pt x="1644" y="24"/>
                  <a:pt x="1644" y="15"/>
                </a:cubicBezTo>
                <a:cubicBezTo>
                  <a:pt x="1644" y="7"/>
                  <a:pt x="1651" y="0"/>
                  <a:pt x="1659" y="0"/>
                </a:cubicBezTo>
                <a:close/>
                <a:moveTo>
                  <a:pt x="1751" y="0"/>
                </a:moveTo>
                <a:lnTo>
                  <a:pt x="1751" y="0"/>
                </a:lnTo>
                <a:cubicBezTo>
                  <a:pt x="1760" y="0"/>
                  <a:pt x="1767" y="7"/>
                  <a:pt x="1767" y="15"/>
                </a:cubicBezTo>
                <a:cubicBezTo>
                  <a:pt x="1767" y="24"/>
                  <a:pt x="1760" y="31"/>
                  <a:pt x="1751" y="31"/>
                </a:cubicBezTo>
                <a:lnTo>
                  <a:pt x="1751" y="31"/>
                </a:lnTo>
                <a:cubicBezTo>
                  <a:pt x="1743" y="31"/>
                  <a:pt x="1736" y="24"/>
                  <a:pt x="1736" y="15"/>
                </a:cubicBezTo>
                <a:cubicBezTo>
                  <a:pt x="1736" y="7"/>
                  <a:pt x="1743" y="0"/>
                  <a:pt x="1751" y="0"/>
                </a:cubicBezTo>
                <a:close/>
                <a:moveTo>
                  <a:pt x="1844" y="0"/>
                </a:moveTo>
                <a:lnTo>
                  <a:pt x="1844" y="0"/>
                </a:lnTo>
                <a:cubicBezTo>
                  <a:pt x="1852" y="0"/>
                  <a:pt x="1859" y="7"/>
                  <a:pt x="1859" y="15"/>
                </a:cubicBezTo>
                <a:cubicBezTo>
                  <a:pt x="1859" y="24"/>
                  <a:pt x="1852" y="31"/>
                  <a:pt x="1844" y="31"/>
                </a:cubicBezTo>
                <a:lnTo>
                  <a:pt x="1844" y="31"/>
                </a:lnTo>
                <a:cubicBezTo>
                  <a:pt x="1835" y="31"/>
                  <a:pt x="1828" y="24"/>
                  <a:pt x="1828" y="15"/>
                </a:cubicBezTo>
                <a:cubicBezTo>
                  <a:pt x="1828" y="7"/>
                  <a:pt x="1835" y="0"/>
                  <a:pt x="1844" y="0"/>
                </a:cubicBezTo>
                <a:close/>
                <a:moveTo>
                  <a:pt x="1936" y="0"/>
                </a:moveTo>
                <a:lnTo>
                  <a:pt x="1936" y="0"/>
                </a:lnTo>
                <a:cubicBezTo>
                  <a:pt x="1944" y="0"/>
                  <a:pt x="1951" y="7"/>
                  <a:pt x="1951" y="15"/>
                </a:cubicBezTo>
                <a:cubicBezTo>
                  <a:pt x="1951" y="24"/>
                  <a:pt x="1944" y="31"/>
                  <a:pt x="1936" y="31"/>
                </a:cubicBezTo>
                <a:lnTo>
                  <a:pt x="1936" y="31"/>
                </a:lnTo>
                <a:cubicBezTo>
                  <a:pt x="1927" y="31"/>
                  <a:pt x="1920" y="24"/>
                  <a:pt x="1920" y="15"/>
                </a:cubicBezTo>
                <a:cubicBezTo>
                  <a:pt x="1920" y="7"/>
                  <a:pt x="1927" y="0"/>
                  <a:pt x="1936" y="0"/>
                </a:cubicBezTo>
                <a:close/>
                <a:moveTo>
                  <a:pt x="2028" y="0"/>
                </a:moveTo>
                <a:lnTo>
                  <a:pt x="2028" y="0"/>
                </a:lnTo>
                <a:cubicBezTo>
                  <a:pt x="2036" y="0"/>
                  <a:pt x="2043" y="7"/>
                  <a:pt x="2043" y="15"/>
                </a:cubicBezTo>
                <a:cubicBezTo>
                  <a:pt x="2043" y="24"/>
                  <a:pt x="2036" y="31"/>
                  <a:pt x="2028" y="31"/>
                </a:cubicBezTo>
                <a:lnTo>
                  <a:pt x="2028" y="31"/>
                </a:lnTo>
                <a:cubicBezTo>
                  <a:pt x="2019" y="31"/>
                  <a:pt x="2013" y="24"/>
                  <a:pt x="2013" y="15"/>
                </a:cubicBezTo>
                <a:cubicBezTo>
                  <a:pt x="2013" y="7"/>
                  <a:pt x="2019" y="0"/>
                  <a:pt x="2028" y="0"/>
                </a:cubicBezTo>
                <a:close/>
                <a:moveTo>
                  <a:pt x="2120" y="0"/>
                </a:moveTo>
                <a:lnTo>
                  <a:pt x="2120" y="0"/>
                </a:lnTo>
                <a:cubicBezTo>
                  <a:pt x="2129" y="0"/>
                  <a:pt x="2135" y="7"/>
                  <a:pt x="2135" y="15"/>
                </a:cubicBezTo>
                <a:cubicBezTo>
                  <a:pt x="2135" y="24"/>
                  <a:pt x="2129" y="31"/>
                  <a:pt x="2120" y="31"/>
                </a:cubicBezTo>
                <a:lnTo>
                  <a:pt x="2120" y="31"/>
                </a:lnTo>
                <a:cubicBezTo>
                  <a:pt x="2112" y="31"/>
                  <a:pt x="2105" y="24"/>
                  <a:pt x="2105" y="15"/>
                </a:cubicBezTo>
                <a:cubicBezTo>
                  <a:pt x="2105" y="7"/>
                  <a:pt x="2112" y="0"/>
                  <a:pt x="2120" y="0"/>
                </a:cubicBezTo>
                <a:close/>
                <a:moveTo>
                  <a:pt x="2212" y="0"/>
                </a:moveTo>
                <a:lnTo>
                  <a:pt x="2212" y="0"/>
                </a:lnTo>
                <a:cubicBezTo>
                  <a:pt x="2221" y="0"/>
                  <a:pt x="2228" y="7"/>
                  <a:pt x="2228" y="15"/>
                </a:cubicBezTo>
                <a:cubicBezTo>
                  <a:pt x="2228" y="24"/>
                  <a:pt x="2221" y="31"/>
                  <a:pt x="2212" y="31"/>
                </a:cubicBezTo>
                <a:lnTo>
                  <a:pt x="2212" y="31"/>
                </a:lnTo>
                <a:cubicBezTo>
                  <a:pt x="2204" y="31"/>
                  <a:pt x="2197" y="24"/>
                  <a:pt x="2197" y="15"/>
                </a:cubicBezTo>
                <a:cubicBezTo>
                  <a:pt x="2197" y="7"/>
                  <a:pt x="2204" y="0"/>
                  <a:pt x="2212" y="0"/>
                </a:cubicBezTo>
                <a:close/>
                <a:moveTo>
                  <a:pt x="2304" y="0"/>
                </a:moveTo>
                <a:lnTo>
                  <a:pt x="2305" y="0"/>
                </a:lnTo>
                <a:cubicBezTo>
                  <a:pt x="2313" y="0"/>
                  <a:pt x="2320" y="7"/>
                  <a:pt x="2320" y="15"/>
                </a:cubicBezTo>
                <a:cubicBezTo>
                  <a:pt x="2320" y="24"/>
                  <a:pt x="2313" y="31"/>
                  <a:pt x="2305" y="31"/>
                </a:cubicBezTo>
                <a:lnTo>
                  <a:pt x="2304" y="31"/>
                </a:lnTo>
                <a:cubicBezTo>
                  <a:pt x="2296" y="31"/>
                  <a:pt x="2289" y="24"/>
                  <a:pt x="2289" y="15"/>
                </a:cubicBezTo>
                <a:cubicBezTo>
                  <a:pt x="2289" y="7"/>
                  <a:pt x="2296" y="0"/>
                  <a:pt x="2304" y="0"/>
                </a:cubicBezTo>
                <a:close/>
                <a:moveTo>
                  <a:pt x="2397" y="0"/>
                </a:moveTo>
                <a:lnTo>
                  <a:pt x="2397" y="0"/>
                </a:lnTo>
                <a:cubicBezTo>
                  <a:pt x="2405" y="0"/>
                  <a:pt x="2412" y="7"/>
                  <a:pt x="2412" y="15"/>
                </a:cubicBezTo>
                <a:cubicBezTo>
                  <a:pt x="2412" y="24"/>
                  <a:pt x="2405" y="31"/>
                  <a:pt x="2397" y="31"/>
                </a:cubicBezTo>
                <a:lnTo>
                  <a:pt x="2397" y="31"/>
                </a:lnTo>
                <a:cubicBezTo>
                  <a:pt x="2388" y="31"/>
                  <a:pt x="2381" y="24"/>
                  <a:pt x="2381" y="15"/>
                </a:cubicBezTo>
                <a:cubicBezTo>
                  <a:pt x="2381" y="7"/>
                  <a:pt x="2388" y="0"/>
                  <a:pt x="2397" y="0"/>
                </a:cubicBezTo>
                <a:close/>
                <a:moveTo>
                  <a:pt x="2489" y="0"/>
                </a:moveTo>
                <a:lnTo>
                  <a:pt x="2489" y="0"/>
                </a:lnTo>
                <a:cubicBezTo>
                  <a:pt x="2497" y="0"/>
                  <a:pt x="2504" y="7"/>
                  <a:pt x="2504" y="15"/>
                </a:cubicBezTo>
                <a:cubicBezTo>
                  <a:pt x="2504" y="24"/>
                  <a:pt x="2497" y="31"/>
                  <a:pt x="2489" y="31"/>
                </a:cubicBezTo>
                <a:lnTo>
                  <a:pt x="2489" y="31"/>
                </a:lnTo>
                <a:cubicBezTo>
                  <a:pt x="2480" y="31"/>
                  <a:pt x="2473" y="24"/>
                  <a:pt x="2473" y="15"/>
                </a:cubicBezTo>
                <a:cubicBezTo>
                  <a:pt x="2473" y="7"/>
                  <a:pt x="2480" y="0"/>
                  <a:pt x="2489" y="0"/>
                </a:cubicBezTo>
                <a:close/>
                <a:moveTo>
                  <a:pt x="2581" y="0"/>
                </a:moveTo>
                <a:lnTo>
                  <a:pt x="2581" y="0"/>
                </a:lnTo>
                <a:cubicBezTo>
                  <a:pt x="2590" y="0"/>
                  <a:pt x="2596" y="7"/>
                  <a:pt x="2596" y="15"/>
                </a:cubicBezTo>
                <a:cubicBezTo>
                  <a:pt x="2596" y="24"/>
                  <a:pt x="2590" y="31"/>
                  <a:pt x="2581" y="31"/>
                </a:cubicBezTo>
                <a:lnTo>
                  <a:pt x="2581" y="31"/>
                </a:lnTo>
                <a:cubicBezTo>
                  <a:pt x="2573" y="31"/>
                  <a:pt x="2566" y="24"/>
                  <a:pt x="2566" y="15"/>
                </a:cubicBezTo>
                <a:cubicBezTo>
                  <a:pt x="2566" y="7"/>
                  <a:pt x="2573" y="0"/>
                  <a:pt x="2581" y="0"/>
                </a:cubicBezTo>
                <a:close/>
                <a:moveTo>
                  <a:pt x="2673" y="0"/>
                </a:moveTo>
                <a:lnTo>
                  <a:pt x="2673" y="0"/>
                </a:lnTo>
                <a:cubicBezTo>
                  <a:pt x="2682" y="0"/>
                  <a:pt x="2689" y="7"/>
                  <a:pt x="2689" y="15"/>
                </a:cubicBezTo>
                <a:cubicBezTo>
                  <a:pt x="2689" y="24"/>
                  <a:pt x="2682" y="31"/>
                  <a:pt x="2673" y="31"/>
                </a:cubicBezTo>
                <a:lnTo>
                  <a:pt x="2673" y="31"/>
                </a:lnTo>
                <a:cubicBezTo>
                  <a:pt x="2665" y="31"/>
                  <a:pt x="2658" y="24"/>
                  <a:pt x="2658" y="15"/>
                </a:cubicBezTo>
                <a:cubicBezTo>
                  <a:pt x="2658" y="7"/>
                  <a:pt x="2665" y="0"/>
                  <a:pt x="2673" y="0"/>
                </a:cubicBezTo>
                <a:close/>
                <a:moveTo>
                  <a:pt x="2765" y="0"/>
                </a:moveTo>
                <a:lnTo>
                  <a:pt x="2765" y="0"/>
                </a:lnTo>
                <a:cubicBezTo>
                  <a:pt x="2774" y="0"/>
                  <a:pt x="2781" y="7"/>
                  <a:pt x="2781" y="15"/>
                </a:cubicBezTo>
                <a:cubicBezTo>
                  <a:pt x="2781" y="24"/>
                  <a:pt x="2774" y="31"/>
                  <a:pt x="2765" y="31"/>
                </a:cubicBezTo>
                <a:lnTo>
                  <a:pt x="2765" y="31"/>
                </a:lnTo>
                <a:cubicBezTo>
                  <a:pt x="2757" y="31"/>
                  <a:pt x="2750" y="24"/>
                  <a:pt x="2750" y="15"/>
                </a:cubicBezTo>
                <a:cubicBezTo>
                  <a:pt x="2750" y="7"/>
                  <a:pt x="2757" y="0"/>
                  <a:pt x="2765" y="0"/>
                </a:cubicBezTo>
                <a:close/>
                <a:moveTo>
                  <a:pt x="2858" y="0"/>
                </a:moveTo>
                <a:lnTo>
                  <a:pt x="2858" y="0"/>
                </a:lnTo>
                <a:cubicBezTo>
                  <a:pt x="2866" y="0"/>
                  <a:pt x="2873" y="7"/>
                  <a:pt x="2873" y="15"/>
                </a:cubicBezTo>
                <a:cubicBezTo>
                  <a:pt x="2873" y="24"/>
                  <a:pt x="2866" y="31"/>
                  <a:pt x="2858" y="31"/>
                </a:cubicBezTo>
                <a:lnTo>
                  <a:pt x="2858" y="31"/>
                </a:lnTo>
                <a:cubicBezTo>
                  <a:pt x="2849" y="31"/>
                  <a:pt x="2842" y="24"/>
                  <a:pt x="2842" y="15"/>
                </a:cubicBezTo>
                <a:cubicBezTo>
                  <a:pt x="2842" y="7"/>
                  <a:pt x="2849" y="0"/>
                  <a:pt x="2858" y="0"/>
                </a:cubicBezTo>
                <a:close/>
                <a:moveTo>
                  <a:pt x="2950" y="0"/>
                </a:moveTo>
                <a:lnTo>
                  <a:pt x="2950" y="0"/>
                </a:lnTo>
                <a:cubicBezTo>
                  <a:pt x="2958" y="0"/>
                  <a:pt x="2965" y="7"/>
                  <a:pt x="2965" y="15"/>
                </a:cubicBezTo>
                <a:cubicBezTo>
                  <a:pt x="2965" y="24"/>
                  <a:pt x="2958" y="31"/>
                  <a:pt x="2950" y="31"/>
                </a:cubicBezTo>
                <a:lnTo>
                  <a:pt x="2950" y="31"/>
                </a:lnTo>
                <a:cubicBezTo>
                  <a:pt x="2941" y="31"/>
                  <a:pt x="2934" y="24"/>
                  <a:pt x="2934" y="15"/>
                </a:cubicBezTo>
                <a:cubicBezTo>
                  <a:pt x="2934" y="7"/>
                  <a:pt x="2941" y="0"/>
                  <a:pt x="2950" y="0"/>
                </a:cubicBezTo>
                <a:close/>
                <a:moveTo>
                  <a:pt x="3042" y="0"/>
                </a:moveTo>
                <a:lnTo>
                  <a:pt x="3042" y="0"/>
                </a:lnTo>
                <a:cubicBezTo>
                  <a:pt x="3051" y="0"/>
                  <a:pt x="3057" y="7"/>
                  <a:pt x="3057" y="15"/>
                </a:cubicBezTo>
                <a:cubicBezTo>
                  <a:pt x="3057" y="24"/>
                  <a:pt x="3051" y="31"/>
                  <a:pt x="3042" y="31"/>
                </a:cubicBezTo>
                <a:lnTo>
                  <a:pt x="3042" y="31"/>
                </a:lnTo>
                <a:cubicBezTo>
                  <a:pt x="3034" y="31"/>
                  <a:pt x="3027" y="24"/>
                  <a:pt x="3027" y="15"/>
                </a:cubicBezTo>
                <a:cubicBezTo>
                  <a:pt x="3027" y="7"/>
                  <a:pt x="3034" y="0"/>
                  <a:pt x="3042" y="0"/>
                </a:cubicBezTo>
                <a:close/>
                <a:moveTo>
                  <a:pt x="3134" y="0"/>
                </a:moveTo>
                <a:lnTo>
                  <a:pt x="3134" y="0"/>
                </a:lnTo>
                <a:cubicBezTo>
                  <a:pt x="3143" y="0"/>
                  <a:pt x="3150" y="7"/>
                  <a:pt x="3150" y="15"/>
                </a:cubicBezTo>
                <a:cubicBezTo>
                  <a:pt x="3150" y="24"/>
                  <a:pt x="3143" y="31"/>
                  <a:pt x="3134" y="31"/>
                </a:cubicBezTo>
                <a:lnTo>
                  <a:pt x="3134" y="31"/>
                </a:lnTo>
                <a:cubicBezTo>
                  <a:pt x="3126" y="31"/>
                  <a:pt x="3119" y="24"/>
                  <a:pt x="3119" y="15"/>
                </a:cubicBezTo>
                <a:cubicBezTo>
                  <a:pt x="3119" y="7"/>
                  <a:pt x="3126" y="0"/>
                  <a:pt x="3134" y="0"/>
                </a:cubicBezTo>
                <a:close/>
                <a:moveTo>
                  <a:pt x="3226" y="0"/>
                </a:moveTo>
                <a:lnTo>
                  <a:pt x="3226" y="0"/>
                </a:lnTo>
                <a:cubicBezTo>
                  <a:pt x="3235" y="0"/>
                  <a:pt x="3242" y="7"/>
                  <a:pt x="3242" y="15"/>
                </a:cubicBezTo>
                <a:cubicBezTo>
                  <a:pt x="3242" y="24"/>
                  <a:pt x="3235" y="31"/>
                  <a:pt x="3226" y="31"/>
                </a:cubicBezTo>
                <a:lnTo>
                  <a:pt x="3226" y="31"/>
                </a:lnTo>
                <a:cubicBezTo>
                  <a:pt x="3218" y="31"/>
                  <a:pt x="3211" y="24"/>
                  <a:pt x="3211" y="15"/>
                </a:cubicBezTo>
                <a:cubicBezTo>
                  <a:pt x="3211" y="7"/>
                  <a:pt x="3218" y="0"/>
                  <a:pt x="3226" y="0"/>
                </a:cubicBezTo>
                <a:close/>
                <a:moveTo>
                  <a:pt x="3319" y="0"/>
                </a:moveTo>
                <a:lnTo>
                  <a:pt x="3319" y="0"/>
                </a:lnTo>
                <a:cubicBezTo>
                  <a:pt x="3327" y="0"/>
                  <a:pt x="3334" y="7"/>
                  <a:pt x="3334" y="15"/>
                </a:cubicBezTo>
                <a:cubicBezTo>
                  <a:pt x="3334" y="24"/>
                  <a:pt x="3327" y="31"/>
                  <a:pt x="3319" y="31"/>
                </a:cubicBezTo>
                <a:lnTo>
                  <a:pt x="3319" y="31"/>
                </a:lnTo>
                <a:cubicBezTo>
                  <a:pt x="3310" y="31"/>
                  <a:pt x="3303" y="24"/>
                  <a:pt x="3303" y="15"/>
                </a:cubicBezTo>
                <a:cubicBezTo>
                  <a:pt x="3303" y="7"/>
                  <a:pt x="3310" y="0"/>
                  <a:pt x="3319" y="0"/>
                </a:cubicBezTo>
                <a:close/>
                <a:moveTo>
                  <a:pt x="3411" y="0"/>
                </a:moveTo>
                <a:lnTo>
                  <a:pt x="3411" y="0"/>
                </a:lnTo>
                <a:cubicBezTo>
                  <a:pt x="3419" y="0"/>
                  <a:pt x="3426" y="7"/>
                  <a:pt x="3426" y="15"/>
                </a:cubicBezTo>
                <a:cubicBezTo>
                  <a:pt x="3426" y="24"/>
                  <a:pt x="3419" y="31"/>
                  <a:pt x="3411" y="31"/>
                </a:cubicBezTo>
                <a:lnTo>
                  <a:pt x="3411" y="31"/>
                </a:lnTo>
                <a:cubicBezTo>
                  <a:pt x="3402" y="31"/>
                  <a:pt x="3395" y="24"/>
                  <a:pt x="3395" y="15"/>
                </a:cubicBezTo>
                <a:cubicBezTo>
                  <a:pt x="3395" y="7"/>
                  <a:pt x="3402" y="0"/>
                  <a:pt x="3411" y="0"/>
                </a:cubicBezTo>
                <a:close/>
                <a:moveTo>
                  <a:pt x="3503" y="0"/>
                </a:moveTo>
                <a:lnTo>
                  <a:pt x="3503" y="0"/>
                </a:lnTo>
                <a:cubicBezTo>
                  <a:pt x="3511" y="0"/>
                  <a:pt x="3518" y="7"/>
                  <a:pt x="3518" y="15"/>
                </a:cubicBezTo>
                <a:cubicBezTo>
                  <a:pt x="3518" y="24"/>
                  <a:pt x="3511" y="31"/>
                  <a:pt x="3503" y="31"/>
                </a:cubicBezTo>
                <a:lnTo>
                  <a:pt x="3503" y="31"/>
                </a:lnTo>
                <a:cubicBezTo>
                  <a:pt x="3494" y="31"/>
                  <a:pt x="3488" y="24"/>
                  <a:pt x="3488" y="15"/>
                </a:cubicBezTo>
                <a:cubicBezTo>
                  <a:pt x="3488" y="7"/>
                  <a:pt x="3494" y="0"/>
                  <a:pt x="3503" y="0"/>
                </a:cubicBezTo>
                <a:close/>
                <a:moveTo>
                  <a:pt x="3595" y="0"/>
                </a:moveTo>
                <a:lnTo>
                  <a:pt x="3595" y="0"/>
                </a:lnTo>
                <a:cubicBezTo>
                  <a:pt x="3604" y="0"/>
                  <a:pt x="3611" y="7"/>
                  <a:pt x="3611" y="15"/>
                </a:cubicBezTo>
                <a:cubicBezTo>
                  <a:pt x="3611" y="24"/>
                  <a:pt x="3604" y="31"/>
                  <a:pt x="3595" y="31"/>
                </a:cubicBezTo>
                <a:lnTo>
                  <a:pt x="3595" y="31"/>
                </a:lnTo>
                <a:cubicBezTo>
                  <a:pt x="3587" y="31"/>
                  <a:pt x="3580" y="24"/>
                  <a:pt x="3580" y="15"/>
                </a:cubicBezTo>
                <a:cubicBezTo>
                  <a:pt x="3580" y="7"/>
                  <a:pt x="3587" y="0"/>
                  <a:pt x="3595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Freeform 94"/>
          <p:cNvSpPr>
            <a:spLocks noEditPoints="1"/>
          </p:cNvSpPr>
          <p:nvPr/>
        </p:nvSpPr>
        <p:spPr bwMode="auto">
          <a:xfrm>
            <a:off x="6088065" y="2943226"/>
            <a:ext cx="2185988" cy="77788"/>
          </a:xfrm>
          <a:custGeom>
            <a:avLst/>
            <a:gdLst>
              <a:gd name="T0" fmla="*/ 0 w 1377"/>
              <a:gd name="T1" fmla="*/ 0 h 49"/>
              <a:gd name="T2" fmla="*/ 1377 w 1377"/>
              <a:gd name="T3" fmla="*/ 0 h 49"/>
              <a:gd name="T4" fmla="*/ 115 w 1377"/>
              <a:gd name="T5" fmla="*/ 49 h 49"/>
              <a:gd name="T6" fmla="*/ 115 w 1377"/>
              <a:gd name="T7" fmla="*/ 0 h 49"/>
              <a:gd name="T8" fmla="*/ 279 w 1377"/>
              <a:gd name="T9" fmla="*/ 49 h 49"/>
              <a:gd name="T10" fmla="*/ 279 w 1377"/>
              <a:gd name="T11" fmla="*/ 0 h 49"/>
              <a:gd name="T12" fmla="*/ 443 w 1377"/>
              <a:gd name="T13" fmla="*/ 49 h 49"/>
              <a:gd name="T14" fmla="*/ 443 w 1377"/>
              <a:gd name="T15" fmla="*/ 0 h 49"/>
              <a:gd name="T16" fmla="*/ 607 w 1377"/>
              <a:gd name="T17" fmla="*/ 49 h 49"/>
              <a:gd name="T18" fmla="*/ 607 w 1377"/>
              <a:gd name="T19" fmla="*/ 0 h 49"/>
              <a:gd name="T20" fmla="*/ 771 w 1377"/>
              <a:gd name="T21" fmla="*/ 49 h 49"/>
              <a:gd name="T22" fmla="*/ 771 w 1377"/>
              <a:gd name="T23" fmla="*/ 0 h 49"/>
              <a:gd name="T24" fmla="*/ 935 w 1377"/>
              <a:gd name="T25" fmla="*/ 49 h 49"/>
              <a:gd name="T26" fmla="*/ 935 w 1377"/>
              <a:gd name="T27" fmla="*/ 0 h 49"/>
              <a:gd name="T28" fmla="*/ 1099 w 1377"/>
              <a:gd name="T29" fmla="*/ 49 h 49"/>
              <a:gd name="T30" fmla="*/ 1099 w 1377"/>
              <a:gd name="T31" fmla="*/ 0 h 49"/>
              <a:gd name="T32" fmla="*/ 1262 w 1377"/>
              <a:gd name="T33" fmla="*/ 49 h 49"/>
              <a:gd name="T34" fmla="*/ 1262 w 1377"/>
              <a:gd name="T3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77" h="49">
                <a:moveTo>
                  <a:pt x="0" y="0"/>
                </a:moveTo>
                <a:lnTo>
                  <a:pt x="1377" y="0"/>
                </a:lnTo>
                <a:moveTo>
                  <a:pt x="115" y="49"/>
                </a:moveTo>
                <a:lnTo>
                  <a:pt x="115" y="0"/>
                </a:lnTo>
                <a:moveTo>
                  <a:pt x="279" y="49"/>
                </a:moveTo>
                <a:lnTo>
                  <a:pt x="279" y="0"/>
                </a:lnTo>
                <a:moveTo>
                  <a:pt x="443" y="49"/>
                </a:moveTo>
                <a:lnTo>
                  <a:pt x="443" y="0"/>
                </a:lnTo>
                <a:moveTo>
                  <a:pt x="607" y="49"/>
                </a:moveTo>
                <a:lnTo>
                  <a:pt x="607" y="0"/>
                </a:lnTo>
                <a:moveTo>
                  <a:pt x="771" y="49"/>
                </a:moveTo>
                <a:lnTo>
                  <a:pt x="771" y="0"/>
                </a:lnTo>
                <a:moveTo>
                  <a:pt x="935" y="49"/>
                </a:moveTo>
                <a:lnTo>
                  <a:pt x="935" y="0"/>
                </a:lnTo>
                <a:moveTo>
                  <a:pt x="1099" y="49"/>
                </a:moveTo>
                <a:lnTo>
                  <a:pt x="1099" y="0"/>
                </a:lnTo>
                <a:moveTo>
                  <a:pt x="1262" y="49"/>
                </a:moveTo>
                <a:lnTo>
                  <a:pt x="1262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Rectangle 95"/>
          <p:cNvSpPr>
            <a:spLocks noChangeArrowheads="1"/>
          </p:cNvSpPr>
          <p:nvPr/>
        </p:nvSpPr>
        <p:spPr bwMode="auto">
          <a:xfrm>
            <a:off x="5803902" y="2860676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3" name="Rectangle 96"/>
          <p:cNvSpPr>
            <a:spLocks noChangeArrowheads="1"/>
          </p:cNvSpPr>
          <p:nvPr/>
        </p:nvSpPr>
        <p:spPr bwMode="auto">
          <a:xfrm>
            <a:off x="5803902" y="2401889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4" name="Rectangle 97"/>
          <p:cNvSpPr>
            <a:spLocks noChangeArrowheads="1"/>
          </p:cNvSpPr>
          <p:nvPr/>
        </p:nvSpPr>
        <p:spPr bwMode="auto">
          <a:xfrm>
            <a:off x="5803902" y="1944689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5" name="Rectangle 98"/>
          <p:cNvSpPr>
            <a:spLocks noChangeArrowheads="1"/>
          </p:cNvSpPr>
          <p:nvPr/>
        </p:nvSpPr>
        <p:spPr bwMode="auto">
          <a:xfrm>
            <a:off x="5803902" y="1485901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6" name="Rectangle 99"/>
          <p:cNvSpPr>
            <a:spLocks noChangeArrowheads="1"/>
          </p:cNvSpPr>
          <p:nvPr/>
        </p:nvSpPr>
        <p:spPr bwMode="auto">
          <a:xfrm>
            <a:off x="5803902" y="1028701"/>
            <a:ext cx="1952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7" name="Freeform 100"/>
          <p:cNvSpPr>
            <a:spLocks noEditPoints="1"/>
          </p:cNvSpPr>
          <p:nvPr/>
        </p:nvSpPr>
        <p:spPr bwMode="auto">
          <a:xfrm>
            <a:off x="6019802" y="1101726"/>
            <a:ext cx="77788" cy="1851025"/>
          </a:xfrm>
          <a:custGeom>
            <a:avLst/>
            <a:gdLst>
              <a:gd name="T0" fmla="*/ 49 w 49"/>
              <a:gd name="T1" fmla="*/ 1166 h 1166"/>
              <a:gd name="T2" fmla="*/ 49 w 49"/>
              <a:gd name="T3" fmla="*/ 0 h 1166"/>
              <a:gd name="T4" fmla="*/ 49 w 49"/>
              <a:gd name="T5" fmla="*/ 872 h 1166"/>
              <a:gd name="T6" fmla="*/ 0 w 49"/>
              <a:gd name="T7" fmla="*/ 872 h 1166"/>
              <a:gd name="T8" fmla="*/ 49 w 49"/>
              <a:gd name="T9" fmla="*/ 583 h 1166"/>
              <a:gd name="T10" fmla="*/ 0 w 49"/>
              <a:gd name="T11" fmla="*/ 583 h 1166"/>
              <a:gd name="T12" fmla="*/ 49 w 49"/>
              <a:gd name="T13" fmla="*/ 294 h 1166"/>
              <a:gd name="T14" fmla="*/ 0 w 49"/>
              <a:gd name="T15" fmla="*/ 294 h 1166"/>
              <a:gd name="T16" fmla="*/ 49 w 49"/>
              <a:gd name="T17" fmla="*/ 6 h 1166"/>
              <a:gd name="T18" fmla="*/ 0 w 49"/>
              <a:gd name="T19" fmla="*/ 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66">
                <a:moveTo>
                  <a:pt x="49" y="1166"/>
                </a:moveTo>
                <a:lnTo>
                  <a:pt x="49" y="0"/>
                </a:lnTo>
                <a:moveTo>
                  <a:pt x="49" y="872"/>
                </a:moveTo>
                <a:lnTo>
                  <a:pt x="0" y="872"/>
                </a:lnTo>
                <a:moveTo>
                  <a:pt x="49" y="583"/>
                </a:moveTo>
                <a:lnTo>
                  <a:pt x="0" y="583"/>
                </a:lnTo>
                <a:moveTo>
                  <a:pt x="49" y="294"/>
                </a:moveTo>
                <a:lnTo>
                  <a:pt x="0" y="294"/>
                </a:lnTo>
                <a:moveTo>
                  <a:pt x="49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Line 101"/>
          <p:cNvSpPr>
            <a:spLocks noChangeShapeType="1"/>
          </p:cNvSpPr>
          <p:nvPr/>
        </p:nvSpPr>
        <p:spPr bwMode="auto">
          <a:xfrm flipH="1">
            <a:off x="6019802" y="2943226"/>
            <a:ext cx="777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Line 102"/>
          <p:cNvSpPr>
            <a:spLocks noChangeShapeType="1"/>
          </p:cNvSpPr>
          <p:nvPr/>
        </p:nvSpPr>
        <p:spPr bwMode="auto">
          <a:xfrm>
            <a:off x="8091490" y="2422526"/>
            <a:ext cx="0" cy="1063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Line 103"/>
          <p:cNvSpPr>
            <a:spLocks noChangeShapeType="1"/>
          </p:cNvSpPr>
          <p:nvPr/>
        </p:nvSpPr>
        <p:spPr bwMode="auto">
          <a:xfrm>
            <a:off x="8091490" y="2528889"/>
            <a:ext cx="0" cy="1063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Line 104"/>
          <p:cNvSpPr>
            <a:spLocks noChangeShapeType="1"/>
          </p:cNvSpPr>
          <p:nvPr/>
        </p:nvSpPr>
        <p:spPr bwMode="auto">
          <a:xfrm>
            <a:off x="8048627" y="2422526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Line 105"/>
          <p:cNvSpPr>
            <a:spLocks noChangeShapeType="1"/>
          </p:cNvSpPr>
          <p:nvPr/>
        </p:nvSpPr>
        <p:spPr bwMode="auto">
          <a:xfrm>
            <a:off x="8048627" y="2635251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Line 106"/>
          <p:cNvSpPr>
            <a:spLocks noChangeShapeType="1"/>
          </p:cNvSpPr>
          <p:nvPr/>
        </p:nvSpPr>
        <p:spPr bwMode="auto">
          <a:xfrm>
            <a:off x="8004177" y="2528889"/>
            <a:ext cx="17303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Freeform 107"/>
          <p:cNvSpPr>
            <a:spLocks/>
          </p:cNvSpPr>
          <p:nvPr/>
        </p:nvSpPr>
        <p:spPr bwMode="auto">
          <a:xfrm>
            <a:off x="8104190" y="2724151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23 h 46"/>
              <a:gd name="T4" fmla="*/ 23 w 47"/>
              <a:gd name="T5" fmla="*/ 46 h 46"/>
              <a:gd name="T6" fmla="*/ 0 w 47"/>
              <a:gd name="T7" fmla="*/ 23 h 46"/>
              <a:gd name="T8" fmla="*/ 23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Freeform 108"/>
          <p:cNvSpPr>
            <a:spLocks/>
          </p:cNvSpPr>
          <p:nvPr/>
        </p:nvSpPr>
        <p:spPr bwMode="auto">
          <a:xfrm>
            <a:off x="8004177" y="276066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Freeform 109"/>
          <p:cNvSpPr>
            <a:spLocks/>
          </p:cNvSpPr>
          <p:nvPr/>
        </p:nvSpPr>
        <p:spPr bwMode="auto">
          <a:xfrm>
            <a:off x="8053390" y="2230439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Freeform 110"/>
          <p:cNvSpPr>
            <a:spLocks/>
          </p:cNvSpPr>
          <p:nvPr/>
        </p:nvSpPr>
        <p:spPr bwMode="auto">
          <a:xfrm>
            <a:off x="8104190" y="2349501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23 h 46"/>
              <a:gd name="T4" fmla="*/ 23 w 47"/>
              <a:gd name="T5" fmla="*/ 46 h 46"/>
              <a:gd name="T6" fmla="*/ 0 w 47"/>
              <a:gd name="T7" fmla="*/ 23 h 46"/>
              <a:gd name="T8" fmla="*/ 23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Freeform 111"/>
          <p:cNvSpPr>
            <a:spLocks/>
          </p:cNvSpPr>
          <p:nvPr/>
        </p:nvSpPr>
        <p:spPr bwMode="auto">
          <a:xfrm>
            <a:off x="8004177" y="2393951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Line 112"/>
          <p:cNvSpPr>
            <a:spLocks noChangeShapeType="1"/>
          </p:cNvSpPr>
          <p:nvPr/>
        </p:nvSpPr>
        <p:spPr bwMode="auto">
          <a:xfrm>
            <a:off x="7831140" y="2843214"/>
            <a:ext cx="0" cy="396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Line 113"/>
          <p:cNvSpPr>
            <a:spLocks noChangeShapeType="1"/>
          </p:cNvSpPr>
          <p:nvPr/>
        </p:nvSpPr>
        <p:spPr bwMode="auto">
          <a:xfrm>
            <a:off x="7831140" y="2882901"/>
            <a:ext cx="0" cy="381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Line 114"/>
          <p:cNvSpPr>
            <a:spLocks noChangeShapeType="1"/>
          </p:cNvSpPr>
          <p:nvPr/>
        </p:nvSpPr>
        <p:spPr bwMode="auto">
          <a:xfrm>
            <a:off x="7788277" y="2843214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Line 115"/>
          <p:cNvSpPr>
            <a:spLocks noChangeShapeType="1"/>
          </p:cNvSpPr>
          <p:nvPr/>
        </p:nvSpPr>
        <p:spPr bwMode="auto">
          <a:xfrm>
            <a:off x="7788277" y="2921001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Line 116"/>
          <p:cNvSpPr>
            <a:spLocks noChangeShapeType="1"/>
          </p:cNvSpPr>
          <p:nvPr/>
        </p:nvSpPr>
        <p:spPr bwMode="auto">
          <a:xfrm>
            <a:off x="7745415" y="2882901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Freeform 117"/>
          <p:cNvSpPr>
            <a:spLocks/>
          </p:cNvSpPr>
          <p:nvPr/>
        </p:nvSpPr>
        <p:spPr bwMode="auto">
          <a:xfrm>
            <a:off x="7793040" y="290671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Freeform 118"/>
          <p:cNvSpPr>
            <a:spLocks/>
          </p:cNvSpPr>
          <p:nvPr/>
        </p:nvSpPr>
        <p:spPr bwMode="auto">
          <a:xfrm>
            <a:off x="7793040" y="290671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Freeform 119"/>
          <p:cNvSpPr>
            <a:spLocks/>
          </p:cNvSpPr>
          <p:nvPr/>
        </p:nvSpPr>
        <p:spPr bwMode="auto">
          <a:xfrm>
            <a:off x="7745415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23 h 46"/>
              <a:gd name="T4" fmla="*/ 23 w 46"/>
              <a:gd name="T5" fmla="*/ 46 h 46"/>
              <a:gd name="T6" fmla="*/ 0 w 46"/>
              <a:gd name="T7" fmla="*/ 23 h 46"/>
              <a:gd name="T8" fmla="*/ 23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Freeform 120"/>
          <p:cNvSpPr>
            <a:spLocks/>
          </p:cNvSpPr>
          <p:nvPr/>
        </p:nvSpPr>
        <p:spPr bwMode="auto">
          <a:xfrm>
            <a:off x="7745415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23 h 46"/>
              <a:gd name="T4" fmla="*/ 23 w 46"/>
              <a:gd name="T5" fmla="*/ 46 h 46"/>
              <a:gd name="T6" fmla="*/ 0 w 46"/>
              <a:gd name="T7" fmla="*/ 23 h 46"/>
              <a:gd name="T8" fmla="*/ 23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Freeform 121"/>
          <p:cNvSpPr>
            <a:spLocks/>
          </p:cNvSpPr>
          <p:nvPr/>
        </p:nvSpPr>
        <p:spPr bwMode="auto">
          <a:xfrm>
            <a:off x="7745415" y="273208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24 h 47"/>
              <a:gd name="T4" fmla="*/ 23 w 46"/>
              <a:gd name="T5" fmla="*/ 47 h 47"/>
              <a:gd name="T6" fmla="*/ 0 w 46"/>
              <a:gd name="T7" fmla="*/ 24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24"/>
                </a:lnTo>
                <a:lnTo>
                  <a:pt x="23" y="47"/>
                </a:lnTo>
                <a:lnTo>
                  <a:pt x="0" y="24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Freeform 122"/>
          <p:cNvSpPr>
            <a:spLocks/>
          </p:cNvSpPr>
          <p:nvPr/>
        </p:nvSpPr>
        <p:spPr bwMode="auto">
          <a:xfrm>
            <a:off x="7745415" y="273208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24 h 47"/>
              <a:gd name="T4" fmla="*/ 23 w 46"/>
              <a:gd name="T5" fmla="*/ 47 h 47"/>
              <a:gd name="T6" fmla="*/ 0 w 46"/>
              <a:gd name="T7" fmla="*/ 24 h 47"/>
              <a:gd name="T8" fmla="*/ 23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24"/>
                </a:lnTo>
                <a:lnTo>
                  <a:pt x="23" y="47"/>
                </a:lnTo>
                <a:lnTo>
                  <a:pt x="0" y="24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Freeform 123"/>
          <p:cNvSpPr>
            <a:spLocks/>
          </p:cNvSpPr>
          <p:nvPr/>
        </p:nvSpPr>
        <p:spPr bwMode="auto">
          <a:xfrm>
            <a:off x="7843840" y="2906714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23 h 46"/>
              <a:gd name="T4" fmla="*/ 23 w 47"/>
              <a:gd name="T5" fmla="*/ 46 h 46"/>
              <a:gd name="T6" fmla="*/ 0 w 47"/>
              <a:gd name="T7" fmla="*/ 23 h 46"/>
              <a:gd name="T8" fmla="*/ 23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Freeform 124"/>
          <p:cNvSpPr>
            <a:spLocks/>
          </p:cNvSpPr>
          <p:nvPr/>
        </p:nvSpPr>
        <p:spPr bwMode="auto">
          <a:xfrm>
            <a:off x="7843840" y="2906714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23 h 46"/>
              <a:gd name="T4" fmla="*/ 23 w 47"/>
              <a:gd name="T5" fmla="*/ 46 h 46"/>
              <a:gd name="T6" fmla="*/ 0 w 47"/>
              <a:gd name="T7" fmla="*/ 23 h 46"/>
              <a:gd name="T8" fmla="*/ 23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23"/>
                </a:lnTo>
                <a:lnTo>
                  <a:pt x="23" y="46"/>
                </a:lnTo>
                <a:lnTo>
                  <a:pt x="0" y="23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Freeform 125"/>
          <p:cNvSpPr>
            <a:spLocks/>
          </p:cNvSpPr>
          <p:nvPr/>
        </p:nvSpPr>
        <p:spPr bwMode="auto">
          <a:xfrm>
            <a:off x="7793040" y="2771776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Freeform 126"/>
          <p:cNvSpPr>
            <a:spLocks/>
          </p:cNvSpPr>
          <p:nvPr/>
        </p:nvSpPr>
        <p:spPr bwMode="auto">
          <a:xfrm>
            <a:off x="7793040" y="2771776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23 h 46"/>
              <a:gd name="T4" fmla="*/ 24 w 47"/>
              <a:gd name="T5" fmla="*/ 46 h 46"/>
              <a:gd name="T6" fmla="*/ 0 w 47"/>
              <a:gd name="T7" fmla="*/ 23 h 46"/>
              <a:gd name="T8" fmla="*/ 24 w 4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23"/>
                </a:lnTo>
                <a:lnTo>
                  <a:pt x="24" y="46"/>
                </a:lnTo>
                <a:lnTo>
                  <a:pt x="0" y="23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Line 127"/>
          <p:cNvSpPr>
            <a:spLocks noChangeShapeType="1"/>
          </p:cNvSpPr>
          <p:nvPr/>
        </p:nvSpPr>
        <p:spPr bwMode="auto">
          <a:xfrm>
            <a:off x="7570790" y="2589214"/>
            <a:ext cx="0" cy="1079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Line 128"/>
          <p:cNvSpPr>
            <a:spLocks noChangeShapeType="1"/>
          </p:cNvSpPr>
          <p:nvPr/>
        </p:nvSpPr>
        <p:spPr bwMode="auto">
          <a:xfrm>
            <a:off x="7570790" y="2697164"/>
            <a:ext cx="0" cy="1079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Line 129"/>
          <p:cNvSpPr>
            <a:spLocks noChangeShapeType="1"/>
          </p:cNvSpPr>
          <p:nvPr/>
        </p:nvSpPr>
        <p:spPr bwMode="auto">
          <a:xfrm>
            <a:off x="7527927" y="2589214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Line 130"/>
          <p:cNvSpPr>
            <a:spLocks noChangeShapeType="1"/>
          </p:cNvSpPr>
          <p:nvPr/>
        </p:nvSpPr>
        <p:spPr bwMode="auto">
          <a:xfrm>
            <a:off x="7527927" y="2805114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Line 131"/>
          <p:cNvSpPr>
            <a:spLocks noChangeShapeType="1"/>
          </p:cNvSpPr>
          <p:nvPr/>
        </p:nvSpPr>
        <p:spPr bwMode="auto">
          <a:xfrm>
            <a:off x="7485065" y="2697164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Rectangle 132"/>
          <p:cNvSpPr>
            <a:spLocks noChangeArrowheads="1"/>
          </p:cNvSpPr>
          <p:nvPr/>
        </p:nvSpPr>
        <p:spPr bwMode="auto">
          <a:xfrm>
            <a:off x="7534277" y="2524126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Rectangle 133"/>
          <p:cNvSpPr>
            <a:spLocks noChangeArrowheads="1"/>
          </p:cNvSpPr>
          <p:nvPr/>
        </p:nvSpPr>
        <p:spPr bwMode="auto">
          <a:xfrm>
            <a:off x="7534277" y="2439989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Rectangle 134"/>
          <p:cNvSpPr>
            <a:spLocks noChangeArrowheads="1"/>
          </p:cNvSpPr>
          <p:nvPr/>
        </p:nvSpPr>
        <p:spPr bwMode="auto">
          <a:xfrm>
            <a:off x="7534277" y="2771776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Rectangle 135"/>
          <p:cNvSpPr>
            <a:spLocks noChangeArrowheads="1"/>
          </p:cNvSpPr>
          <p:nvPr/>
        </p:nvSpPr>
        <p:spPr bwMode="auto">
          <a:xfrm>
            <a:off x="7534277" y="2906714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Line 136"/>
          <p:cNvSpPr>
            <a:spLocks noChangeShapeType="1"/>
          </p:cNvSpPr>
          <p:nvPr/>
        </p:nvSpPr>
        <p:spPr bwMode="auto">
          <a:xfrm>
            <a:off x="7310440" y="2903539"/>
            <a:ext cx="0" cy="158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Line 137"/>
          <p:cNvSpPr>
            <a:spLocks noChangeShapeType="1"/>
          </p:cNvSpPr>
          <p:nvPr/>
        </p:nvSpPr>
        <p:spPr bwMode="auto">
          <a:xfrm>
            <a:off x="7310440" y="2919414"/>
            <a:ext cx="0" cy="142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Line 138"/>
          <p:cNvSpPr>
            <a:spLocks noChangeShapeType="1"/>
          </p:cNvSpPr>
          <p:nvPr/>
        </p:nvSpPr>
        <p:spPr bwMode="auto">
          <a:xfrm>
            <a:off x="7267577" y="2903539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Line 139"/>
          <p:cNvSpPr>
            <a:spLocks noChangeShapeType="1"/>
          </p:cNvSpPr>
          <p:nvPr/>
        </p:nvSpPr>
        <p:spPr bwMode="auto">
          <a:xfrm>
            <a:off x="7267577" y="2933701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Line 140"/>
          <p:cNvSpPr>
            <a:spLocks noChangeShapeType="1"/>
          </p:cNvSpPr>
          <p:nvPr/>
        </p:nvSpPr>
        <p:spPr bwMode="auto">
          <a:xfrm>
            <a:off x="7224715" y="2919414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Rectangle 141"/>
          <p:cNvSpPr>
            <a:spLocks noChangeArrowheads="1"/>
          </p:cNvSpPr>
          <p:nvPr/>
        </p:nvSpPr>
        <p:spPr bwMode="auto">
          <a:xfrm>
            <a:off x="7289802" y="2906714"/>
            <a:ext cx="74613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Rectangle 142"/>
          <p:cNvSpPr>
            <a:spLocks noChangeArrowheads="1"/>
          </p:cNvSpPr>
          <p:nvPr/>
        </p:nvSpPr>
        <p:spPr bwMode="auto">
          <a:xfrm>
            <a:off x="7289802" y="2906714"/>
            <a:ext cx="74613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Rectangle 143"/>
          <p:cNvSpPr>
            <a:spLocks noChangeArrowheads="1"/>
          </p:cNvSpPr>
          <p:nvPr/>
        </p:nvSpPr>
        <p:spPr bwMode="auto">
          <a:xfrm>
            <a:off x="7323140" y="2870201"/>
            <a:ext cx="74613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Rectangle 144"/>
          <p:cNvSpPr>
            <a:spLocks noChangeArrowheads="1"/>
          </p:cNvSpPr>
          <p:nvPr/>
        </p:nvSpPr>
        <p:spPr bwMode="auto">
          <a:xfrm>
            <a:off x="7323140" y="2870201"/>
            <a:ext cx="74613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Rectangle 145"/>
          <p:cNvSpPr>
            <a:spLocks noChangeArrowheads="1"/>
          </p:cNvSpPr>
          <p:nvPr/>
        </p:nvSpPr>
        <p:spPr bwMode="auto">
          <a:xfrm>
            <a:off x="7256465" y="2843214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Rectangle 146"/>
          <p:cNvSpPr>
            <a:spLocks noChangeArrowheads="1"/>
          </p:cNvSpPr>
          <p:nvPr/>
        </p:nvSpPr>
        <p:spPr bwMode="auto">
          <a:xfrm>
            <a:off x="7256465" y="2843214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Rectangle 147"/>
          <p:cNvSpPr>
            <a:spLocks noChangeArrowheads="1"/>
          </p:cNvSpPr>
          <p:nvPr/>
        </p:nvSpPr>
        <p:spPr bwMode="auto">
          <a:xfrm>
            <a:off x="7224715" y="2906714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Rectangle 148"/>
          <p:cNvSpPr>
            <a:spLocks noChangeArrowheads="1"/>
          </p:cNvSpPr>
          <p:nvPr/>
        </p:nvSpPr>
        <p:spPr bwMode="auto">
          <a:xfrm>
            <a:off x="7224715" y="2906714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Line 149"/>
          <p:cNvSpPr>
            <a:spLocks noChangeShapeType="1"/>
          </p:cNvSpPr>
          <p:nvPr/>
        </p:nvSpPr>
        <p:spPr bwMode="auto">
          <a:xfrm>
            <a:off x="7050090" y="2574926"/>
            <a:ext cx="0" cy="571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Line 150"/>
          <p:cNvSpPr>
            <a:spLocks noChangeShapeType="1"/>
          </p:cNvSpPr>
          <p:nvPr/>
        </p:nvSpPr>
        <p:spPr bwMode="auto">
          <a:xfrm>
            <a:off x="7050090" y="2632076"/>
            <a:ext cx="0" cy="571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Line 151"/>
          <p:cNvSpPr>
            <a:spLocks noChangeShapeType="1"/>
          </p:cNvSpPr>
          <p:nvPr/>
        </p:nvSpPr>
        <p:spPr bwMode="auto">
          <a:xfrm>
            <a:off x="7007227" y="2574926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Line 152"/>
          <p:cNvSpPr>
            <a:spLocks noChangeShapeType="1"/>
          </p:cNvSpPr>
          <p:nvPr/>
        </p:nvSpPr>
        <p:spPr bwMode="auto">
          <a:xfrm>
            <a:off x="7007227" y="2689226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Line 153"/>
          <p:cNvSpPr>
            <a:spLocks noChangeShapeType="1"/>
          </p:cNvSpPr>
          <p:nvPr/>
        </p:nvSpPr>
        <p:spPr bwMode="auto">
          <a:xfrm>
            <a:off x="6964365" y="2632076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Freeform 154"/>
          <p:cNvSpPr>
            <a:spLocks/>
          </p:cNvSpPr>
          <p:nvPr/>
        </p:nvSpPr>
        <p:spPr bwMode="auto">
          <a:xfrm>
            <a:off x="6964365" y="285273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Freeform 155"/>
          <p:cNvSpPr>
            <a:spLocks/>
          </p:cNvSpPr>
          <p:nvPr/>
        </p:nvSpPr>
        <p:spPr bwMode="auto">
          <a:xfrm>
            <a:off x="7062790" y="2806701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Freeform 156"/>
          <p:cNvSpPr>
            <a:spLocks/>
          </p:cNvSpPr>
          <p:nvPr/>
        </p:nvSpPr>
        <p:spPr bwMode="auto">
          <a:xfrm>
            <a:off x="7013577" y="2778126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Freeform 157"/>
          <p:cNvSpPr>
            <a:spLocks/>
          </p:cNvSpPr>
          <p:nvPr/>
        </p:nvSpPr>
        <p:spPr bwMode="auto">
          <a:xfrm>
            <a:off x="6964365" y="2411414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Freeform 158"/>
          <p:cNvSpPr>
            <a:spLocks/>
          </p:cNvSpPr>
          <p:nvPr/>
        </p:nvSpPr>
        <p:spPr bwMode="auto">
          <a:xfrm>
            <a:off x="7013577" y="260508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Freeform 159"/>
          <p:cNvSpPr>
            <a:spLocks/>
          </p:cNvSpPr>
          <p:nvPr/>
        </p:nvSpPr>
        <p:spPr bwMode="auto">
          <a:xfrm>
            <a:off x="7062790" y="246856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Freeform 160"/>
          <p:cNvSpPr>
            <a:spLocks/>
          </p:cNvSpPr>
          <p:nvPr/>
        </p:nvSpPr>
        <p:spPr bwMode="auto">
          <a:xfrm>
            <a:off x="7013577" y="242093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Freeform 161"/>
          <p:cNvSpPr>
            <a:spLocks/>
          </p:cNvSpPr>
          <p:nvPr/>
        </p:nvSpPr>
        <p:spPr bwMode="auto">
          <a:xfrm>
            <a:off x="6964365" y="250348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Freeform 162"/>
          <p:cNvSpPr>
            <a:spLocks/>
          </p:cNvSpPr>
          <p:nvPr/>
        </p:nvSpPr>
        <p:spPr bwMode="auto">
          <a:xfrm>
            <a:off x="7013577" y="25130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Line 163"/>
          <p:cNvSpPr>
            <a:spLocks noChangeShapeType="1"/>
          </p:cNvSpPr>
          <p:nvPr/>
        </p:nvSpPr>
        <p:spPr bwMode="auto">
          <a:xfrm>
            <a:off x="6789740" y="2884489"/>
            <a:ext cx="0" cy="142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Line 164"/>
          <p:cNvSpPr>
            <a:spLocks noChangeShapeType="1"/>
          </p:cNvSpPr>
          <p:nvPr/>
        </p:nvSpPr>
        <p:spPr bwMode="auto">
          <a:xfrm>
            <a:off x="6789740" y="2898776"/>
            <a:ext cx="0" cy="142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Line 165"/>
          <p:cNvSpPr>
            <a:spLocks noChangeShapeType="1"/>
          </p:cNvSpPr>
          <p:nvPr/>
        </p:nvSpPr>
        <p:spPr bwMode="auto">
          <a:xfrm>
            <a:off x="6746877" y="2884489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Line 166"/>
          <p:cNvSpPr>
            <a:spLocks noChangeShapeType="1"/>
          </p:cNvSpPr>
          <p:nvPr/>
        </p:nvSpPr>
        <p:spPr bwMode="auto">
          <a:xfrm>
            <a:off x="6746877" y="2913064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Line 167"/>
          <p:cNvSpPr>
            <a:spLocks noChangeShapeType="1"/>
          </p:cNvSpPr>
          <p:nvPr/>
        </p:nvSpPr>
        <p:spPr bwMode="auto">
          <a:xfrm>
            <a:off x="6704015" y="2898776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Freeform 168"/>
          <p:cNvSpPr>
            <a:spLocks/>
          </p:cNvSpPr>
          <p:nvPr/>
        </p:nvSpPr>
        <p:spPr bwMode="auto">
          <a:xfrm>
            <a:off x="6783390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Freeform 169"/>
          <p:cNvSpPr>
            <a:spLocks/>
          </p:cNvSpPr>
          <p:nvPr/>
        </p:nvSpPr>
        <p:spPr bwMode="auto">
          <a:xfrm>
            <a:off x="6783390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Freeform 170"/>
          <p:cNvSpPr>
            <a:spLocks/>
          </p:cNvSpPr>
          <p:nvPr/>
        </p:nvSpPr>
        <p:spPr bwMode="auto">
          <a:xfrm>
            <a:off x="6704015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Freeform 171"/>
          <p:cNvSpPr>
            <a:spLocks/>
          </p:cNvSpPr>
          <p:nvPr/>
        </p:nvSpPr>
        <p:spPr bwMode="auto">
          <a:xfrm>
            <a:off x="6704015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Freeform 172"/>
          <p:cNvSpPr>
            <a:spLocks/>
          </p:cNvSpPr>
          <p:nvPr/>
        </p:nvSpPr>
        <p:spPr bwMode="auto">
          <a:xfrm>
            <a:off x="6743702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Freeform 173"/>
          <p:cNvSpPr>
            <a:spLocks/>
          </p:cNvSpPr>
          <p:nvPr/>
        </p:nvSpPr>
        <p:spPr bwMode="auto">
          <a:xfrm>
            <a:off x="6743702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Freeform 174"/>
          <p:cNvSpPr>
            <a:spLocks/>
          </p:cNvSpPr>
          <p:nvPr/>
        </p:nvSpPr>
        <p:spPr bwMode="auto">
          <a:xfrm>
            <a:off x="6723065" y="2843214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Freeform 175"/>
          <p:cNvSpPr>
            <a:spLocks/>
          </p:cNvSpPr>
          <p:nvPr/>
        </p:nvSpPr>
        <p:spPr bwMode="auto">
          <a:xfrm>
            <a:off x="6723065" y="2843214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Freeform 176"/>
          <p:cNvSpPr>
            <a:spLocks/>
          </p:cNvSpPr>
          <p:nvPr/>
        </p:nvSpPr>
        <p:spPr bwMode="auto">
          <a:xfrm>
            <a:off x="6762752" y="284321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Freeform 177"/>
          <p:cNvSpPr>
            <a:spLocks/>
          </p:cNvSpPr>
          <p:nvPr/>
        </p:nvSpPr>
        <p:spPr bwMode="auto">
          <a:xfrm>
            <a:off x="6762752" y="2843214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Freeform 178"/>
          <p:cNvSpPr>
            <a:spLocks/>
          </p:cNvSpPr>
          <p:nvPr/>
        </p:nvSpPr>
        <p:spPr bwMode="auto">
          <a:xfrm>
            <a:off x="6753227" y="279876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Freeform 179"/>
          <p:cNvSpPr>
            <a:spLocks/>
          </p:cNvSpPr>
          <p:nvPr/>
        </p:nvSpPr>
        <p:spPr bwMode="auto">
          <a:xfrm>
            <a:off x="6753227" y="279876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Freeform 180"/>
          <p:cNvSpPr>
            <a:spLocks/>
          </p:cNvSpPr>
          <p:nvPr/>
        </p:nvSpPr>
        <p:spPr bwMode="auto">
          <a:xfrm>
            <a:off x="6732590" y="281463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Freeform 181"/>
          <p:cNvSpPr>
            <a:spLocks/>
          </p:cNvSpPr>
          <p:nvPr/>
        </p:nvSpPr>
        <p:spPr bwMode="auto">
          <a:xfrm>
            <a:off x="6732590" y="2814639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Freeform 182"/>
          <p:cNvSpPr>
            <a:spLocks/>
          </p:cNvSpPr>
          <p:nvPr/>
        </p:nvSpPr>
        <p:spPr bwMode="auto">
          <a:xfrm>
            <a:off x="6772277" y="2825751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Freeform 183"/>
          <p:cNvSpPr>
            <a:spLocks/>
          </p:cNvSpPr>
          <p:nvPr/>
        </p:nvSpPr>
        <p:spPr bwMode="auto">
          <a:xfrm>
            <a:off x="6772277" y="2825751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Freeform 184"/>
          <p:cNvSpPr>
            <a:spLocks/>
          </p:cNvSpPr>
          <p:nvPr/>
        </p:nvSpPr>
        <p:spPr bwMode="auto">
          <a:xfrm>
            <a:off x="6804027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Freeform 185"/>
          <p:cNvSpPr>
            <a:spLocks/>
          </p:cNvSpPr>
          <p:nvPr/>
        </p:nvSpPr>
        <p:spPr bwMode="auto">
          <a:xfrm>
            <a:off x="6804027" y="290671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Line 186"/>
          <p:cNvSpPr>
            <a:spLocks noChangeShapeType="1"/>
          </p:cNvSpPr>
          <p:nvPr/>
        </p:nvSpPr>
        <p:spPr bwMode="auto">
          <a:xfrm>
            <a:off x="6529390" y="1795464"/>
            <a:ext cx="0" cy="1000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Line 187"/>
          <p:cNvSpPr>
            <a:spLocks noChangeShapeType="1"/>
          </p:cNvSpPr>
          <p:nvPr/>
        </p:nvSpPr>
        <p:spPr bwMode="auto">
          <a:xfrm>
            <a:off x="6529390" y="1895476"/>
            <a:ext cx="0" cy="1000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Line 188"/>
          <p:cNvSpPr>
            <a:spLocks noChangeShapeType="1"/>
          </p:cNvSpPr>
          <p:nvPr/>
        </p:nvSpPr>
        <p:spPr bwMode="auto">
          <a:xfrm>
            <a:off x="6486527" y="1795464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Line 189"/>
          <p:cNvSpPr>
            <a:spLocks noChangeShapeType="1"/>
          </p:cNvSpPr>
          <p:nvPr/>
        </p:nvSpPr>
        <p:spPr bwMode="auto">
          <a:xfrm>
            <a:off x="6486527" y="1995489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Line 190"/>
          <p:cNvSpPr>
            <a:spLocks noChangeShapeType="1"/>
          </p:cNvSpPr>
          <p:nvPr/>
        </p:nvSpPr>
        <p:spPr bwMode="auto">
          <a:xfrm>
            <a:off x="6443665" y="1895476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Oval 191"/>
          <p:cNvSpPr>
            <a:spLocks noChangeArrowheads="1"/>
          </p:cNvSpPr>
          <p:nvPr/>
        </p:nvSpPr>
        <p:spPr bwMode="auto">
          <a:xfrm>
            <a:off x="6443665" y="199072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Oval 192"/>
          <p:cNvSpPr>
            <a:spLocks noChangeArrowheads="1"/>
          </p:cNvSpPr>
          <p:nvPr/>
        </p:nvSpPr>
        <p:spPr bwMode="auto">
          <a:xfrm>
            <a:off x="6443665" y="199072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Oval 193"/>
          <p:cNvSpPr>
            <a:spLocks noChangeArrowheads="1"/>
          </p:cNvSpPr>
          <p:nvPr/>
        </p:nvSpPr>
        <p:spPr bwMode="auto">
          <a:xfrm>
            <a:off x="6543677" y="199072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Oval 194"/>
          <p:cNvSpPr>
            <a:spLocks noChangeArrowheads="1"/>
          </p:cNvSpPr>
          <p:nvPr/>
        </p:nvSpPr>
        <p:spPr bwMode="auto">
          <a:xfrm>
            <a:off x="6543677" y="199072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Oval 195"/>
          <p:cNvSpPr>
            <a:spLocks noChangeArrowheads="1"/>
          </p:cNvSpPr>
          <p:nvPr/>
        </p:nvSpPr>
        <p:spPr bwMode="auto">
          <a:xfrm>
            <a:off x="6492877" y="157162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Oval 196"/>
          <p:cNvSpPr>
            <a:spLocks noChangeArrowheads="1"/>
          </p:cNvSpPr>
          <p:nvPr/>
        </p:nvSpPr>
        <p:spPr bwMode="auto">
          <a:xfrm>
            <a:off x="6492877" y="1570039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Oval 197"/>
          <p:cNvSpPr>
            <a:spLocks noChangeArrowheads="1"/>
          </p:cNvSpPr>
          <p:nvPr/>
        </p:nvSpPr>
        <p:spPr bwMode="auto">
          <a:xfrm>
            <a:off x="6543677" y="1524001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Oval 198"/>
          <p:cNvSpPr>
            <a:spLocks noChangeArrowheads="1"/>
          </p:cNvSpPr>
          <p:nvPr/>
        </p:nvSpPr>
        <p:spPr bwMode="auto">
          <a:xfrm>
            <a:off x="6543677" y="1524001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Oval 199"/>
          <p:cNvSpPr>
            <a:spLocks noChangeArrowheads="1"/>
          </p:cNvSpPr>
          <p:nvPr/>
        </p:nvSpPr>
        <p:spPr bwMode="auto">
          <a:xfrm>
            <a:off x="6492877" y="199072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Oval 200"/>
          <p:cNvSpPr>
            <a:spLocks noChangeArrowheads="1"/>
          </p:cNvSpPr>
          <p:nvPr/>
        </p:nvSpPr>
        <p:spPr bwMode="auto">
          <a:xfrm>
            <a:off x="6492877" y="199072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Oval 201"/>
          <p:cNvSpPr>
            <a:spLocks noChangeArrowheads="1"/>
          </p:cNvSpPr>
          <p:nvPr/>
        </p:nvSpPr>
        <p:spPr bwMode="auto">
          <a:xfrm>
            <a:off x="6492877" y="2082801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Oval 202"/>
          <p:cNvSpPr>
            <a:spLocks noChangeArrowheads="1"/>
          </p:cNvSpPr>
          <p:nvPr/>
        </p:nvSpPr>
        <p:spPr bwMode="auto">
          <a:xfrm>
            <a:off x="6492877" y="2082801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Line 203"/>
          <p:cNvSpPr>
            <a:spLocks noChangeShapeType="1"/>
          </p:cNvSpPr>
          <p:nvPr/>
        </p:nvSpPr>
        <p:spPr bwMode="auto">
          <a:xfrm>
            <a:off x="6269040" y="2047876"/>
            <a:ext cx="0" cy="492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Line 204"/>
          <p:cNvSpPr>
            <a:spLocks noChangeShapeType="1"/>
          </p:cNvSpPr>
          <p:nvPr/>
        </p:nvSpPr>
        <p:spPr bwMode="auto">
          <a:xfrm>
            <a:off x="6269040" y="2097089"/>
            <a:ext cx="0" cy="492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206"/>
          <p:cNvSpPr>
            <a:spLocks noChangeShapeType="1"/>
          </p:cNvSpPr>
          <p:nvPr/>
        </p:nvSpPr>
        <p:spPr bwMode="auto">
          <a:xfrm>
            <a:off x="6226177" y="2047876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207"/>
          <p:cNvSpPr>
            <a:spLocks noChangeShapeType="1"/>
          </p:cNvSpPr>
          <p:nvPr/>
        </p:nvSpPr>
        <p:spPr bwMode="auto">
          <a:xfrm>
            <a:off x="6226177" y="2146301"/>
            <a:ext cx="857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208"/>
          <p:cNvSpPr>
            <a:spLocks noChangeShapeType="1"/>
          </p:cNvSpPr>
          <p:nvPr/>
        </p:nvSpPr>
        <p:spPr bwMode="auto">
          <a:xfrm>
            <a:off x="6183314" y="2097088"/>
            <a:ext cx="1714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209"/>
          <p:cNvSpPr>
            <a:spLocks noChangeArrowheads="1"/>
          </p:cNvSpPr>
          <p:nvPr/>
        </p:nvSpPr>
        <p:spPr bwMode="auto">
          <a:xfrm>
            <a:off x="6183314" y="1990726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210"/>
          <p:cNvSpPr>
            <a:spLocks noChangeArrowheads="1"/>
          </p:cNvSpPr>
          <p:nvPr/>
        </p:nvSpPr>
        <p:spPr bwMode="auto">
          <a:xfrm>
            <a:off x="6281739" y="1990726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211"/>
          <p:cNvSpPr>
            <a:spLocks noChangeArrowheads="1"/>
          </p:cNvSpPr>
          <p:nvPr/>
        </p:nvSpPr>
        <p:spPr bwMode="auto">
          <a:xfrm>
            <a:off x="6232527" y="2284413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val 212"/>
          <p:cNvSpPr>
            <a:spLocks noChangeArrowheads="1"/>
          </p:cNvSpPr>
          <p:nvPr/>
        </p:nvSpPr>
        <p:spPr bwMode="auto">
          <a:xfrm>
            <a:off x="6281739" y="2100263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213"/>
          <p:cNvSpPr>
            <a:spLocks noChangeArrowheads="1"/>
          </p:cNvSpPr>
          <p:nvPr/>
        </p:nvSpPr>
        <p:spPr bwMode="auto">
          <a:xfrm>
            <a:off x="6232527" y="1990726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214"/>
          <p:cNvSpPr>
            <a:spLocks noChangeArrowheads="1"/>
          </p:cNvSpPr>
          <p:nvPr/>
        </p:nvSpPr>
        <p:spPr bwMode="auto">
          <a:xfrm>
            <a:off x="6232527" y="2165351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15"/>
          <p:cNvSpPr>
            <a:spLocks noChangeArrowheads="1"/>
          </p:cNvSpPr>
          <p:nvPr/>
        </p:nvSpPr>
        <p:spPr bwMode="auto">
          <a:xfrm>
            <a:off x="6232527" y="1898651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6"/>
          <p:cNvSpPr>
            <a:spLocks noChangeArrowheads="1"/>
          </p:cNvSpPr>
          <p:nvPr/>
        </p:nvSpPr>
        <p:spPr bwMode="auto">
          <a:xfrm>
            <a:off x="6543677" y="659811"/>
            <a:ext cx="131606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HNRNPA2B1 mAb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B1 open symbols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A2  closed symbols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2" name="Rectangle 56"/>
          <p:cNvSpPr>
            <a:spLocks noChangeArrowheads="1"/>
          </p:cNvSpPr>
          <p:nvPr/>
        </p:nvSpPr>
        <p:spPr bwMode="auto">
          <a:xfrm rot="16200000">
            <a:off x="4687119" y="1967502"/>
            <a:ext cx="20266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HNRNPA2B1 protein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6173624" y="3055855"/>
            <a:ext cx="202619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dirty="0" smtClean="0"/>
              <a:t>B1   A2  B1 A2  B1  A2  B1  A2</a:t>
            </a:r>
            <a:endParaRPr lang="en-US" dirty="0"/>
          </a:p>
        </p:txBody>
      </p:sp>
      <p:sp>
        <p:nvSpPr>
          <p:cNvPr id="374" name="Rectangle 5"/>
          <p:cNvSpPr>
            <a:spLocks noChangeArrowheads="1"/>
          </p:cNvSpPr>
          <p:nvPr/>
        </p:nvSpPr>
        <p:spPr bwMode="auto">
          <a:xfrm>
            <a:off x="6201552" y="3214428"/>
            <a:ext cx="4842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MCF-7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5" name="Rectangle 5"/>
          <p:cNvSpPr>
            <a:spLocks noChangeArrowheads="1"/>
          </p:cNvSpPr>
          <p:nvPr/>
        </p:nvSpPr>
        <p:spPr bwMode="auto">
          <a:xfrm>
            <a:off x="7741978" y="3214428"/>
            <a:ext cx="62196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HCC1806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6" name="Rectangle 152"/>
          <p:cNvSpPr>
            <a:spLocks noChangeArrowheads="1"/>
          </p:cNvSpPr>
          <p:nvPr/>
        </p:nvSpPr>
        <p:spPr bwMode="auto">
          <a:xfrm>
            <a:off x="7215606" y="3214428"/>
            <a:ext cx="501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MDA-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MB-468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7" name="Rectangle 152"/>
          <p:cNvSpPr>
            <a:spLocks noChangeArrowheads="1"/>
          </p:cNvSpPr>
          <p:nvPr/>
        </p:nvSpPr>
        <p:spPr bwMode="auto">
          <a:xfrm>
            <a:off x="6702745" y="3214428"/>
            <a:ext cx="501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MDA-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MB-231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4462606" y="2329363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79" name="Rectangle 378"/>
          <p:cNvSpPr/>
          <p:nvPr/>
        </p:nvSpPr>
        <p:spPr>
          <a:xfrm>
            <a:off x="4736036" y="1933080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0" name="Rectangle 379"/>
          <p:cNvSpPr/>
          <p:nvPr/>
        </p:nvSpPr>
        <p:spPr>
          <a:xfrm>
            <a:off x="4981942" y="2180913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1" name="Rectangle 380"/>
          <p:cNvSpPr/>
          <p:nvPr/>
        </p:nvSpPr>
        <p:spPr>
          <a:xfrm rot="16200000">
            <a:off x="6604513" y="2410719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2" name="Rectangle 381"/>
          <p:cNvSpPr/>
          <p:nvPr/>
        </p:nvSpPr>
        <p:spPr>
          <a:xfrm rot="16200000">
            <a:off x="6851146" y="2057431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3" name="Rectangle 382"/>
          <p:cNvSpPr/>
          <p:nvPr/>
        </p:nvSpPr>
        <p:spPr>
          <a:xfrm rot="16200000">
            <a:off x="7105284" y="2450406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4" name="Rectangle 383"/>
          <p:cNvSpPr/>
          <p:nvPr/>
        </p:nvSpPr>
        <p:spPr>
          <a:xfrm rot="16200000">
            <a:off x="7378044" y="2097118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5" name="Rectangle 384"/>
          <p:cNvSpPr/>
          <p:nvPr/>
        </p:nvSpPr>
        <p:spPr>
          <a:xfrm rot="16200000">
            <a:off x="7608690" y="2353552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386" name="Rectangle 385"/>
          <p:cNvSpPr/>
          <p:nvPr/>
        </p:nvSpPr>
        <p:spPr>
          <a:xfrm rot="16200000">
            <a:off x="7897098" y="1858472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685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677" y="252549"/>
            <a:ext cx="4628016" cy="45923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77677" y="4844905"/>
            <a:ext cx="54897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Fig. 10: 4-OHT does not affect breast cancer cell migration or invasion.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Boyden chamber assays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comparing the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migration and invasion (through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Matrigel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MCF-7, MCF-7-A2B1, LCC9, and LY2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 were performed using FBS-containing medium as the attractant.  Cells were grown in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 medium for 72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 prior to treatment with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DMSO or EtOH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(vehicle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controls)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100 nM 4-OHT for 24 h prior to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plating. Migrated (A) and invaded (C) 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were stained with crystal violet and quantified using ImageJ software.  A) Representative images of migrated cells. B) Quantification of cell migration by Image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J. Values are from individual wells. *P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0.01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 one-way ANOVA followed by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Tukey’s multiple comparison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C) Representative images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invaded cells. D)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Quantification of cell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invasion with 3 wells/cell line and treatment. *P &lt; 0.001, in one-way ANOVA followed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byTukey’s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multiple comparisons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test.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305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TextBox 802"/>
          <p:cNvSpPr txBox="1"/>
          <p:nvPr/>
        </p:nvSpPr>
        <p:spPr>
          <a:xfrm>
            <a:off x="386764" y="5766779"/>
            <a:ext cx="77849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11: Knockdown of HNRNPA2B1 reduces LCC9 and MCF-7-A2B1 cell migration and invasion.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LCC9 and MCF-7 cells were transfected with siControl or siHNRNPA2B1 (siA2B1) for 48 h prior to plating for cell migration and invasion assays and treatment with vehicle control (EtOH) or 100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4-OHT as in Figure 5.  Migrated (A) and invaded (C) 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were stained with crystal violet and quantified using ImageJ software.  A) Representative images of migrated cells.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 and D)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Quantification of cell migration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invasion by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J. Values are relative migration or invasion/well (n = 3 wells/transfection and treatment) compared to EtOH + siControl. *P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0.05 and ***p &lt; 0.001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 one-way ANOVA followed by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Tukey’s multiple comparison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test.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19879" y="235526"/>
            <a:ext cx="5749381" cy="5595062"/>
            <a:chOff x="1119879" y="235526"/>
            <a:chExt cx="5749381" cy="5595062"/>
          </a:xfrm>
        </p:grpSpPr>
        <p:sp>
          <p:nvSpPr>
            <p:cNvPr id="2" name="TextBox 1"/>
            <p:cNvSpPr txBox="1"/>
            <p:nvPr/>
          </p:nvSpPr>
          <p:spPr>
            <a:xfrm>
              <a:off x="2120438" y="235527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EtOH</a:t>
              </a:r>
              <a:endParaRPr lang="en-US" sz="1200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57537" y="24157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4-OHT</a:t>
              </a:r>
              <a:endParaRPr lang="en-US" sz="12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30206" y="721729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 dirty="0"/>
                <a:t>LCC9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63893" y="1470021"/>
              <a:ext cx="7559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US" dirty="0" smtClean="0"/>
                <a:t>LCC9 </a:t>
              </a:r>
            </a:p>
            <a:p>
              <a:pPr algn="ctr"/>
              <a:r>
                <a:rPr lang="en-US" dirty="0" smtClean="0"/>
                <a:t>+ siA2B1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85543" y="2275892"/>
              <a:ext cx="750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US" dirty="0" smtClean="0"/>
                <a:t>MCF-7-A2B1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01993" y="2976783"/>
              <a:ext cx="7180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 dirty="0" smtClean="0"/>
                <a:t>MCF-7-A2B1 + siA2B1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63390" y="235527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EtOH</a:t>
              </a:r>
              <a:endParaRPr lang="en-US" sz="1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71753" y="235526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4-OHT</a:t>
              </a:r>
              <a:endParaRPr lang="en-US" sz="1200" b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014" y="512525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997" y="512525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997" y="1342998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014" y="1342998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997" y="2168486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014" y="2168486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997" y="3001341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014" y="3001341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3635" y="512525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420" y="512525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3635" y="1342998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420" y="1342998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3635" y="2168486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420" y="2168486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420" y="3001341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3635" y="3001341"/>
              <a:ext cx="1005840" cy="7559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4126862" y="644778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 dirty="0"/>
                <a:t>LCC9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10774" y="2275892"/>
              <a:ext cx="750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US" dirty="0" smtClean="0"/>
                <a:t>MCF-7-A2B1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27224" y="2976783"/>
              <a:ext cx="7180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 dirty="0" smtClean="0"/>
                <a:t>MCF-7-A2B1 + siA2B1</a:t>
              </a:r>
              <a:endParaRPr lang="en-US" dirty="0"/>
            </a:p>
          </p:txBody>
        </p:sp>
        <p:sp>
          <p:nvSpPr>
            <p:cNvPr id="186" name="Freeform 125"/>
            <p:cNvSpPr>
              <a:spLocks noEditPoints="1"/>
            </p:cNvSpPr>
            <p:nvPr/>
          </p:nvSpPr>
          <p:spPr bwMode="auto">
            <a:xfrm>
              <a:off x="2078476" y="5304299"/>
              <a:ext cx="1944688" cy="53975"/>
            </a:xfrm>
            <a:custGeom>
              <a:avLst/>
              <a:gdLst>
                <a:gd name="T0" fmla="*/ 0 w 1225"/>
                <a:gd name="T1" fmla="*/ 0 h 34"/>
                <a:gd name="T2" fmla="*/ 1225 w 1225"/>
                <a:gd name="T3" fmla="*/ 0 h 34"/>
                <a:gd name="T4" fmla="*/ 102 w 1225"/>
                <a:gd name="T5" fmla="*/ 34 h 34"/>
                <a:gd name="T6" fmla="*/ 102 w 1225"/>
                <a:gd name="T7" fmla="*/ 0 h 34"/>
                <a:gd name="T8" fmla="*/ 248 w 1225"/>
                <a:gd name="T9" fmla="*/ 34 h 34"/>
                <a:gd name="T10" fmla="*/ 248 w 1225"/>
                <a:gd name="T11" fmla="*/ 0 h 34"/>
                <a:gd name="T12" fmla="*/ 394 w 1225"/>
                <a:gd name="T13" fmla="*/ 34 h 34"/>
                <a:gd name="T14" fmla="*/ 394 w 1225"/>
                <a:gd name="T15" fmla="*/ 0 h 34"/>
                <a:gd name="T16" fmla="*/ 540 w 1225"/>
                <a:gd name="T17" fmla="*/ 34 h 34"/>
                <a:gd name="T18" fmla="*/ 540 w 1225"/>
                <a:gd name="T19" fmla="*/ 0 h 34"/>
                <a:gd name="T20" fmla="*/ 686 w 1225"/>
                <a:gd name="T21" fmla="*/ 34 h 34"/>
                <a:gd name="T22" fmla="*/ 686 w 1225"/>
                <a:gd name="T23" fmla="*/ 0 h 34"/>
                <a:gd name="T24" fmla="*/ 832 w 1225"/>
                <a:gd name="T25" fmla="*/ 34 h 34"/>
                <a:gd name="T26" fmla="*/ 832 w 1225"/>
                <a:gd name="T27" fmla="*/ 0 h 34"/>
                <a:gd name="T28" fmla="*/ 978 w 1225"/>
                <a:gd name="T29" fmla="*/ 34 h 34"/>
                <a:gd name="T30" fmla="*/ 978 w 1225"/>
                <a:gd name="T31" fmla="*/ 0 h 34"/>
                <a:gd name="T32" fmla="*/ 1124 w 1225"/>
                <a:gd name="T33" fmla="*/ 34 h 34"/>
                <a:gd name="T34" fmla="*/ 1124 w 1225"/>
                <a:gd name="T3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5" h="34">
                  <a:moveTo>
                    <a:pt x="0" y="0"/>
                  </a:moveTo>
                  <a:lnTo>
                    <a:pt x="1225" y="0"/>
                  </a:lnTo>
                  <a:moveTo>
                    <a:pt x="102" y="34"/>
                  </a:moveTo>
                  <a:lnTo>
                    <a:pt x="102" y="0"/>
                  </a:lnTo>
                  <a:moveTo>
                    <a:pt x="248" y="34"/>
                  </a:moveTo>
                  <a:lnTo>
                    <a:pt x="248" y="0"/>
                  </a:lnTo>
                  <a:moveTo>
                    <a:pt x="394" y="34"/>
                  </a:moveTo>
                  <a:lnTo>
                    <a:pt x="394" y="0"/>
                  </a:lnTo>
                  <a:moveTo>
                    <a:pt x="540" y="34"/>
                  </a:moveTo>
                  <a:lnTo>
                    <a:pt x="540" y="0"/>
                  </a:lnTo>
                  <a:moveTo>
                    <a:pt x="686" y="34"/>
                  </a:moveTo>
                  <a:lnTo>
                    <a:pt x="686" y="0"/>
                  </a:lnTo>
                  <a:moveTo>
                    <a:pt x="832" y="34"/>
                  </a:moveTo>
                  <a:lnTo>
                    <a:pt x="832" y="0"/>
                  </a:lnTo>
                  <a:moveTo>
                    <a:pt x="978" y="34"/>
                  </a:moveTo>
                  <a:lnTo>
                    <a:pt x="978" y="0"/>
                  </a:lnTo>
                  <a:moveTo>
                    <a:pt x="1124" y="34"/>
                  </a:moveTo>
                  <a:lnTo>
                    <a:pt x="1124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7" name="Rectangle 126"/>
            <p:cNvSpPr>
              <a:spLocks noChangeArrowheads="1"/>
            </p:cNvSpPr>
            <p:nvPr/>
          </p:nvSpPr>
          <p:spPr bwMode="auto">
            <a:xfrm>
              <a:off x="1840346" y="5215396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0.0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8" name="Rectangle 127"/>
            <p:cNvSpPr>
              <a:spLocks noChangeArrowheads="1"/>
            </p:cNvSpPr>
            <p:nvPr/>
          </p:nvSpPr>
          <p:spPr bwMode="auto">
            <a:xfrm>
              <a:off x="1840346" y="5020136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9" name="Rectangle 128"/>
            <p:cNvSpPr>
              <a:spLocks noChangeArrowheads="1"/>
            </p:cNvSpPr>
            <p:nvPr/>
          </p:nvSpPr>
          <p:spPr bwMode="auto">
            <a:xfrm>
              <a:off x="1840346" y="4805823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0.4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0" name="Rectangle 129"/>
            <p:cNvSpPr>
              <a:spLocks noChangeArrowheads="1"/>
            </p:cNvSpPr>
            <p:nvPr/>
          </p:nvSpPr>
          <p:spPr bwMode="auto">
            <a:xfrm>
              <a:off x="1840346" y="4591511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0.6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1" name="Rectangle 130"/>
            <p:cNvSpPr>
              <a:spLocks noChangeArrowheads="1"/>
            </p:cNvSpPr>
            <p:nvPr/>
          </p:nvSpPr>
          <p:spPr bwMode="auto">
            <a:xfrm>
              <a:off x="1840346" y="4377198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2" name="Rectangle 131"/>
            <p:cNvSpPr>
              <a:spLocks noChangeArrowheads="1"/>
            </p:cNvSpPr>
            <p:nvPr/>
          </p:nvSpPr>
          <p:spPr bwMode="auto">
            <a:xfrm>
              <a:off x="1840346" y="4162886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1.0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3" name="Rectangle 132"/>
            <p:cNvSpPr>
              <a:spLocks noChangeArrowheads="1"/>
            </p:cNvSpPr>
            <p:nvPr/>
          </p:nvSpPr>
          <p:spPr bwMode="auto">
            <a:xfrm>
              <a:off x="1840346" y="3948573"/>
              <a:ext cx="1762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1.2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4" name="Freeform 133"/>
            <p:cNvSpPr>
              <a:spLocks noEditPoints="1"/>
            </p:cNvSpPr>
            <p:nvPr/>
          </p:nvSpPr>
          <p:spPr bwMode="auto">
            <a:xfrm>
              <a:off x="2030851" y="4010487"/>
              <a:ext cx="53975" cy="1300163"/>
            </a:xfrm>
            <a:custGeom>
              <a:avLst/>
              <a:gdLst>
                <a:gd name="T0" fmla="*/ 34 w 34"/>
                <a:gd name="T1" fmla="*/ 819 h 819"/>
                <a:gd name="T2" fmla="*/ 34 w 34"/>
                <a:gd name="T3" fmla="*/ 0 h 819"/>
                <a:gd name="T4" fmla="*/ 34 w 34"/>
                <a:gd name="T5" fmla="*/ 815 h 819"/>
                <a:gd name="T6" fmla="*/ 0 w 34"/>
                <a:gd name="T7" fmla="*/ 815 h 819"/>
                <a:gd name="T8" fmla="*/ 34 w 34"/>
                <a:gd name="T9" fmla="*/ 680 h 819"/>
                <a:gd name="T10" fmla="*/ 0 w 34"/>
                <a:gd name="T11" fmla="*/ 680 h 819"/>
                <a:gd name="T12" fmla="*/ 34 w 34"/>
                <a:gd name="T13" fmla="*/ 545 h 819"/>
                <a:gd name="T14" fmla="*/ 0 w 34"/>
                <a:gd name="T15" fmla="*/ 545 h 819"/>
                <a:gd name="T16" fmla="*/ 34 w 34"/>
                <a:gd name="T17" fmla="*/ 410 h 819"/>
                <a:gd name="T18" fmla="*/ 0 w 34"/>
                <a:gd name="T19" fmla="*/ 410 h 819"/>
                <a:gd name="T20" fmla="*/ 34 w 34"/>
                <a:gd name="T21" fmla="*/ 275 h 819"/>
                <a:gd name="T22" fmla="*/ 0 w 34"/>
                <a:gd name="T23" fmla="*/ 275 h 819"/>
                <a:gd name="T24" fmla="*/ 34 w 34"/>
                <a:gd name="T25" fmla="*/ 140 h 819"/>
                <a:gd name="T26" fmla="*/ 0 w 34"/>
                <a:gd name="T27" fmla="*/ 140 h 819"/>
                <a:gd name="T28" fmla="*/ 34 w 34"/>
                <a:gd name="T29" fmla="*/ 5 h 819"/>
                <a:gd name="T30" fmla="*/ 0 w 34"/>
                <a:gd name="T31" fmla="*/ 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819">
                  <a:moveTo>
                    <a:pt x="34" y="819"/>
                  </a:moveTo>
                  <a:lnTo>
                    <a:pt x="34" y="0"/>
                  </a:lnTo>
                  <a:moveTo>
                    <a:pt x="34" y="815"/>
                  </a:moveTo>
                  <a:lnTo>
                    <a:pt x="0" y="815"/>
                  </a:lnTo>
                  <a:moveTo>
                    <a:pt x="34" y="680"/>
                  </a:moveTo>
                  <a:lnTo>
                    <a:pt x="0" y="680"/>
                  </a:lnTo>
                  <a:moveTo>
                    <a:pt x="34" y="545"/>
                  </a:moveTo>
                  <a:lnTo>
                    <a:pt x="0" y="545"/>
                  </a:lnTo>
                  <a:moveTo>
                    <a:pt x="34" y="410"/>
                  </a:moveTo>
                  <a:lnTo>
                    <a:pt x="0" y="410"/>
                  </a:lnTo>
                  <a:moveTo>
                    <a:pt x="34" y="275"/>
                  </a:moveTo>
                  <a:lnTo>
                    <a:pt x="0" y="275"/>
                  </a:lnTo>
                  <a:moveTo>
                    <a:pt x="34" y="140"/>
                  </a:moveTo>
                  <a:lnTo>
                    <a:pt x="0" y="140"/>
                  </a:lnTo>
                  <a:moveTo>
                    <a:pt x="34" y="5"/>
                  </a:moveTo>
                  <a:lnTo>
                    <a:pt x="0" y="5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5" name="Line 134"/>
            <p:cNvSpPr>
              <a:spLocks noChangeShapeType="1"/>
            </p:cNvSpPr>
            <p:nvPr/>
          </p:nvSpPr>
          <p:spPr bwMode="auto">
            <a:xfrm>
              <a:off x="3862826" y="4601037"/>
              <a:ext cx="0" cy="5715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6" name="Line 135"/>
            <p:cNvSpPr>
              <a:spLocks noChangeShapeType="1"/>
            </p:cNvSpPr>
            <p:nvPr/>
          </p:nvSpPr>
          <p:spPr bwMode="auto">
            <a:xfrm>
              <a:off x="3862826" y="4658187"/>
              <a:ext cx="0" cy="5715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7" name="Line 136"/>
            <p:cNvSpPr>
              <a:spLocks noChangeShapeType="1"/>
            </p:cNvSpPr>
            <p:nvPr/>
          </p:nvSpPr>
          <p:spPr bwMode="auto">
            <a:xfrm>
              <a:off x="3824726" y="46010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8" name="Line 137"/>
            <p:cNvSpPr>
              <a:spLocks noChangeShapeType="1"/>
            </p:cNvSpPr>
            <p:nvPr/>
          </p:nvSpPr>
          <p:spPr bwMode="auto">
            <a:xfrm>
              <a:off x="3824726" y="47153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9" name="Line 138"/>
            <p:cNvSpPr>
              <a:spLocks noChangeShapeType="1"/>
            </p:cNvSpPr>
            <p:nvPr/>
          </p:nvSpPr>
          <p:spPr bwMode="auto">
            <a:xfrm>
              <a:off x="3785038" y="4658187"/>
              <a:ext cx="155575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0" name="Freeform 139"/>
            <p:cNvSpPr>
              <a:spLocks/>
            </p:cNvSpPr>
            <p:nvPr/>
          </p:nvSpPr>
          <p:spPr bwMode="auto">
            <a:xfrm>
              <a:off x="3888226" y="4678824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1" name="Freeform 140"/>
            <p:cNvSpPr>
              <a:spLocks/>
            </p:cNvSpPr>
            <p:nvPr/>
          </p:nvSpPr>
          <p:spPr bwMode="auto">
            <a:xfrm>
              <a:off x="3888226" y="4678824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2" name="Freeform 141"/>
            <p:cNvSpPr>
              <a:spLocks/>
            </p:cNvSpPr>
            <p:nvPr/>
          </p:nvSpPr>
          <p:spPr bwMode="auto">
            <a:xfrm>
              <a:off x="3837426" y="4516899"/>
              <a:ext cx="50800" cy="5080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32 h 32"/>
                <a:gd name="T4" fmla="*/ 0 w 32"/>
                <a:gd name="T5" fmla="*/ 32 h 32"/>
                <a:gd name="T6" fmla="*/ 16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32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3" name="Freeform 142"/>
            <p:cNvSpPr>
              <a:spLocks/>
            </p:cNvSpPr>
            <p:nvPr/>
          </p:nvSpPr>
          <p:spPr bwMode="auto">
            <a:xfrm>
              <a:off x="3837426" y="4516899"/>
              <a:ext cx="50800" cy="5080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32 h 32"/>
                <a:gd name="T4" fmla="*/ 0 w 32"/>
                <a:gd name="T5" fmla="*/ 32 h 32"/>
                <a:gd name="T6" fmla="*/ 16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32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4" name="Freeform 143"/>
            <p:cNvSpPr>
              <a:spLocks/>
            </p:cNvSpPr>
            <p:nvPr/>
          </p:nvSpPr>
          <p:spPr bwMode="auto">
            <a:xfrm>
              <a:off x="3785038" y="4699462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5" name="Freeform 144"/>
            <p:cNvSpPr>
              <a:spLocks/>
            </p:cNvSpPr>
            <p:nvPr/>
          </p:nvSpPr>
          <p:spPr bwMode="auto">
            <a:xfrm>
              <a:off x="3785038" y="4699462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6" name="Line 145"/>
            <p:cNvSpPr>
              <a:spLocks noChangeShapeType="1"/>
            </p:cNvSpPr>
            <p:nvPr/>
          </p:nvSpPr>
          <p:spPr bwMode="auto">
            <a:xfrm>
              <a:off x="3631051" y="4624849"/>
              <a:ext cx="0" cy="1905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7" name="Line 146"/>
            <p:cNvSpPr>
              <a:spLocks noChangeShapeType="1"/>
            </p:cNvSpPr>
            <p:nvPr/>
          </p:nvSpPr>
          <p:spPr bwMode="auto">
            <a:xfrm>
              <a:off x="3631051" y="4643899"/>
              <a:ext cx="0" cy="17463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8" name="Line 147"/>
            <p:cNvSpPr>
              <a:spLocks noChangeShapeType="1"/>
            </p:cNvSpPr>
            <p:nvPr/>
          </p:nvSpPr>
          <p:spPr bwMode="auto">
            <a:xfrm>
              <a:off x="3592951" y="4624849"/>
              <a:ext cx="76200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9" name="Line 148"/>
            <p:cNvSpPr>
              <a:spLocks noChangeShapeType="1"/>
            </p:cNvSpPr>
            <p:nvPr/>
          </p:nvSpPr>
          <p:spPr bwMode="auto">
            <a:xfrm>
              <a:off x="3592951" y="4661362"/>
              <a:ext cx="76200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0" name="Line 149"/>
            <p:cNvSpPr>
              <a:spLocks noChangeShapeType="1"/>
            </p:cNvSpPr>
            <p:nvPr/>
          </p:nvSpPr>
          <p:spPr bwMode="auto">
            <a:xfrm>
              <a:off x="3553263" y="4643899"/>
              <a:ext cx="155575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1" name="Freeform 150"/>
            <p:cNvSpPr>
              <a:spLocks/>
            </p:cNvSpPr>
            <p:nvPr/>
          </p:nvSpPr>
          <p:spPr bwMode="auto">
            <a:xfrm>
              <a:off x="3656451" y="4624849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2" name="Freeform 151"/>
            <p:cNvSpPr>
              <a:spLocks/>
            </p:cNvSpPr>
            <p:nvPr/>
          </p:nvSpPr>
          <p:spPr bwMode="auto">
            <a:xfrm>
              <a:off x="3656451" y="4624849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3" name="Freeform 152"/>
            <p:cNvSpPr>
              <a:spLocks/>
            </p:cNvSpPr>
            <p:nvPr/>
          </p:nvSpPr>
          <p:spPr bwMode="auto">
            <a:xfrm>
              <a:off x="3553263" y="4645487"/>
              <a:ext cx="52388" cy="52388"/>
            </a:xfrm>
            <a:custGeom>
              <a:avLst/>
              <a:gdLst>
                <a:gd name="T0" fmla="*/ 17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7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4" name="Freeform 153"/>
            <p:cNvSpPr>
              <a:spLocks/>
            </p:cNvSpPr>
            <p:nvPr/>
          </p:nvSpPr>
          <p:spPr bwMode="auto">
            <a:xfrm>
              <a:off x="3553263" y="4645487"/>
              <a:ext cx="52388" cy="52388"/>
            </a:xfrm>
            <a:custGeom>
              <a:avLst/>
              <a:gdLst>
                <a:gd name="T0" fmla="*/ 17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7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5" name="Freeform 154"/>
            <p:cNvSpPr>
              <a:spLocks/>
            </p:cNvSpPr>
            <p:nvPr/>
          </p:nvSpPr>
          <p:spPr bwMode="auto">
            <a:xfrm>
              <a:off x="3553263" y="4581987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6" name="Freeform 155"/>
            <p:cNvSpPr>
              <a:spLocks/>
            </p:cNvSpPr>
            <p:nvPr/>
          </p:nvSpPr>
          <p:spPr bwMode="auto">
            <a:xfrm>
              <a:off x="3553263" y="4581987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7" name="Line 156"/>
            <p:cNvSpPr>
              <a:spLocks noChangeShapeType="1"/>
            </p:cNvSpPr>
            <p:nvPr/>
          </p:nvSpPr>
          <p:spPr bwMode="auto">
            <a:xfrm>
              <a:off x="3399276" y="4234324"/>
              <a:ext cx="0" cy="47625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8" name="Line 157"/>
            <p:cNvSpPr>
              <a:spLocks noChangeShapeType="1"/>
            </p:cNvSpPr>
            <p:nvPr/>
          </p:nvSpPr>
          <p:spPr bwMode="auto">
            <a:xfrm>
              <a:off x="3399276" y="4281949"/>
              <a:ext cx="0" cy="49213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9" name="Line 158"/>
            <p:cNvSpPr>
              <a:spLocks noChangeShapeType="1"/>
            </p:cNvSpPr>
            <p:nvPr/>
          </p:nvSpPr>
          <p:spPr bwMode="auto">
            <a:xfrm>
              <a:off x="3359588" y="4234324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0" name="Line 159"/>
            <p:cNvSpPr>
              <a:spLocks noChangeShapeType="1"/>
            </p:cNvSpPr>
            <p:nvPr/>
          </p:nvSpPr>
          <p:spPr bwMode="auto">
            <a:xfrm>
              <a:off x="3359588" y="4331162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1" name="Line 160"/>
            <p:cNvSpPr>
              <a:spLocks noChangeShapeType="1"/>
            </p:cNvSpPr>
            <p:nvPr/>
          </p:nvSpPr>
          <p:spPr bwMode="auto">
            <a:xfrm>
              <a:off x="3321488" y="4281949"/>
              <a:ext cx="155575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2" name="Freeform 161"/>
            <p:cNvSpPr>
              <a:spLocks/>
            </p:cNvSpPr>
            <p:nvPr/>
          </p:nvSpPr>
          <p:spPr bwMode="auto">
            <a:xfrm>
              <a:off x="3321488" y="4324812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3" name="Freeform 162"/>
            <p:cNvSpPr>
              <a:spLocks/>
            </p:cNvSpPr>
            <p:nvPr/>
          </p:nvSpPr>
          <p:spPr bwMode="auto">
            <a:xfrm>
              <a:off x="3321488" y="4324812"/>
              <a:ext cx="52388" cy="50800"/>
            </a:xfrm>
            <a:custGeom>
              <a:avLst/>
              <a:gdLst>
                <a:gd name="T0" fmla="*/ 17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7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4" name="Freeform 163"/>
            <p:cNvSpPr>
              <a:spLocks/>
            </p:cNvSpPr>
            <p:nvPr/>
          </p:nvSpPr>
          <p:spPr bwMode="auto">
            <a:xfrm>
              <a:off x="3373876" y="4162887"/>
              <a:ext cx="50800" cy="52388"/>
            </a:xfrm>
            <a:custGeom>
              <a:avLst/>
              <a:gdLst>
                <a:gd name="T0" fmla="*/ 16 w 32"/>
                <a:gd name="T1" fmla="*/ 0 h 33"/>
                <a:gd name="T2" fmla="*/ 32 w 32"/>
                <a:gd name="T3" fmla="*/ 33 h 33"/>
                <a:gd name="T4" fmla="*/ 0 w 32"/>
                <a:gd name="T5" fmla="*/ 33 h 33"/>
                <a:gd name="T6" fmla="*/ 16 w 32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3">
                  <a:moveTo>
                    <a:pt x="16" y="0"/>
                  </a:moveTo>
                  <a:lnTo>
                    <a:pt x="32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5" name="Freeform 164"/>
            <p:cNvSpPr>
              <a:spLocks/>
            </p:cNvSpPr>
            <p:nvPr/>
          </p:nvSpPr>
          <p:spPr bwMode="auto">
            <a:xfrm>
              <a:off x="3373876" y="4162887"/>
              <a:ext cx="50800" cy="52388"/>
            </a:xfrm>
            <a:custGeom>
              <a:avLst/>
              <a:gdLst>
                <a:gd name="T0" fmla="*/ 16 w 32"/>
                <a:gd name="T1" fmla="*/ 0 h 33"/>
                <a:gd name="T2" fmla="*/ 32 w 32"/>
                <a:gd name="T3" fmla="*/ 33 h 33"/>
                <a:gd name="T4" fmla="*/ 0 w 32"/>
                <a:gd name="T5" fmla="*/ 33 h 33"/>
                <a:gd name="T6" fmla="*/ 16 w 32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3">
                  <a:moveTo>
                    <a:pt x="16" y="0"/>
                  </a:moveTo>
                  <a:lnTo>
                    <a:pt x="32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6" name="Freeform 165"/>
            <p:cNvSpPr>
              <a:spLocks/>
            </p:cNvSpPr>
            <p:nvPr/>
          </p:nvSpPr>
          <p:spPr bwMode="auto">
            <a:xfrm>
              <a:off x="3424676" y="4281949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7" name="Freeform 166"/>
            <p:cNvSpPr>
              <a:spLocks/>
            </p:cNvSpPr>
            <p:nvPr/>
          </p:nvSpPr>
          <p:spPr bwMode="auto">
            <a:xfrm>
              <a:off x="3424676" y="4281949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8" name="Line 167"/>
            <p:cNvSpPr>
              <a:spLocks noChangeShapeType="1"/>
            </p:cNvSpPr>
            <p:nvPr/>
          </p:nvSpPr>
          <p:spPr bwMode="auto">
            <a:xfrm>
              <a:off x="3167501" y="4193049"/>
              <a:ext cx="0" cy="39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9" name="Line 168"/>
            <p:cNvSpPr>
              <a:spLocks noChangeShapeType="1"/>
            </p:cNvSpPr>
            <p:nvPr/>
          </p:nvSpPr>
          <p:spPr bwMode="auto">
            <a:xfrm>
              <a:off x="3167501" y="4232737"/>
              <a:ext cx="0" cy="3810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0" name="Line 169"/>
            <p:cNvSpPr>
              <a:spLocks noChangeShapeType="1"/>
            </p:cNvSpPr>
            <p:nvPr/>
          </p:nvSpPr>
          <p:spPr bwMode="auto">
            <a:xfrm>
              <a:off x="3127813" y="4193049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1" name="Line 170"/>
            <p:cNvSpPr>
              <a:spLocks noChangeShapeType="1"/>
            </p:cNvSpPr>
            <p:nvPr/>
          </p:nvSpPr>
          <p:spPr bwMode="auto">
            <a:xfrm>
              <a:off x="3127813" y="42708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2" name="Line 171"/>
            <p:cNvSpPr>
              <a:spLocks noChangeShapeType="1"/>
            </p:cNvSpPr>
            <p:nvPr/>
          </p:nvSpPr>
          <p:spPr bwMode="auto">
            <a:xfrm>
              <a:off x="3089713" y="4232737"/>
              <a:ext cx="155575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3" name="Freeform 172"/>
            <p:cNvSpPr>
              <a:spLocks/>
            </p:cNvSpPr>
            <p:nvPr/>
          </p:nvSpPr>
          <p:spPr bwMode="auto">
            <a:xfrm>
              <a:off x="3142101" y="4131137"/>
              <a:ext cx="50800" cy="52388"/>
            </a:xfrm>
            <a:custGeom>
              <a:avLst/>
              <a:gdLst>
                <a:gd name="T0" fmla="*/ 16 w 32"/>
                <a:gd name="T1" fmla="*/ 0 h 33"/>
                <a:gd name="T2" fmla="*/ 32 w 32"/>
                <a:gd name="T3" fmla="*/ 33 h 33"/>
                <a:gd name="T4" fmla="*/ 0 w 32"/>
                <a:gd name="T5" fmla="*/ 33 h 33"/>
                <a:gd name="T6" fmla="*/ 16 w 32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3">
                  <a:moveTo>
                    <a:pt x="16" y="0"/>
                  </a:moveTo>
                  <a:lnTo>
                    <a:pt x="32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4" name="Freeform 173"/>
            <p:cNvSpPr>
              <a:spLocks/>
            </p:cNvSpPr>
            <p:nvPr/>
          </p:nvSpPr>
          <p:spPr bwMode="auto">
            <a:xfrm>
              <a:off x="3089713" y="4261312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5" name="Freeform 174"/>
            <p:cNvSpPr>
              <a:spLocks/>
            </p:cNvSpPr>
            <p:nvPr/>
          </p:nvSpPr>
          <p:spPr bwMode="auto">
            <a:xfrm>
              <a:off x="3192901" y="4227974"/>
              <a:ext cx="52388" cy="50800"/>
            </a:xfrm>
            <a:custGeom>
              <a:avLst/>
              <a:gdLst>
                <a:gd name="T0" fmla="*/ 16 w 33"/>
                <a:gd name="T1" fmla="*/ 0 h 32"/>
                <a:gd name="T2" fmla="*/ 33 w 33"/>
                <a:gd name="T3" fmla="*/ 32 h 32"/>
                <a:gd name="T4" fmla="*/ 0 w 33"/>
                <a:gd name="T5" fmla="*/ 32 h 32"/>
                <a:gd name="T6" fmla="*/ 16 w 33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33" y="32"/>
                  </a:lnTo>
                  <a:lnTo>
                    <a:pt x="0" y="32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6" name="Line 175"/>
            <p:cNvSpPr>
              <a:spLocks noChangeShapeType="1"/>
            </p:cNvSpPr>
            <p:nvPr/>
          </p:nvSpPr>
          <p:spPr bwMode="auto">
            <a:xfrm>
              <a:off x="2935726" y="4837574"/>
              <a:ext cx="0" cy="15875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7" name="Line 176"/>
            <p:cNvSpPr>
              <a:spLocks noChangeShapeType="1"/>
            </p:cNvSpPr>
            <p:nvPr/>
          </p:nvSpPr>
          <p:spPr bwMode="auto">
            <a:xfrm>
              <a:off x="2935726" y="4853449"/>
              <a:ext cx="0" cy="17463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8" name="Line 177"/>
            <p:cNvSpPr>
              <a:spLocks noChangeShapeType="1"/>
            </p:cNvSpPr>
            <p:nvPr/>
          </p:nvSpPr>
          <p:spPr bwMode="auto">
            <a:xfrm>
              <a:off x="2896038" y="4837574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9" name="Line 178"/>
            <p:cNvSpPr>
              <a:spLocks noChangeShapeType="1"/>
            </p:cNvSpPr>
            <p:nvPr/>
          </p:nvSpPr>
          <p:spPr bwMode="auto">
            <a:xfrm>
              <a:off x="2896038" y="4870912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0" name="Line 179"/>
            <p:cNvSpPr>
              <a:spLocks noChangeShapeType="1"/>
            </p:cNvSpPr>
            <p:nvPr/>
          </p:nvSpPr>
          <p:spPr bwMode="auto">
            <a:xfrm>
              <a:off x="2857938" y="4853449"/>
              <a:ext cx="155575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1" name="Rectangle 180"/>
            <p:cNvSpPr>
              <a:spLocks noChangeArrowheads="1"/>
            </p:cNvSpPr>
            <p:nvPr/>
          </p:nvSpPr>
          <p:spPr bwMode="auto">
            <a:xfrm>
              <a:off x="2857938" y="4859799"/>
              <a:ext cx="52388" cy="523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2" name="Rectangle 181"/>
            <p:cNvSpPr>
              <a:spLocks noChangeArrowheads="1"/>
            </p:cNvSpPr>
            <p:nvPr/>
          </p:nvSpPr>
          <p:spPr bwMode="auto">
            <a:xfrm>
              <a:off x="2857938" y="4859799"/>
              <a:ext cx="52388" cy="52388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3" name="Rectangle 182"/>
            <p:cNvSpPr>
              <a:spLocks noChangeArrowheads="1"/>
            </p:cNvSpPr>
            <p:nvPr/>
          </p:nvSpPr>
          <p:spPr bwMode="auto">
            <a:xfrm>
              <a:off x="2961126" y="4816937"/>
              <a:ext cx="52388" cy="523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4" name="Rectangle 183"/>
            <p:cNvSpPr>
              <a:spLocks noChangeArrowheads="1"/>
            </p:cNvSpPr>
            <p:nvPr/>
          </p:nvSpPr>
          <p:spPr bwMode="auto">
            <a:xfrm>
              <a:off x="2961126" y="4816937"/>
              <a:ext cx="52388" cy="52388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5" name="Rectangle 184"/>
            <p:cNvSpPr>
              <a:spLocks noChangeArrowheads="1"/>
            </p:cNvSpPr>
            <p:nvPr/>
          </p:nvSpPr>
          <p:spPr bwMode="auto">
            <a:xfrm>
              <a:off x="2857938" y="4805824"/>
              <a:ext cx="52388" cy="523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6" name="Rectangle 185"/>
            <p:cNvSpPr>
              <a:spLocks noChangeArrowheads="1"/>
            </p:cNvSpPr>
            <p:nvPr/>
          </p:nvSpPr>
          <p:spPr bwMode="auto">
            <a:xfrm>
              <a:off x="2857938" y="4805824"/>
              <a:ext cx="52388" cy="52388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7" name="Line 186"/>
            <p:cNvSpPr>
              <a:spLocks noChangeShapeType="1"/>
            </p:cNvSpPr>
            <p:nvPr/>
          </p:nvSpPr>
          <p:spPr bwMode="auto">
            <a:xfrm>
              <a:off x="2703951" y="4608974"/>
              <a:ext cx="0" cy="4445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8" name="Line 187"/>
            <p:cNvSpPr>
              <a:spLocks noChangeShapeType="1"/>
            </p:cNvSpPr>
            <p:nvPr/>
          </p:nvSpPr>
          <p:spPr bwMode="auto">
            <a:xfrm>
              <a:off x="2703951" y="4653424"/>
              <a:ext cx="0" cy="4603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9" name="Line 188"/>
            <p:cNvSpPr>
              <a:spLocks noChangeShapeType="1"/>
            </p:cNvSpPr>
            <p:nvPr/>
          </p:nvSpPr>
          <p:spPr bwMode="auto">
            <a:xfrm>
              <a:off x="2664263" y="4608974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0" name="Line 189"/>
            <p:cNvSpPr>
              <a:spLocks noChangeShapeType="1"/>
            </p:cNvSpPr>
            <p:nvPr/>
          </p:nvSpPr>
          <p:spPr bwMode="auto">
            <a:xfrm>
              <a:off x="2664263" y="4699462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1" name="Line 190"/>
            <p:cNvSpPr>
              <a:spLocks noChangeShapeType="1"/>
            </p:cNvSpPr>
            <p:nvPr/>
          </p:nvSpPr>
          <p:spPr bwMode="auto">
            <a:xfrm>
              <a:off x="2626163" y="4653424"/>
              <a:ext cx="15398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2" name="Rectangle 191"/>
            <p:cNvSpPr>
              <a:spLocks noChangeArrowheads="1"/>
            </p:cNvSpPr>
            <p:nvPr/>
          </p:nvSpPr>
          <p:spPr bwMode="auto">
            <a:xfrm>
              <a:off x="2626163" y="4678824"/>
              <a:ext cx="50800" cy="50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3" name="Rectangle 192"/>
            <p:cNvSpPr>
              <a:spLocks noChangeArrowheads="1"/>
            </p:cNvSpPr>
            <p:nvPr/>
          </p:nvSpPr>
          <p:spPr bwMode="auto">
            <a:xfrm>
              <a:off x="2626163" y="4678824"/>
              <a:ext cx="50800" cy="50800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4" name="Rectangle 193"/>
            <p:cNvSpPr>
              <a:spLocks noChangeArrowheads="1"/>
            </p:cNvSpPr>
            <p:nvPr/>
          </p:nvSpPr>
          <p:spPr bwMode="auto">
            <a:xfrm>
              <a:off x="2676963" y="4539124"/>
              <a:ext cx="52388" cy="523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5" name="Rectangle 194"/>
            <p:cNvSpPr>
              <a:spLocks noChangeArrowheads="1"/>
            </p:cNvSpPr>
            <p:nvPr/>
          </p:nvSpPr>
          <p:spPr bwMode="auto">
            <a:xfrm>
              <a:off x="2676963" y="4539124"/>
              <a:ext cx="52388" cy="52388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6" name="Rectangle 195"/>
            <p:cNvSpPr>
              <a:spLocks noChangeArrowheads="1"/>
            </p:cNvSpPr>
            <p:nvPr/>
          </p:nvSpPr>
          <p:spPr bwMode="auto">
            <a:xfrm>
              <a:off x="2729351" y="4667712"/>
              <a:ext cx="50800" cy="523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7" name="Rectangle 196"/>
            <p:cNvSpPr>
              <a:spLocks noChangeArrowheads="1"/>
            </p:cNvSpPr>
            <p:nvPr/>
          </p:nvSpPr>
          <p:spPr bwMode="auto">
            <a:xfrm>
              <a:off x="2729351" y="4667712"/>
              <a:ext cx="50800" cy="52388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8" name="Line 197"/>
            <p:cNvSpPr>
              <a:spLocks noChangeShapeType="1"/>
            </p:cNvSpPr>
            <p:nvPr/>
          </p:nvSpPr>
          <p:spPr bwMode="auto">
            <a:xfrm>
              <a:off x="2472176" y="4189874"/>
              <a:ext cx="0" cy="20638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9" name="Line 198"/>
            <p:cNvSpPr>
              <a:spLocks noChangeShapeType="1"/>
            </p:cNvSpPr>
            <p:nvPr/>
          </p:nvSpPr>
          <p:spPr bwMode="auto">
            <a:xfrm>
              <a:off x="2472176" y="4210512"/>
              <a:ext cx="0" cy="22225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0" name="Line 199"/>
            <p:cNvSpPr>
              <a:spLocks noChangeShapeType="1"/>
            </p:cNvSpPr>
            <p:nvPr/>
          </p:nvSpPr>
          <p:spPr bwMode="auto">
            <a:xfrm>
              <a:off x="2432488" y="4189874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1" name="Line 200"/>
            <p:cNvSpPr>
              <a:spLocks noChangeShapeType="1"/>
            </p:cNvSpPr>
            <p:nvPr/>
          </p:nvSpPr>
          <p:spPr bwMode="auto">
            <a:xfrm>
              <a:off x="2432488" y="42327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2" name="Line 201"/>
            <p:cNvSpPr>
              <a:spLocks noChangeShapeType="1"/>
            </p:cNvSpPr>
            <p:nvPr/>
          </p:nvSpPr>
          <p:spPr bwMode="auto">
            <a:xfrm>
              <a:off x="2394388" y="4210512"/>
              <a:ext cx="15398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3" name="Rectangle 202"/>
            <p:cNvSpPr>
              <a:spLocks noChangeArrowheads="1"/>
            </p:cNvSpPr>
            <p:nvPr/>
          </p:nvSpPr>
          <p:spPr bwMode="auto">
            <a:xfrm>
              <a:off x="2445188" y="4142249"/>
              <a:ext cx="52388" cy="5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4" name="Rectangle 203"/>
            <p:cNvSpPr>
              <a:spLocks noChangeArrowheads="1"/>
            </p:cNvSpPr>
            <p:nvPr/>
          </p:nvSpPr>
          <p:spPr bwMode="auto">
            <a:xfrm>
              <a:off x="2445188" y="4142249"/>
              <a:ext cx="52388" cy="508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5" name="Rectangle 204"/>
            <p:cNvSpPr>
              <a:spLocks noChangeArrowheads="1"/>
            </p:cNvSpPr>
            <p:nvPr/>
          </p:nvSpPr>
          <p:spPr bwMode="auto">
            <a:xfrm>
              <a:off x="2394388" y="4216862"/>
              <a:ext cx="50800" cy="523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7" name="Rectangle 206"/>
            <p:cNvSpPr>
              <a:spLocks noChangeArrowheads="1"/>
            </p:cNvSpPr>
            <p:nvPr/>
          </p:nvSpPr>
          <p:spPr bwMode="auto">
            <a:xfrm>
              <a:off x="2394388" y="4216862"/>
              <a:ext cx="50800" cy="5238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8" name="Rectangle 207"/>
            <p:cNvSpPr>
              <a:spLocks noChangeArrowheads="1"/>
            </p:cNvSpPr>
            <p:nvPr/>
          </p:nvSpPr>
          <p:spPr bwMode="auto">
            <a:xfrm>
              <a:off x="2497575" y="4196224"/>
              <a:ext cx="50800" cy="5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9" name="Rectangle 208"/>
            <p:cNvSpPr>
              <a:spLocks noChangeArrowheads="1"/>
            </p:cNvSpPr>
            <p:nvPr/>
          </p:nvSpPr>
          <p:spPr bwMode="auto">
            <a:xfrm>
              <a:off x="2497575" y="4196224"/>
              <a:ext cx="50800" cy="508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0" name="Line 209"/>
            <p:cNvSpPr>
              <a:spLocks noChangeShapeType="1"/>
            </p:cNvSpPr>
            <p:nvPr/>
          </p:nvSpPr>
          <p:spPr bwMode="auto">
            <a:xfrm>
              <a:off x="2240400" y="4207337"/>
              <a:ext cx="0" cy="2540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1" name="Line 210"/>
            <p:cNvSpPr>
              <a:spLocks noChangeShapeType="1"/>
            </p:cNvSpPr>
            <p:nvPr/>
          </p:nvSpPr>
          <p:spPr bwMode="auto">
            <a:xfrm>
              <a:off x="2240400" y="4232737"/>
              <a:ext cx="0" cy="2540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2" name="Line 211"/>
            <p:cNvSpPr>
              <a:spLocks noChangeShapeType="1"/>
            </p:cNvSpPr>
            <p:nvPr/>
          </p:nvSpPr>
          <p:spPr bwMode="auto">
            <a:xfrm>
              <a:off x="2200713" y="42073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3" name="Line 212"/>
            <p:cNvSpPr>
              <a:spLocks noChangeShapeType="1"/>
            </p:cNvSpPr>
            <p:nvPr/>
          </p:nvSpPr>
          <p:spPr bwMode="auto">
            <a:xfrm>
              <a:off x="2200713" y="4258137"/>
              <a:ext cx="77788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4" name="Line 213"/>
            <p:cNvSpPr>
              <a:spLocks noChangeShapeType="1"/>
            </p:cNvSpPr>
            <p:nvPr/>
          </p:nvSpPr>
          <p:spPr bwMode="auto">
            <a:xfrm>
              <a:off x="2162613" y="4232737"/>
              <a:ext cx="15398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5" name="Rectangle 214"/>
            <p:cNvSpPr>
              <a:spLocks noChangeArrowheads="1"/>
            </p:cNvSpPr>
            <p:nvPr/>
          </p:nvSpPr>
          <p:spPr bwMode="auto">
            <a:xfrm>
              <a:off x="2162613" y="4162887"/>
              <a:ext cx="50800" cy="5238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" name="Rectangle 215"/>
            <p:cNvSpPr>
              <a:spLocks noChangeArrowheads="1"/>
            </p:cNvSpPr>
            <p:nvPr/>
          </p:nvSpPr>
          <p:spPr bwMode="auto">
            <a:xfrm>
              <a:off x="2265800" y="4205749"/>
              <a:ext cx="50800" cy="5238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" name="Rectangle 216"/>
            <p:cNvSpPr>
              <a:spLocks noChangeArrowheads="1"/>
            </p:cNvSpPr>
            <p:nvPr/>
          </p:nvSpPr>
          <p:spPr bwMode="auto">
            <a:xfrm>
              <a:off x="2162613" y="4248612"/>
              <a:ext cx="50800" cy="5238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1467172" y="5277234"/>
              <a:ext cx="2550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4-OHT            +          +          +          +</a:t>
              </a:r>
              <a:endParaRPr lang="en-US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3044929" y="5568368"/>
              <a:ext cx="1048191" cy="262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MCF-7-A2B1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2316600" y="5568368"/>
              <a:ext cx="587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LCC9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TextBox 269"/>
            <p:cNvSpPr txBox="1"/>
            <p:nvPr/>
          </p:nvSpPr>
          <p:spPr>
            <a:xfrm rot="16200000">
              <a:off x="1015958" y="4508537"/>
              <a:ext cx="13965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Migration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1119879" y="3963148"/>
              <a:ext cx="369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1119879" y="359133"/>
              <a:ext cx="369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4127252" y="3963148"/>
              <a:ext cx="369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4127252" y="359133"/>
              <a:ext cx="369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6" name="Straight Connector 275"/>
            <p:cNvCxnSpPr/>
            <p:nvPr/>
          </p:nvCxnSpPr>
          <p:spPr>
            <a:xfrm>
              <a:off x="3050820" y="5310545"/>
              <a:ext cx="0" cy="4737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TextBox 276"/>
            <p:cNvSpPr txBox="1"/>
            <p:nvPr/>
          </p:nvSpPr>
          <p:spPr>
            <a:xfrm>
              <a:off x="1553688" y="5417011"/>
              <a:ext cx="24913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siA2B1              +    +                 +    +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9" name="Straight Connector 278"/>
            <p:cNvCxnSpPr/>
            <p:nvPr/>
          </p:nvCxnSpPr>
          <p:spPr>
            <a:xfrm>
              <a:off x="2703157" y="4982038"/>
              <a:ext cx="2317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/>
          </p:nvCxnSpPr>
          <p:spPr>
            <a:xfrm rot="5400000">
              <a:off x="2588822" y="4866150"/>
              <a:ext cx="2317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TextBox 282"/>
            <p:cNvSpPr txBox="1"/>
            <p:nvPr/>
          </p:nvSpPr>
          <p:spPr>
            <a:xfrm>
              <a:off x="2680577" y="4900800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284" name="Left Brace 283"/>
            <p:cNvSpPr/>
            <p:nvPr/>
          </p:nvSpPr>
          <p:spPr>
            <a:xfrm rot="5400000">
              <a:off x="2324614" y="3936987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Left Brace 284"/>
            <p:cNvSpPr/>
            <p:nvPr/>
          </p:nvSpPr>
          <p:spPr>
            <a:xfrm rot="5400000">
              <a:off x="2803328" y="4333491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Left Brace 285"/>
            <p:cNvSpPr/>
            <p:nvPr/>
          </p:nvSpPr>
          <p:spPr>
            <a:xfrm rot="5400000">
              <a:off x="3250233" y="3925731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Left Brace 286"/>
            <p:cNvSpPr/>
            <p:nvPr/>
          </p:nvSpPr>
          <p:spPr>
            <a:xfrm rot="5400000">
              <a:off x="3713880" y="4341787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8" name="Straight Connector 287"/>
            <p:cNvCxnSpPr/>
            <p:nvPr/>
          </p:nvCxnSpPr>
          <p:spPr>
            <a:xfrm>
              <a:off x="2820244" y="3987215"/>
              <a:ext cx="5150" cy="4116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2348069" y="3991006"/>
              <a:ext cx="476126" cy="4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3730184" y="3987215"/>
              <a:ext cx="5150" cy="4116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3264974" y="3978975"/>
              <a:ext cx="465210" cy="49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TextBox 299"/>
            <p:cNvSpPr txBox="1"/>
            <p:nvPr/>
          </p:nvSpPr>
          <p:spPr>
            <a:xfrm>
              <a:off x="2367891" y="3821349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***</a:t>
              </a:r>
              <a:endParaRPr lang="en-US" sz="1600" dirty="0"/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3281643" y="3801794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***</a:t>
              </a:r>
              <a:endParaRPr lang="en-US" sz="1600" dirty="0"/>
            </a:p>
          </p:txBody>
        </p:sp>
        <p:sp>
          <p:nvSpPr>
            <p:cNvPr id="458" name="Rectangle 359"/>
            <p:cNvSpPr>
              <a:spLocks noChangeArrowheads="1"/>
            </p:cNvSpPr>
            <p:nvPr/>
          </p:nvSpPr>
          <p:spPr bwMode="auto">
            <a:xfrm>
              <a:off x="4616540" y="5219002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9" name="Rectangle 360"/>
            <p:cNvSpPr>
              <a:spLocks noChangeArrowheads="1"/>
            </p:cNvSpPr>
            <p:nvPr/>
          </p:nvSpPr>
          <p:spPr bwMode="auto">
            <a:xfrm>
              <a:off x="4616540" y="5004689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0" name="Rectangle 361"/>
            <p:cNvSpPr>
              <a:spLocks noChangeArrowheads="1"/>
            </p:cNvSpPr>
            <p:nvPr/>
          </p:nvSpPr>
          <p:spPr bwMode="auto">
            <a:xfrm>
              <a:off x="4616540" y="4788789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0.4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1" name="Rectangle 362"/>
            <p:cNvSpPr>
              <a:spLocks noChangeArrowheads="1"/>
            </p:cNvSpPr>
            <p:nvPr/>
          </p:nvSpPr>
          <p:spPr bwMode="auto">
            <a:xfrm>
              <a:off x="4616540" y="4574477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0.6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2" name="Rectangle 363"/>
            <p:cNvSpPr>
              <a:spLocks noChangeArrowheads="1"/>
            </p:cNvSpPr>
            <p:nvPr/>
          </p:nvSpPr>
          <p:spPr bwMode="auto">
            <a:xfrm>
              <a:off x="4616540" y="4360164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0.8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3" name="Rectangle 364"/>
            <p:cNvSpPr>
              <a:spLocks noChangeArrowheads="1"/>
            </p:cNvSpPr>
            <p:nvPr/>
          </p:nvSpPr>
          <p:spPr bwMode="auto">
            <a:xfrm>
              <a:off x="4616540" y="4145852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1.0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4" name="Rectangle 365"/>
            <p:cNvSpPr>
              <a:spLocks noChangeArrowheads="1"/>
            </p:cNvSpPr>
            <p:nvPr/>
          </p:nvSpPr>
          <p:spPr bwMode="auto">
            <a:xfrm>
              <a:off x="4616540" y="3929952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1.2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38" name="TextBox 537"/>
            <p:cNvSpPr txBox="1"/>
            <p:nvPr/>
          </p:nvSpPr>
          <p:spPr>
            <a:xfrm>
              <a:off x="5821069" y="5568368"/>
              <a:ext cx="1048191" cy="262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MCF-7-A2B1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TextBox 538"/>
            <p:cNvSpPr txBox="1"/>
            <p:nvPr/>
          </p:nvSpPr>
          <p:spPr>
            <a:xfrm>
              <a:off x="5092740" y="5568368"/>
              <a:ext cx="587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LCC9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TextBox 539"/>
            <p:cNvSpPr txBox="1"/>
            <p:nvPr/>
          </p:nvSpPr>
          <p:spPr>
            <a:xfrm>
              <a:off x="4310699" y="5391886"/>
              <a:ext cx="25298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siA2B1               +    +                 +    +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1" name="Straight Connector 540"/>
            <p:cNvCxnSpPr/>
            <p:nvPr/>
          </p:nvCxnSpPr>
          <p:spPr>
            <a:xfrm>
              <a:off x="5823003" y="5280728"/>
              <a:ext cx="0" cy="4737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" name="TextBox 541"/>
            <p:cNvSpPr txBox="1"/>
            <p:nvPr/>
          </p:nvSpPr>
          <p:spPr>
            <a:xfrm rot="16200000">
              <a:off x="3803548" y="4458132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Invasion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5" name="Straight Connector 544"/>
            <p:cNvCxnSpPr/>
            <p:nvPr/>
          </p:nvCxnSpPr>
          <p:spPr>
            <a:xfrm>
              <a:off x="5488316" y="3892384"/>
              <a:ext cx="6351" cy="4116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Connector 545"/>
            <p:cNvCxnSpPr/>
            <p:nvPr/>
          </p:nvCxnSpPr>
          <p:spPr>
            <a:xfrm flipH="1">
              <a:off x="5131661" y="3891514"/>
              <a:ext cx="35780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TextBox 550"/>
            <p:cNvSpPr txBox="1"/>
            <p:nvPr/>
          </p:nvSpPr>
          <p:spPr>
            <a:xfrm>
              <a:off x="5208979" y="3718407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705" name="Freeform 591"/>
            <p:cNvSpPr>
              <a:spLocks noEditPoints="1"/>
            </p:cNvSpPr>
            <p:nvPr/>
          </p:nvSpPr>
          <p:spPr bwMode="auto">
            <a:xfrm>
              <a:off x="4854904" y="5305081"/>
              <a:ext cx="1997075" cy="55562"/>
            </a:xfrm>
            <a:custGeom>
              <a:avLst/>
              <a:gdLst>
                <a:gd name="T0" fmla="*/ 0 w 1258"/>
                <a:gd name="T1" fmla="*/ 0 h 35"/>
                <a:gd name="T2" fmla="*/ 1258 w 1258"/>
                <a:gd name="T3" fmla="*/ 0 h 35"/>
                <a:gd name="T4" fmla="*/ 104 w 1258"/>
                <a:gd name="T5" fmla="*/ 35 h 35"/>
                <a:gd name="T6" fmla="*/ 104 w 1258"/>
                <a:gd name="T7" fmla="*/ 0 h 35"/>
                <a:gd name="T8" fmla="*/ 254 w 1258"/>
                <a:gd name="T9" fmla="*/ 35 h 35"/>
                <a:gd name="T10" fmla="*/ 254 w 1258"/>
                <a:gd name="T11" fmla="*/ 0 h 35"/>
                <a:gd name="T12" fmla="*/ 404 w 1258"/>
                <a:gd name="T13" fmla="*/ 35 h 35"/>
                <a:gd name="T14" fmla="*/ 404 w 1258"/>
                <a:gd name="T15" fmla="*/ 0 h 35"/>
                <a:gd name="T16" fmla="*/ 554 w 1258"/>
                <a:gd name="T17" fmla="*/ 35 h 35"/>
                <a:gd name="T18" fmla="*/ 554 w 1258"/>
                <a:gd name="T19" fmla="*/ 0 h 35"/>
                <a:gd name="T20" fmla="*/ 704 w 1258"/>
                <a:gd name="T21" fmla="*/ 35 h 35"/>
                <a:gd name="T22" fmla="*/ 704 w 1258"/>
                <a:gd name="T23" fmla="*/ 0 h 35"/>
                <a:gd name="T24" fmla="*/ 854 w 1258"/>
                <a:gd name="T25" fmla="*/ 35 h 35"/>
                <a:gd name="T26" fmla="*/ 854 w 1258"/>
                <a:gd name="T27" fmla="*/ 0 h 35"/>
                <a:gd name="T28" fmla="*/ 1004 w 1258"/>
                <a:gd name="T29" fmla="*/ 35 h 35"/>
                <a:gd name="T30" fmla="*/ 1004 w 1258"/>
                <a:gd name="T31" fmla="*/ 0 h 35"/>
                <a:gd name="T32" fmla="*/ 1154 w 1258"/>
                <a:gd name="T33" fmla="*/ 35 h 35"/>
                <a:gd name="T34" fmla="*/ 1154 w 1258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8" h="35">
                  <a:moveTo>
                    <a:pt x="0" y="0"/>
                  </a:moveTo>
                  <a:lnTo>
                    <a:pt x="1258" y="0"/>
                  </a:lnTo>
                  <a:moveTo>
                    <a:pt x="104" y="35"/>
                  </a:moveTo>
                  <a:lnTo>
                    <a:pt x="104" y="0"/>
                  </a:lnTo>
                  <a:moveTo>
                    <a:pt x="254" y="35"/>
                  </a:moveTo>
                  <a:lnTo>
                    <a:pt x="254" y="0"/>
                  </a:lnTo>
                  <a:moveTo>
                    <a:pt x="404" y="35"/>
                  </a:moveTo>
                  <a:lnTo>
                    <a:pt x="404" y="0"/>
                  </a:lnTo>
                  <a:moveTo>
                    <a:pt x="554" y="35"/>
                  </a:moveTo>
                  <a:lnTo>
                    <a:pt x="554" y="0"/>
                  </a:lnTo>
                  <a:moveTo>
                    <a:pt x="704" y="35"/>
                  </a:moveTo>
                  <a:lnTo>
                    <a:pt x="704" y="0"/>
                  </a:lnTo>
                  <a:moveTo>
                    <a:pt x="854" y="35"/>
                  </a:moveTo>
                  <a:lnTo>
                    <a:pt x="854" y="0"/>
                  </a:lnTo>
                  <a:moveTo>
                    <a:pt x="1004" y="35"/>
                  </a:moveTo>
                  <a:lnTo>
                    <a:pt x="1004" y="0"/>
                  </a:lnTo>
                  <a:moveTo>
                    <a:pt x="1154" y="35"/>
                  </a:moveTo>
                  <a:lnTo>
                    <a:pt x="1154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599"/>
            <p:cNvSpPr>
              <a:spLocks noEditPoints="1"/>
            </p:cNvSpPr>
            <p:nvPr/>
          </p:nvSpPr>
          <p:spPr bwMode="auto">
            <a:xfrm>
              <a:off x="4804104" y="3976344"/>
              <a:ext cx="57150" cy="1335087"/>
            </a:xfrm>
            <a:custGeom>
              <a:avLst/>
              <a:gdLst>
                <a:gd name="T0" fmla="*/ 36 w 36"/>
                <a:gd name="T1" fmla="*/ 841 h 841"/>
                <a:gd name="T2" fmla="*/ 36 w 36"/>
                <a:gd name="T3" fmla="*/ 0 h 841"/>
                <a:gd name="T4" fmla="*/ 36 w 36"/>
                <a:gd name="T5" fmla="*/ 837 h 841"/>
                <a:gd name="T6" fmla="*/ 0 w 36"/>
                <a:gd name="T7" fmla="*/ 837 h 841"/>
                <a:gd name="T8" fmla="*/ 36 w 36"/>
                <a:gd name="T9" fmla="*/ 698 h 841"/>
                <a:gd name="T10" fmla="*/ 0 w 36"/>
                <a:gd name="T11" fmla="*/ 698 h 841"/>
                <a:gd name="T12" fmla="*/ 36 w 36"/>
                <a:gd name="T13" fmla="*/ 559 h 841"/>
                <a:gd name="T14" fmla="*/ 0 w 36"/>
                <a:gd name="T15" fmla="*/ 559 h 841"/>
                <a:gd name="T16" fmla="*/ 36 w 36"/>
                <a:gd name="T17" fmla="*/ 421 h 841"/>
                <a:gd name="T18" fmla="*/ 0 w 36"/>
                <a:gd name="T19" fmla="*/ 421 h 841"/>
                <a:gd name="T20" fmla="*/ 36 w 36"/>
                <a:gd name="T21" fmla="*/ 282 h 841"/>
                <a:gd name="T22" fmla="*/ 0 w 36"/>
                <a:gd name="T23" fmla="*/ 282 h 841"/>
                <a:gd name="T24" fmla="*/ 36 w 36"/>
                <a:gd name="T25" fmla="*/ 143 h 841"/>
                <a:gd name="T26" fmla="*/ 0 w 36"/>
                <a:gd name="T27" fmla="*/ 143 h 841"/>
                <a:gd name="T28" fmla="*/ 36 w 36"/>
                <a:gd name="T29" fmla="*/ 5 h 841"/>
                <a:gd name="T30" fmla="*/ 0 w 36"/>
                <a:gd name="T31" fmla="*/ 5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841">
                  <a:moveTo>
                    <a:pt x="36" y="841"/>
                  </a:moveTo>
                  <a:lnTo>
                    <a:pt x="36" y="0"/>
                  </a:lnTo>
                  <a:moveTo>
                    <a:pt x="36" y="837"/>
                  </a:moveTo>
                  <a:lnTo>
                    <a:pt x="0" y="837"/>
                  </a:lnTo>
                  <a:moveTo>
                    <a:pt x="36" y="698"/>
                  </a:moveTo>
                  <a:lnTo>
                    <a:pt x="0" y="698"/>
                  </a:lnTo>
                  <a:moveTo>
                    <a:pt x="36" y="559"/>
                  </a:moveTo>
                  <a:lnTo>
                    <a:pt x="0" y="559"/>
                  </a:lnTo>
                  <a:moveTo>
                    <a:pt x="36" y="421"/>
                  </a:moveTo>
                  <a:lnTo>
                    <a:pt x="0" y="421"/>
                  </a:lnTo>
                  <a:moveTo>
                    <a:pt x="36" y="282"/>
                  </a:moveTo>
                  <a:lnTo>
                    <a:pt x="0" y="282"/>
                  </a:lnTo>
                  <a:moveTo>
                    <a:pt x="36" y="143"/>
                  </a:moveTo>
                  <a:lnTo>
                    <a:pt x="0" y="143"/>
                  </a:lnTo>
                  <a:moveTo>
                    <a:pt x="36" y="5"/>
                  </a:moveTo>
                  <a:lnTo>
                    <a:pt x="0" y="5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Line 600"/>
            <p:cNvSpPr>
              <a:spLocks noChangeShapeType="1"/>
            </p:cNvSpPr>
            <p:nvPr/>
          </p:nvSpPr>
          <p:spPr bwMode="auto">
            <a:xfrm>
              <a:off x="6686879" y="4420844"/>
              <a:ext cx="0" cy="2540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Line 601"/>
            <p:cNvSpPr>
              <a:spLocks noChangeShapeType="1"/>
            </p:cNvSpPr>
            <p:nvPr/>
          </p:nvSpPr>
          <p:spPr bwMode="auto">
            <a:xfrm>
              <a:off x="6686879" y="4446244"/>
              <a:ext cx="0" cy="2540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Line 602"/>
            <p:cNvSpPr>
              <a:spLocks noChangeShapeType="1"/>
            </p:cNvSpPr>
            <p:nvPr/>
          </p:nvSpPr>
          <p:spPr bwMode="auto">
            <a:xfrm>
              <a:off x="6647191" y="4420844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Line 603"/>
            <p:cNvSpPr>
              <a:spLocks noChangeShapeType="1"/>
            </p:cNvSpPr>
            <p:nvPr/>
          </p:nvSpPr>
          <p:spPr bwMode="auto">
            <a:xfrm>
              <a:off x="6647191" y="4471644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Line 604"/>
            <p:cNvSpPr>
              <a:spLocks noChangeShapeType="1"/>
            </p:cNvSpPr>
            <p:nvPr/>
          </p:nvSpPr>
          <p:spPr bwMode="auto">
            <a:xfrm>
              <a:off x="6607504" y="4446244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605"/>
            <p:cNvSpPr>
              <a:spLocks/>
            </p:cNvSpPr>
            <p:nvPr/>
          </p:nvSpPr>
          <p:spPr bwMode="auto">
            <a:xfrm>
              <a:off x="6713866" y="4419256"/>
              <a:ext cx="52388" cy="52387"/>
            </a:xfrm>
            <a:custGeom>
              <a:avLst/>
              <a:gdLst>
                <a:gd name="T0" fmla="*/ 17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7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606"/>
            <p:cNvSpPr>
              <a:spLocks/>
            </p:cNvSpPr>
            <p:nvPr/>
          </p:nvSpPr>
          <p:spPr bwMode="auto">
            <a:xfrm>
              <a:off x="6713866" y="4419256"/>
              <a:ext cx="52388" cy="52387"/>
            </a:xfrm>
            <a:custGeom>
              <a:avLst/>
              <a:gdLst>
                <a:gd name="T0" fmla="*/ 17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7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607"/>
            <p:cNvSpPr>
              <a:spLocks/>
            </p:cNvSpPr>
            <p:nvPr/>
          </p:nvSpPr>
          <p:spPr bwMode="auto">
            <a:xfrm>
              <a:off x="6607504" y="4376394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608"/>
            <p:cNvSpPr>
              <a:spLocks/>
            </p:cNvSpPr>
            <p:nvPr/>
          </p:nvSpPr>
          <p:spPr bwMode="auto">
            <a:xfrm>
              <a:off x="6607504" y="4376394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609"/>
            <p:cNvSpPr>
              <a:spLocks/>
            </p:cNvSpPr>
            <p:nvPr/>
          </p:nvSpPr>
          <p:spPr bwMode="auto">
            <a:xfrm>
              <a:off x="6607504" y="4463706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610"/>
            <p:cNvSpPr>
              <a:spLocks/>
            </p:cNvSpPr>
            <p:nvPr/>
          </p:nvSpPr>
          <p:spPr bwMode="auto">
            <a:xfrm>
              <a:off x="6607504" y="4463706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Line 611"/>
            <p:cNvSpPr>
              <a:spLocks noChangeShapeType="1"/>
            </p:cNvSpPr>
            <p:nvPr/>
          </p:nvSpPr>
          <p:spPr bwMode="auto">
            <a:xfrm>
              <a:off x="6448754" y="4438306"/>
              <a:ext cx="0" cy="52387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Line 612"/>
            <p:cNvSpPr>
              <a:spLocks noChangeShapeType="1"/>
            </p:cNvSpPr>
            <p:nvPr/>
          </p:nvSpPr>
          <p:spPr bwMode="auto">
            <a:xfrm>
              <a:off x="6448754" y="4490694"/>
              <a:ext cx="0" cy="52387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Line 613"/>
            <p:cNvSpPr>
              <a:spLocks noChangeShapeType="1"/>
            </p:cNvSpPr>
            <p:nvPr/>
          </p:nvSpPr>
          <p:spPr bwMode="auto">
            <a:xfrm>
              <a:off x="6409066" y="4438306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Line 614"/>
            <p:cNvSpPr>
              <a:spLocks noChangeShapeType="1"/>
            </p:cNvSpPr>
            <p:nvPr/>
          </p:nvSpPr>
          <p:spPr bwMode="auto">
            <a:xfrm>
              <a:off x="6409066" y="4543081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Line 615"/>
            <p:cNvSpPr>
              <a:spLocks noChangeShapeType="1"/>
            </p:cNvSpPr>
            <p:nvPr/>
          </p:nvSpPr>
          <p:spPr bwMode="auto">
            <a:xfrm>
              <a:off x="6369379" y="4490694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616"/>
            <p:cNvSpPr>
              <a:spLocks/>
            </p:cNvSpPr>
            <p:nvPr/>
          </p:nvSpPr>
          <p:spPr bwMode="auto">
            <a:xfrm>
              <a:off x="6423354" y="448593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617"/>
            <p:cNvSpPr>
              <a:spLocks/>
            </p:cNvSpPr>
            <p:nvPr/>
          </p:nvSpPr>
          <p:spPr bwMode="auto">
            <a:xfrm>
              <a:off x="6423354" y="448593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618"/>
            <p:cNvSpPr>
              <a:spLocks/>
            </p:cNvSpPr>
            <p:nvPr/>
          </p:nvSpPr>
          <p:spPr bwMode="auto">
            <a:xfrm>
              <a:off x="6423354" y="4539906"/>
              <a:ext cx="52388" cy="53975"/>
            </a:xfrm>
            <a:custGeom>
              <a:avLst/>
              <a:gdLst>
                <a:gd name="T0" fmla="*/ 16 w 33"/>
                <a:gd name="T1" fmla="*/ 0 h 34"/>
                <a:gd name="T2" fmla="*/ 33 w 33"/>
                <a:gd name="T3" fmla="*/ 34 h 34"/>
                <a:gd name="T4" fmla="*/ 0 w 33"/>
                <a:gd name="T5" fmla="*/ 34 h 34"/>
                <a:gd name="T6" fmla="*/ 16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33" y="34"/>
                  </a:lnTo>
                  <a:lnTo>
                    <a:pt x="0" y="3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619"/>
            <p:cNvSpPr>
              <a:spLocks/>
            </p:cNvSpPr>
            <p:nvPr/>
          </p:nvSpPr>
          <p:spPr bwMode="auto">
            <a:xfrm>
              <a:off x="6423354" y="4539906"/>
              <a:ext cx="52388" cy="53975"/>
            </a:xfrm>
            <a:custGeom>
              <a:avLst/>
              <a:gdLst>
                <a:gd name="T0" fmla="*/ 16 w 33"/>
                <a:gd name="T1" fmla="*/ 0 h 34"/>
                <a:gd name="T2" fmla="*/ 33 w 33"/>
                <a:gd name="T3" fmla="*/ 34 h 34"/>
                <a:gd name="T4" fmla="*/ 0 w 33"/>
                <a:gd name="T5" fmla="*/ 34 h 34"/>
                <a:gd name="T6" fmla="*/ 16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33" y="34"/>
                  </a:lnTo>
                  <a:lnTo>
                    <a:pt x="0" y="34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620"/>
            <p:cNvSpPr>
              <a:spLocks/>
            </p:cNvSpPr>
            <p:nvPr/>
          </p:nvSpPr>
          <p:spPr bwMode="auto">
            <a:xfrm>
              <a:off x="6423354" y="436528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621"/>
            <p:cNvSpPr>
              <a:spLocks/>
            </p:cNvSpPr>
            <p:nvPr/>
          </p:nvSpPr>
          <p:spPr bwMode="auto">
            <a:xfrm>
              <a:off x="6423354" y="436528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Line 622"/>
            <p:cNvSpPr>
              <a:spLocks noChangeShapeType="1"/>
            </p:cNvSpPr>
            <p:nvPr/>
          </p:nvSpPr>
          <p:spPr bwMode="auto">
            <a:xfrm>
              <a:off x="6210629" y="4090644"/>
              <a:ext cx="0" cy="36512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Line 623"/>
            <p:cNvSpPr>
              <a:spLocks noChangeShapeType="1"/>
            </p:cNvSpPr>
            <p:nvPr/>
          </p:nvSpPr>
          <p:spPr bwMode="auto">
            <a:xfrm>
              <a:off x="6210629" y="4127156"/>
              <a:ext cx="0" cy="36512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Line 624"/>
            <p:cNvSpPr>
              <a:spLocks noChangeShapeType="1"/>
            </p:cNvSpPr>
            <p:nvPr/>
          </p:nvSpPr>
          <p:spPr bwMode="auto">
            <a:xfrm>
              <a:off x="6170941" y="4090644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Line 625"/>
            <p:cNvSpPr>
              <a:spLocks noChangeShapeType="1"/>
            </p:cNvSpPr>
            <p:nvPr/>
          </p:nvSpPr>
          <p:spPr bwMode="auto">
            <a:xfrm>
              <a:off x="6170941" y="4163669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Line 626"/>
            <p:cNvSpPr>
              <a:spLocks noChangeShapeType="1"/>
            </p:cNvSpPr>
            <p:nvPr/>
          </p:nvSpPr>
          <p:spPr bwMode="auto">
            <a:xfrm>
              <a:off x="6131254" y="4127156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627"/>
            <p:cNvSpPr>
              <a:spLocks/>
            </p:cNvSpPr>
            <p:nvPr/>
          </p:nvSpPr>
          <p:spPr bwMode="auto">
            <a:xfrm>
              <a:off x="6237616" y="411128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628"/>
            <p:cNvSpPr>
              <a:spLocks/>
            </p:cNvSpPr>
            <p:nvPr/>
          </p:nvSpPr>
          <p:spPr bwMode="auto">
            <a:xfrm>
              <a:off x="6237616" y="4111281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629"/>
            <p:cNvSpPr>
              <a:spLocks/>
            </p:cNvSpPr>
            <p:nvPr/>
          </p:nvSpPr>
          <p:spPr bwMode="auto">
            <a:xfrm>
              <a:off x="6185229" y="4035081"/>
              <a:ext cx="52388" cy="53975"/>
            </a:xfrm>
            <a:custGeom>
              <a:avLst/>
              <a:gdLst>
                <a:gd name="T0" fmla="*/ 16 w 33"/>
                <a:gd name="T1" fmla="*/ 0 h 34"/>
                <a:gd name="T2" fmla="*/ 33 w 33"/>
                <a:gd name="T3" fmla="*/ 34 h 34"/>
                <a:gd name="T4" fmla="*/ 0 w 33"/>
                <a:gd name="T5" fmla="*/ 34 h 34"/>
                <a:gd name="T6" fmla="*/ 16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33" y="34"/>
                  </a:lnTo>
                  <a:lnTo>
                    <a:pt x="0" y="3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630"/>
            <p:cNvSpPr>
              <a:spLocks/>
            </p:cNvSpPr>
            <p:nvPr/>
          </p:nvSpPr>
          <p:spPr bwMode="auto">
            <a:xfrm>
              <a:off x="6185229" y="4035081"/>
              <a:ext cx="52388" cy="53975"/>
            </a:xfrm>
            <a:custGeom>
              <a:avLst/>
              <a:gdLst>
                <a:gd name="T0" fmla="*/ 16 w 33"/>
                <a:gd name="T1" fmla="*/ 0 h 34"/>
                <a:gd name="T2" fmla="*/ 33 w 33"/>
                <a:gd name="T3" fmla="*/ 34 h 34"/>
                <a:gd name="T4" fmla="*/ 0 w 33"/>
                <a:gd name="T5" fmla="*/ 34 h 34"/>
                <a:gd name="T6" fmla="*/ 16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33" y="34"/>
                  </a:lnTo>
                  <a:lnTo>
                    <a:pt x="0" y="34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631"/>
            <p:cNvSpPr>
              <a:spLocks/>
            </p:cNvSpPr>
            <p:nvPr/>
          </p:nvSpPr>
          <p:spPr bwMode="auto">
            <a:xfrm>
              <a:off x="6131254" y="4155731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632"/>
            <p:cNvSpPr>
              <a:spLocks/>
            </p:cNvSpPr>
            <p:nvPr/>
          </p:nvSpPr>
          <p:spPr bwMode="auto">
            <a:xfrm>
              <a:off x="6131254" y="4155731"/>
              <a:ext cx="53975" cy="52387"/>
            </a:xfrm>
            <a:custGeom>
              <a:avLst/>
              <a:gdLst>
                <a:gd name="T0" fmla="*/ 17 w 34"/>
                <a:gd name="T1" fmla="*/ 0 h 33"/>
                <a:gd name="T2" fmla="*/ 34 w 34"/>
                <a:gd name="T3" fmla="*/ 33 h 33"/>
                <a:gd name="T4" fmla="*/ 0 w 34"/>
                <a:gd name="T5" fmla="*/ 33 h 33"/>
                <a:gd name="T6" fmla="*/ 17 w 3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34" y="33"/>
                  </a:lnTo>
                  <a:lnTo>
                    <a:pt x="0" y="33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Line 633"/>
            <p:cNvSpPr>
              <a:spLocks noChangeShapeType="1"/>
            </p:cNvSpPr>
            <p:nvPr/>
          </p:nvSpPr>
          <p:spPr bwMode="auto">
            <a:xfrm>
              <a:off x="5972504" y="4155731"/>
              <a:ext cx="0" cy="4762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Line 634"/>
            <p:cNvSpPr>
              <a:spLocks noChangeShapeType="1"/>
            </p:cNvSpPr>
            <p:nvPr/>
          </p:nvSpPr>
          <p:spPr bwMode="auto">
            <a:xfrm>
              <a:off x="5972504" y="4203356"/>
              <a:ext cx="0" cy="4921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Line 635"/>
            <p:cNvSpPr>
              <a:spLocks noChangeShapeType="1"/>
            </p:cNvSpPr>
            <p:nvPr/>
          </p:nvSpPr>
          <p:spPr bwMode="auto">
            <a:xfrm>
              <a:off x="5932816" y="4155731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Line 636"/>
            <p:cNvSpPr>
              <a:spLocks noChangeShapeType="1"/>
            </p:cNvSpPr>
            <p:nvPr/>
          </p:nvSpPr>
          <p:spPr bwMode="auto">
            <a:xfrm>
              <a:off x="5932816" y="4252569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Line 637"/>
            <p:cNvSpPr>
              <a:spLocks noChangeShapeType="1"/>
            </p:cNvSpPr>
            <p:nvPr/>
          </p:nvSpPr>
          <p:spPr bwMode="auto">
            <a:xfrm>
              <a:off x="5893129" y="4203356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638"/>
            <p:cNvSpPr>
              <a:spLocks/>
            </p:cNvSpPr>
            <p:nvPr/>
          </p:nvSpPr>
          <p:spPr bwMode="auto">
            <a:xfrm>
              <a:off x="5947104" y="4230344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639"/>
            <p:cNvSpPr>
              <a:spLocks/>
            </p:cNvSpPr>
            <p:nvPr/>
          </p:nvSpPr>
          <p:spPr bwMode="auto">
            <a:xfrm>
              <a:off x="5947104" y="4098581"/>
              <a:ext cx="52388" cy="53975"/>
            </a:xfrm>
            <a:custGeom>
              <a:avLst/>
              <a:gdLst>
                <a:gd name="T0" fmla="*/ 16 w 33"/>
                <a:gd name="T1" fmla="*/ 0 h 34"/>
                <a:gd name="T2" fmla="*/ 33 w 33"/>
                <a:gd name="T3" fmla="*/ 34 h 34"/>
                <a:gd name="T4" fmla="*/ 0 w 33"/>
                <a:gd name="T5" fmla="*/ 34 h 34"/>
                <a:gd name="T6" fmla="*/ 16 w 3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33" y="34"/>
                  </a:lnTo>
                  <a:lnTo>
                    <a:pt x="0" y="34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640"/>
            <p:cNvSpPr>
              <a:spLocks/>
            </p:cNvSpPr>
            <p:nvPr/>
          </p:nvSpPr>
          <p:spPr bwMode="auto">
            <a:xfrm>
              <a:off x="5947104" y="4165256"/>
              <a:ext cx="52388" cy="52387"/>
            </a:xfrm>
            <a:custGeom>
              <a:avLst/>
              <a:gdLst>
                <a:gd name="T0" fmla="*/ 16 w 33"/>
                <a:gd name="T1" fmla="*/ 0 h 33"/>
                <a:gd name="T2" fmla="*/ 33 w 33"/>
                <a:gd name="T3" fmla="*/ 33 h 33"/>
                <a:gd name="T4" fmla="*/ 0 w 33"/>
                <a:gd name="T5" fmla="*/ 33 h 33"/>
                <a:gd name="T6" fmla="*/ 16 w 3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33" y="33"/>
                  </a:lnTo>
                  <a:lnTo>
                    <a:pt x="0" y="33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Line 641"/>
            <p:cNvSpPr>
              <a:spLocks noChangeShapeType="1"/>
            </p:cNvSpPr>
            <p:nvPr/>
          </p:nvSpPr>
          <p:spPr bwMode="auto">
            <a:xfrm>
              <a:off x="5734379" y="4277969"/>
              <a:ext cx="0" cy="73025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Line 642"/>
            <p:cNvSpPr>
              <a:spLocks noChangeShapeType="1"/>
            </p:cNvSpPr>
            <p:nvPr/>
          </p:nvSpPr>
          <p:spPr bwMode="auto">
            <a:xfrm>
              <a:off x="5734379" y="4350994"/>
              <a:ext cx="0" cy="73025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Line 643"/>
            <p:cNvSpPr>
              <a:spLocks noChangeShapeType="1"/>
            </p:cNvSpPr>
            <p:nvPr/>
          </p:nvSpPr>
          <p:spPr bwMode="auto">
            <a:xfrm>
              <a:off x="5694691" y="4277969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Line 644"/>
            <p:cNvSpPr>
              <a:spLocks noChangeShapeType="1"/>
            </p:cNvSpPr>
            <p:nvPr/>
          </p:nvSpPr>
          <p:spPr bwMode="auto">
            <a:xfrm>
              <a:off x="5694691" y="4424019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Line 645"/>
            <p:cNvSpPr>
              <a:spLocks noChangeShapeType="1"/>
            </p:cNvSpPr>
            <p:nvPr/>
          </p:nvSpPr>
          <p:spPr bwMode="auto">
            <a:xfrm>
              <a:off x="5655004" y="4350994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Rectangle 646"/>
            <p:cNvSpPr>
              <a:spLocks noChangeArrowheads="1"/>
            </p:cNvSpPr>
            <p:nvPr/>
          </p:nvSpPr>
          <p:spPr bwMode="auto">
            <a:xfrm>
              <a:off x="5707391" y="4292256"/>
              <a:ext cx="53975" cy="523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Rectangle 647"/>
            <p:cNvSpPr>
              <a:spLocks noChangeArrowheads="1"/>
            </p:cNvSpPr>
            <p:nvPr/>
          </p:nvSpPr>
          <p:spPr bwMode="auto">
            <a:xfrm>
              <a:off x="5707391" y="4292256"/>
              <a:ext cx="53975" cy="52387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Rectangle 648"/>
            <p:cNvSpPr>
              <a:spLocks noChangeArrowheads="1"/>
            </p:cNvSpPr>
            <p:nvPr/>
          </p:nvSpPr>
          <p:spPr bwMode="auto">
            <a:xfrm>
              <a:off x="5707391" y="4219231"/>
              <a:ext cx="53975" cy="523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Rectangle 649"/>
            <p:cNvSpPr>
              <a:spLocks noChangeArrowheads="1"/>
            </p:cNvSpPr>
            <p:nvPr/>
          </p:nvSpPr>
          <p:spPr bwMode="auto">
            <a:xfrm>
              <a:off x="5707391" y="4219231"/>
              <a:ext cx="53975" cy="52387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Rectangle 650"/>
            <p:cNvSpPr>
              <a:spLocks noChangeArrowheads="1"/>
            </p:cNvSpPr>
            <p:nvPr/>
          </p:nvSpPr>
          <p:spPr bwMode="auto">
            <a:xfrm>
              <a:off x="5707391" y="4463706"/>
              <a:ext cx="53975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Rectangle 651"/>
            <p:cNvSpPr>
              <a:spLocks noChangeArrowheads="1"/>
            </p:cNvSpPr>
            <p:nvPr/>
          </p:nvSpPr>
          <p:spPr bwMode="auto">
            <a:xfrm>
              <a:off x="5707391" y="4463706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Line 652"/>
            <p:cNvSpPr>
              <a:spLocks noChangeShapeType="1"/>
            </p:cNvSpPr>
            <p:nvPr/>
          </p:nvSpPr>
          <p:spPr bwMode="auto">
            <a:xfrm>
              <a:off x="5496254" y="4471644"/>
              <a:ext cx="0" cy="8255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Line 653"/>
            <p:cNvSpPr>
              <a:spLocks noChangeShapeType="1"/>
            </p:cNvSpPr>
            <p:nvPr/>
          </p:nvSpPr>
          <p:spPr bwMode="auto">
            <a:xfrm>
              <a:off x="5496254" y="4554194"/>
              <a:ext cx="0" cy="8255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Line 654"/>
            <p:cNvSpPr>
              <a:spLocks noChangeShapeType="1"/>
            </p:cNvSpPr>
            <p:nvPr/>
          </p:nvSpPr>
          <p:spPr bwMode="auto">
            <a:xfrm>
              <a:off x="5456566" y="4471644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Line 655"/>
            <p:cNvSpPr>
              <a:spLocks noChangeShapeType="1"/>
            </p:cNvSpPr>
            <p:nvPr/>
          </p:nvSpPr>
          <p:spPr bwMode="auto">
            <a:xfrm>
              <a:off x="5456566" y="4636744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Line 656"/>
            <p:cNvSpPr>
              <a:spLocks noChangeShapeType="1"/>
            </p:cNvSpPr>
            <p:nvPr/>
          </p:nvSpPr>
          <p:spPr bwMode="auto">
            <a:xfrm>
              <a:off x="5416879" y="4554194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Rectangle 657"/>
            <p:cNvSpPr>
              <a:spLocks noChangeArrowheads="1"/>
            </p:cNvSpPr>
            <p:nvPr/>
          </p:nvSpPr>
          <p:spPr bwMode="auto">
            <a:xfrm>
              <a:off x="5469266" y="4519269"/>
              <a:ext cx="53975" cy="523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Rectangle 658"/>
            <p:cNvSpPr>
              <a:spLocks noChangeArrowheads="1"/>
            </p:cNvSpPr>
            <p:nvPr/>
          </p:nvSpPr>
          <p:spPr bwMode="auto">
            <a:xfrm>
              <a:off x="5469266" y="4519269"/>
              <a:ext cx="53975" cy="52387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Rectangle 659"/>
            <p:cNvSpPr>
              <a:spLocks noChangeArrowheads="1"/>
            </p:cNvSpPr>
            <p:nvPr/>
          </p:nvSpPr>
          <p:spPr bwMode="auto">
            <a:xfrm>
              <a:off x="5469266" y="4389094"/>
              <a:ext cx="53975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Rectangle 660"/>
            <p:cNvSpPr>
              <a:spLocks noChangeArrowheads="1"/>
            </p:cNvSpPr>
            <p:nvPr/>
          </p:nvSpPr>
          <p:spPr bwMode="auto">
            <a:xfrm>
              <a:off x="5469266" y="4389094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Rectangle 661"/>
            <p:cNvSpPr>
              <a:spLocks noChangeArrowheads="1"/>
            </p:cNvSpPr>
            <p:nvPr/>
          </p:nvSpPr>
          <p:spPr bwMode="auto">
            <a:xfrm>
              <a:off x="5469266" y="4673256"/>
              <a:ext cx="53975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Rectangle 662"/>
            <p:cNvSpPr>
              <a:spLocks noChangeArrowheads="1"/>
            </p:cNvSpPr>
            <p:nvPr/>
          </p:nvSpPr>
          <p:spPr bwMode="auto">
            <a:xfrm>
              <a:off x="5469266" y="4673256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Line 663"/>
            <p:cNvSpPr>
              <a:spLocks noChangeShapeType="1"/>
            </p:cNvSpPr>
            <p:nvPr/>
          </p:nvSpPr>
          <p:spPr bwMode="auto">
            <a:xfrm>
              <a:off x="5258129" y="4133506"/>
              <a:ext cx="0" cy="8890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Line 664"/>
            <p:cNvSpPr>
              <a:spLocks noChangeShapeType="1"/>
            </p:cNvSpPr>
            <p:nvPr/>
          </p:nvSpPr>
          <p:spPr bwMode="auto">
            <a:xfrm>
              <a:off x="5258129" y="4222406"/>
              <a:ext cx="0" cy="8890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Line 665"/>
            <p:cNvSpPr>
              <a:spLocks noChangeShapeType="1"/>
            </p:cNvSpPr>
            <p:nvPr/>
          </p:nvSpPr>
          <p:spPr bwMode="auto">
            <a:xfrm>
              <a:off x="5218441" y="4133506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Line 666"/>
            <p:cNvSpPr>
              <a:spLocks noChangeShapeType="1"/>
            </p:cNvSpPr>
            <p:nvPr/>
          </p:nvSpPr>
          <p:spPr bwMode="auto">
            <a:xfrm>
              <a:off x="5218441" y="4311306"/>
              <a:ext cx="79375" cy="0"/>
            </a:xfrm>
            <a:prstGeom prst="line">
              <a:avLst/>
            </a:prstGeom>
            <a:noFill/>
            <a:ln w="6350" cap="flat">
              <a:solidFill>
                <a:srgbClr val="FF6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Line 667"/>
            <p:cNvSpPr>
              <a:spLocks noChangeShapeType="1"/>
            </p:cNvSpPr>
            <p:nvPr/>
          </p:nvSpPr>
          <p:spPr bwMode="auto">
            <a:xfrm>
              <a:off x="5178754" y="4222406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Rectangle 668"/>
            <p:cNvSpPr>
              <a:spLocks noChangeArrowheads="1"/>
            </p:cNvSpPr>
            <p:nvPr/>
          </p:nvSpPr>
          <p:spPr bwMode="auto">
            <a:xfrm>
              <a:off x="5231141" y="4246219"/>
              <a:ext cx="53975" cy="523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Rectangle 669"/>
            <p:cNvSpPr>
              <a:spLocks noChangeArrowheads="1"/>
            </p:cNvSpPr>
            <p:nvPr/>
          </p:nvSpPr>
          <p:spPr bwMode="auto">
            <a:xfrm>
              <a:off x="5231141" y="4246219"/>
              <a:ext cx="53975" cy="5238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Rectangle 670"/>
            <p:cNvSpPr>
              <a:spLocks noChangeArrowheads="1"/>
            </p:cNvSpPr>
            <p:nvPr/>
          </p:nvSpPr>
          <p:spPr bwMode="auto">
            <a:xfrm>
              <a:off x="5231141" y="4317656"/>
              <a:ext cx="53975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Rectangle 672"/>
            <p:cNvSpPr>
              <a:spLocks noChangeArrowheads="1"/>
            </p:cNvSpPr>
            <p:nvPr/>
          </p:nvSpPr>
          <p:spPr bwMode="auto">
            <a:xfrm>
              <a:off x="5231141" y="4317656"/>
              <a:ext cx="53975" cy="5397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Rectangle 673"/>
            <p:cNvSpPr>
              <a:spLocks noChangeArrowheads="1"/>
            </p:cNvSpPr>
            <p:nvPr/>
          </p:nvSpPr>
          <p:spPr bwMode="auto">
            <a:xfrm>
              <a:off x="5231141" y="4022381"/>
              <a:ext cx="53975" cy="523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Rectangle 674"/>
            <p:cNvSpPr>
              <a:spLocks noChangeArrowheads="1"/>
            </p:cNvSpPr>
            <p:nvPr/>
          </p:nvSpPr>
          <p:spPr bwMode="auto">
            <a:xfrm>
              <a:off x="5231141" y="4022381"/>
              <a:ext cx="53975" cy="5238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Line 675"/>
            <p:cNvSpPr>
              <a:spLocks noChangeShapeType="1"/>
            </p:cNvSpPr>
            <p:nvPr/>
          </p:nvSpPr>
          <p:spPr bwMode="auto">
            <a:xfrm>
              <a:off x="5020003" y="4155731"/>
              <a:ext cx="0" cy="4762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Line 676"/>
            <p:cNvSpPr>
              <a:spLocks noChangeShapeType="1"/>
            </p:cNvSpPr>
            <p:nvPr/>
          </p:nvSpPr>
          <p:spPr bwMode="auto">
            <a:xfrm>
              <a:off x="5020003" y="4203356"/>
              <a:ext cx="0" cy="4921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Line 677"/>
            <p:cNvSpPr>
              <a:spLocks noChangeShapeType="1"/>
            </p:cNvSpPr>
            <p:nvPr/>
          </p:nvSpPr>
          <p:spPr bwMode="auto">
            <a:xfrm>
              <a:off x="4980316" y="4155731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Line 678"/>
            <p:cNvSpPr>
              <a:spLocks noChangeShapeType="1"/>
            </p:cNvSpPr>
            <p:nvPr/>
          </p:nvSpPr>
          <p:spPr bwMode="auto">
            <a:xfrm>
              <a:off x="4980316" y="4252569"/>
              <a:ext cx="7937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Line 679"/>
            <p:cNvSpPr>
              <a:spLocks noChangeShapeType="1"/>
            </p:cNvSpPr>
            <p:nvPr/>
          </p:nvSpPr>
          <p:spPr bwMode="auto">
            <a:xfrm>
              <a:off x="4940628" y="4203356"/>
              <a:ext cx="1587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Rectangle 680"/>
            <p:cNvSpPr>
              <a:spLocks noChangeArrowheads="1"/>
            </p:cNvSpPr>
            <p:nvPr/>
          </p:nvSpPr>
          <p:spPr bwMode="auto">
            <a:xfrm>
              <a:off x="4993016" y="4274794"/>
              <a:ext cx="53975" cy="5397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Rectangle 681"/>
            <p:cNvSpPr>
              <a:spLocks noChangeArrowheads="1"/>
            </p:cNvSpPr>
            <p:nvPr/>
          </p:nvSpPr>
          <p:spPr bwMode="auto">
            <a:xfrm>
              <a:off x="5046991" y="4131919"/>
              <a:ext cx="52388" cy="5238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Rectangle 682"/>
            <p:cNvSpPr>
              <a:spLocks noChangeArrowheads="1"/>
            </p:cNvSpPr>
            <p:nvPr/>
          </p:nvSpPr>
          <p:spPr bwMode="auto">
            <a:xfrm>
              <a:off x="4940628" y="4127156"/>
              <a:ext cx="52388" cy="5397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TextBox 536"/>
            <p:cNvSpPr txBox="1"/>
            <p:nvPr/>
          </p:nvSpPr>
          <p:spPr>
            <a:xfrm>
              <a:off x="4243312" y="5277234"/>
              <a:ext cx="2589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4-OHT            +          +           +          +</a:t>
              </a:r>
              <a:endParaRPr lang="en-US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6" name="Left Brace 785"/>
            <p:cNvSpPr/>
            <p:nvPr/>
          </p:nvSpPr>
          <p:spPr>
            <a:xfrm rot="5400000">
              <a:off x="5115153" y="3842120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1" name="Left Brace 790"/>
            <p:cNvSpPr/>
            <p:nvPr/>
          </p:nvSpPr>
          <p:spPr>
            <a:xfrm rot="5400000">
              <a:off x="6540987" y="4166220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2" name="Left Brace 791"/>
            <p:cNvSpPr/>
            <p:nvPr/>
          </p:nvSpPr>
          <p:spPr>
            <a:xfrm rot="5400000">
              <a:off x="6060938" y="3849781"/>
              <a:ext cx="45719" cy="246062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3" name="Straight Connector 792"/>
            <p:cNvCxnSpPr/>
            <p:nvPr/>
          </p:nvCxnSpPr>
          <p:spPr>
            <a:xfrm>
              <a:off x="6087931" y="3908513"/>
              <a:ext cx="475915" cy="31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0" name="Straight Connector 799"/>
            <p:cNvCxnSpPr/>
            <p:nvPr/>
          </p:nvCxnSpPr>
          <p:spPr>
            <a:xfrm flipH="1">
              <a:off x="6563846" y="3918030"/>
              <a:ext cx="2041" cy="2995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2" name="TextBox 801"/>
            <p:cNvSpPr txBox="1"/>
            <p:nvPr/>
          </p:nvSpPr>
          <p:spPr>
            <a:xfrm>
              <a:off x="6193480" y="3722891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4060549" y="1470021"/>
              <a:ext cx="7559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US" dirty="0" smtClean="0"/>
                <a:t>LCC9 </a:t>
              </a:r>
            </a:p>
            <a:p>
              <a:pPr algn="ctr"/>
              <a:r>
                <a:rPr lang="en-US" dirty="0" smtClean="0"/>
                <a:t>+ siA2B1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74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/>
          <p:cNvSpPr txBox="1"/>
          <p:nvPr/>
        </p:nvSpPr>
        <p:spPr>
          <a:xfrm>
            <a:off x="496390" y="5452309"/>
            <a:ext cx="67056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12: Breast cancer soft agar colony formation.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 and LCC9 cells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transfected with siControl or siA2B1 for 48 h prior to plating in three separate 60mm plates for soft agar assay/treatment.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Plates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treated with EtOH (vehicle control) or 100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4-OHT. The medium was replenished every 4 d.  Cell images were captured after 1, 7, and 14 d at 10X.  The number of colonies and colony size (area of selection in pixels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was analyzed by Image J.  The mean ± SEM from 3 plates are plotted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colony counts 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colony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size.  Data were analyzed by two way ANOVA followed by Bonferroni’s post test.  *p &lt; 0.05, **p &lt; 0.01, ***p &lt;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0.001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985" y="90978"/>
            <a:ext cx="329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 dirty="0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1801" y="1961512"/>
            <a:ext cx="314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600" dirty="0" smtClean="0"/>
              <a:t>B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766" y="90978"/>
            <a:ext cx="4187953" cy="18259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75" y="1967229"/>
            <a:ext cx="2465325" cy="3485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5947" y="1916959"/>
            <a:ext cx="2462097" cy="351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2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68" y="772595"/>
            <a:ext cx="1828800" cy="1828800"/>
          </a:xfrm>
          <a:prstGeom prst="rect">
            <a:avLst/>
          </a:prstGeom>
        </p:spPr>
      </p:pic>
      <p:pic>
        <p:nvPicPr>
          <p:cNvPr id="79" name="Picture 7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082" y="784612"/>
            <a:ext cx="1828800" cy="18288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67872" y="815251"/>
            <a:ext cx="2149570" cy="2043895"/>
            <a:chOff x="167872" y="1619480"/>
            <a:chExt cx="2149570" cy="2043895"/>
          </a:xfrm>
        </p:grpSpPr>
        <p:sp>
          <p:nvSpPr>
            <p:cNvPr id="4" name="TextBox 3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13704" y="594684"/>
            <a:ext cx="148176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MCF-7 unstained</a:t>
            </a:r>
            <a:endParaRPr lang="en-US" sz="1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316161" y="815251"/>
            <a:ext cx="2149570" cy="2043895"/>
            <a:chOff x="167872" y="1619480"/>
            <a:chExt cx="2149570" cy="2043895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2773040" y="594684"/>
            <a:ext cx="16706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MCF-7 CD44+/CD24-low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65128" y="3959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604586" y="815251"/>
            <a:ext cx="2149570" cy="2043895"/>
            <a:chOff x="167872" y="1619480"/>
            <a:chExt cx="2149570" cy="2043895"/>
          </a:xfrm>
        </p:grpSpPr>
        <p:sp>
          <p:nvSpPr>
            <p:cNvPr id="33" name="TextBox 32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5025866" y="566091"/>
            <a:ext cx="17352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MCF-7-A2B1 unstained</a:t>
            </a:r>
            <a:endParaRPr lang="en-US" sz="1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6752875" y="815251"/>
            <a:ext cx="2149570" cy="2043895"/>
            <a:chOff x="167872" y="1619480"/>
            <a:chExt cx="2149570" cy="2043895"/>
          </a:xfrm>
        </p:grpSpPr>
        <p:sp>
          <p:nvSpPr>
            <p:cNvPr id="39" name="TextBox 38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/>
          <p:nvPr/>
        </p:nvSpPr>
        <p:spPr>
          <a:xfrm>
            <a:off x="6982696" y="572423"/>
            <a:ext cx="20558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MCF-7-A2B1 CD44+/CD24-low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4601842" y="3959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45" name="Picture 4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95" y="677540"/>
            <a:ext cx="1828800" cy="1828800"/>
          </a:xfrm>
          <a:prstGeom prst="rect">
            <a:avLst/>
          </a:prstGeom>
        </p:spPr>
      </p:pic>
      <p:pic>
        <p:nvPicPr>
          <p:cNvPr id="46" name="Picture 45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631" y="717794"/>
            <a:ext cx="1828800" cy="1828800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153756" y="3357586"/>
            <a:ext cx="2149570" cy="2043895"/>
            <a:chOff x="167872" y="1619480"/>
            <a:chExt cx="2149570" cy="2043895"/>
          </a:xfrm>
        </p:grpSpPr>
        <p:sp>
          <p:nvSpPr>
            <p:cNvPr id="50" name="TextBox 49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799588" y="3137019"/>
            <a:ext cx="148176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LCC9 unstained</a:t>
            </a:r>
            <a:endParaRPr lang="en-US" sz="10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2302045" y="3357586"/>
            <a:ext cx="2149570" cy="2043895"/>
            <a:chOff x="167872" y="1619480"/>
            <a:chExt cx="2149570" cy="2043895"/>
          </a:xfrm>
        </p:grpSpPr>
        <p:sp>
          <p:nvSpPr>
            <p:cNvPr id="56" name="TextBox 55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2758924" y="3137019"/>
            <a:ext cx="16706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LCC9 CD44+/CD24-low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51012" y="293826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63" name="Picture 62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78" y="3274542"/>
            <a:ext cx="1828800" cy="1828800"/>
          </a:xfrm>
          <a:prstGeom prst="rect">
            <a:avLst/>
          </a:prstGeom>
        </p:spPr>
      </p:pic>
      <p:pic>
        <p:nvPicPr>
          <p:cNvPr id="64" name="Picture 63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976" y="3276660"/>
            <a:ext cx="1828800" cy="1828800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4563741" y="3387896"/>
            <a:ext cx="2149570" cy="2043895"/>
            <a:chOff x="167872" y="1619480"/>
            <a:chExt cx="2149570" cy="2043895"/>
          </a:xfrm>
        </p:grpSpPr>
        <p:sp>
          <p:nvSpPr>
            <p:cNvPr id="66" name="TextBox 65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Rectangle 69"/>
          <p:cNvSpPr/>
          <p:nvPr/>
        </p:nvSpPr>
        <p:spPr>
          <a:xfrm>
            <a:off x="5209573" y="3167329"/>
            <a:ext cx="148176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LY2 unstained</a:t>
            </a:r>
            <a:endParaRPr lang="en-US" sz="1000" dirty="0"/>
          </a:p>
        </p:txBody>
      </p:sp>
      <p:grpSp>
        <p:nvGrpSpPr>
          <p:cNvPr id="71" name="Group 70"/>
          <p:cNvGrpSpPr/>
          <p:nvPr/>
        </p:nvGrpSpPr>
        <p:grpSpPr>
          <a:xfrm>
            <a:off x="6712030" y="3387896"/>
            <a:ext cx="2149570" cy="2043895"/>
            <a:chOff x="167872" y="1619480"/>
            <a:chExt cx="2149570" cy="2043895"/>
          </a:xfrm>
        </p:grpSpPr>
        <p:sp>
          <p:nvSpPr>
            <p:cNvPr id="72" name="TextBox 71"/>
            <p:cNvSpPr txBox="1"/>
            <p:nvPr/>
          </p:nvSpPr>
          <p:spPr>
            <a:xfrm rot="16200000">
              <a:off x="-34748" y="209978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CD24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78321" y="329404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CD44</a:t>
              </a:r>
              <a:endParaRPr lang="en-US" dirty="0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V="1">
              <a:off x="488643" y="3327094"/>
              <a:ext cx="18287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H="1" flipV="1">
              <a:off x="488642" y="1619480"/>
              <a:ext cx="1" cy="169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6" name="Rectangle 75"/>
          <p:cNvSpPr/>
          <p:nvPr/>
        </p:nvSpPr>
        <p:spPr>
          <a:xfrm>
            <a:off x="7168909" y="3167329"/>
            <a:ext cx="16706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LY2 CD44+/CD24-low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4560997" y="296857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81" name="Picture 80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88" y="3266710"/>
            <a:ext cx="1828800" cy="1828800"/>
          </a:xfrm>
          <a:prstGeom prst="rect">
            <a:avLst/>
          </a:prstGeom>
        </p:spPr>
      </p:pic>
      <p:pic>
        <p:nvPicPr>
          <p:cNvPr id="82" name="Picture 81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802" y="3281103"/>
            <a:ext cx="1828800" cy="1828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3695" y="5582870"/>
            <a:ext cx="8582956" cy="99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13: 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 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CD44 and CD24 surface markers by flow cytometry in 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breast cancer cells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To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CD44</a:t>
            </a:r>
            <a:r>
              <a:rPr lang="en-US" sz="11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/CD24</a:t>
            </a:r>
            <a:r>
              <a:rPr lang="en-US" sz="11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-low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cells, MCF-7, MCF-7-A2B1, LCC9 and LY2 cells were stained with anti-CD44 APC and anti-CD24 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(A-D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analyzed using a flow cytometer.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Shown are representative dot-plots using unstained cells to determine background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autofluoresence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set the negative 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population and stained cells as indicated. These data demonstrate the specificity of the identification of the CD44+/CD24-/low population.</a:t>
            </a:r>
          </a:p>
        </p:txBody>
      </p:sp>
    </p:spTree>
    <p:extLst>
      <p:ext uri="{BB962C8B-B14F-4D97-AF65-F5344CB8AC3E}">
        <p14:creationId xmlns:p14="http://schemas.microsoft.com/office/powerpoint/2010/main" val="968951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3001CC-9A58-4DCE-96F7-384F8A34D4E0}"/>
              </a:ext>
            </a:extLst>
          </p:cNvPr>
          <p:cNvSpPr/>
          <p:nvPr/>
        </p:nvSpPr>
        <p:spPr>
          <a:xfrm>
            <a:off x="1511559" y="3909727"/>
            <a:ext cx="480526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14: Transcript levels of AKT1, AKT2, and AKT3 in MCF-7 and LCC9 cells from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(Muluhngwi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., Klinge Sci Rep. 2017,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GEO GSE81620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 = 0.034, Two-tailed t-test.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760" y="1495988"/>
            <a:ext cx="5548215" cy="2177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8028" y="161411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252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570668" y="4609151"/>
            <a:ext cx="5681465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15: Transient knockdown of HNRNPA2B1 reduces P-ser118 ER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/ER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ratio in MCF-7-A2B1 and LCC9 cells.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WCE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isolated from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untransfected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 or LCC9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cells 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C, Control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siControl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or siHNRNPA2B1 (siA2B1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)-72 h after transfection.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WCE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(30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µg protein) were separated by 10% SDS-PAGE and immunoblotted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phospho-ser118 ER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blot was stained for Ponceau S and the greyscale image cropped to 75-50 kDa for protein loading normalization.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blot was stripped and re-probed for 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Data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/Ponceau S signal intensity in each lane.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Data 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C) are the P-ER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values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plotted.  Because there are only 2 values (from 2 transfections), statistical analysis was not performed.  The data reflect the decrease in 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seen in Fig. 12 with siA2B1 transfection, but suggest an ~ 20% reduction in p-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/total ER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siA2B1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transfection.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115156" y="4298950"/>
            <a:ext cx="839787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MCF-7-A2B1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177193" y="4298950"/>
            <a:ext cx="369887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LCC9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5086581" y="4221163"/>
            <a:ext cx="1649412" cy="69850"/>
          </a:xfrm>
          <a:custGeom>
            <a:avLst/>
            <a:gdLst>
              <a:gd name="T0" fmla="*/ 0 w 1039"/>
              <a:gd name="T1" fmla="*/ 0 h 44"/>
              <a:gd name="T2" fmla="*/ 1039 w 1039"/>
              <a:gd name="T3" fmla="*/ 0 h 44"/>
              <a:gd name="T4" fmla="*/ 249 w 1039"/>
              <a:gd name="T5" fmla="*/ 44 h 44"/>
              <a:gd name="T6" fmla="*/ 249 w 1039"/>
              <a:gd name="T7" fmla="*/ 0 h 44"/>
              <a:gd name="T8" fmla="*/ 787 w 1039"/>
              <a:gd name="T9" fmla="*/ 44 h 44"/>
              <a:gd name="T10" fmla="*/ 787 w 1039"/>
              <a:gd name="T1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9" h="44">
                <a:moveTo>
                  <a:pt x="0" y="0"/>
                </a:moveTo>
                <a:lnTo>
                  <a:pt x="1039" y="0"/>
                </a:lnTo>
                <a:moveTo>
                  <a:pt x="249" y="44"/>
                </a:moveTo>
                <a:lnTo>
                  <a:pt x="249" y="0"/>
                </a:lnTo>
                <a:moveTo>
                  <a:pt x="787" y="44"/>
                </a:moveTo>
                <a:lnTo>
                  <a:pt x="787" y="0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4834168" y="4144963"/>
            <a:ext cx="195262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834168" y="3600450"/>
            <a:ext cx="195262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4834168" y="3055938"/>
            <a:ext cx="195262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4834168" y="2511425"/>
            <a:ext cx="195262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5024668" y="2578100"/>
            <a:ext cx="69850" cy="1651000"/>
          </a:xfrm>
          <a:custGeom>
            <a:avLst/>
            <a:gdLst>
              <a:gd name="T0" fmla="*/ 44 w 44"/>
              <a:gd name="T1" fmla="*/ 1040 h 1040"/>
              <a:gd name="T2" fmla="*/ 44 w 44"/>
              <a:gd name="T3" fmla="*/ 0 h 1040"/>
              <a:gd name="T4" fmla="*/ 44 w 44"/>
              <a:gd name="T5" fmla="*/ 1035 h 1040"/>
              <a:gd name="T6" fmla="*/ 0 w 44"/>
              <a:gd name="T7" fmla="*/ 1035 h 1040"/>
              <a:gd name="T8" fmla="*/ 44 w 44"/>
              <a:gd name="T9" fmla="*/ 692 h 1040"/>
              <a:gd name="T10" fmla="*/ 0 w 44"/>
              <a:gd name="T11" fmla="*/ 692 h 1040"/>
              <a:gd name="T12" fmla="*/ 44 w 44"/>
              <a:gd name="T13" fmla="*/ 349 h 1040"/>
              <a:gd name="T14" fmla="*/ 0 w 44"/>
              <a:gd name="T15" fmla="*/ 349 h 1040"/>
              <a:gd name="T16" fmla="*/ 44 w 44"/>
              <a:gd name="T17" fmla="*/ 5 h 1040"/>
              <a:gd name="T18" fmla="*/ 0 w 44"/>
              <a:gd name="T19" fmla="*/ 5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1040">
                <a:moveTo>
                  <a:pt x="44" y="1040"/>
                </a:moveTo>
                <a:lnTo>
                  <a:pt x="44" y="0"/>
                </a:lnTo>
                <a:moveTo>
                  <a:pt x="44" y="1035"/>
                </a:moveTo>
                <a:lnTo>
                  <a:pt x="0" y="1035"/>
                </a:lnTo>
                <a:moveTo>
                  <a:pt x="44" y="692"/>
                </a:moveTo>
                <a:lnTo>
                  <a:pt x="0" y="692"/>
                </a:lnTo>
                <a:moveTo>
                  <a:pt x="44" y="349"/>
                </a:moveTo>
                <a:lnTo>
                  <a:pt x="0" y="349"/>
                </a:lnTo>
                <a:moveTo>
                  <a:pt x="44" y="5"/>
                </a:moveTo>
                <a:lnTo>
                  <a:pt x="0" y="5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>
            <a:off x="5716818" y="3341688"/>
            <a:ext cx="0" cy="28575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5716818" y="3370263"/>
            <a:ext cx="0" cy="3175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15"/>
          <p:cNvSpPr>
            <a:spLocks noChangeShapeType="1"/>
          </p:cNvSpPr>
          <p:nvPr/>
        </p:nvSpPr>
        <p:spPr bwMode="auto">
          <a:xfrm>
            <a:off x="5678718" y="3341688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>
            <a:off x="5678718" y="3402013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ine 17"/>
          <p:cNvSpPr>
            <a:spLocks noChangeShapeType="1"/>
          </p:cNvSpPr>
          <p:nvPr/>
        </p:nvSpPr>
        <p:spPr bwMode="auto">
          <a:xfrm>
            <a:off x="5639031" y="3370263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val 18"/>
          <p:cNvSpPr>
            <a:spLocks noChangeArrowheads="1"/>
          </p:cNvSpPr>
          <p:nvPr/>
        </p:nvSpPr>
        <p:spPr bwMode="auto">
          <a:xfrm>
            <a:off x="5727931" y="3316288"/>
            <a:ext cx="66675" cy="66675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val 19"/>
          <p:cNvSpPr>
            <a:spLocks noChangeArrowheads="1"/>
          </p:cNvSpPr>
          <p:nvPr/>
        </p:nvSpPr>
        <p:spPr bwMode="auto">
          <a:xfrm>
            <a:off x="5727931" y="3316288"/>
            <a:ext cx="66675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20"/>
          <p:cNvSpPr>
            <a:spLocks noChangeArrowheads="1"/>
          </p:cNvSpPr>
          <p:nvPr/>
        </p:nvSpPr>
        <p:spPr bwMode="auto">
          <a:xfrm>
            <a:off x="5639031" y="3360738"/>
            <a:ext cx="65087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21"/>
          <p:cNvSpPr>
            <a:spLocks noChangeArrowheads="1"/>
          </p:cNvSpPr>
          <p:nvPr/>
        </p:nvSpPr>
        <p:spPr bwMode="auto">
          <a:xfrm>
            <a:off x="5639031" y="3360738"/>
            <a:ext cx="65087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>
            <a:off x="6570893" y="3098800"/>
            <a:ext cx="0" cy="11430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23"/>
          <p:cNvSpPr>
            <a:spLocks noChangeShapeType="1"/>
          </p:cNvSpPr>
          <p:nvPr/>
        </p:nvSpPr>
        <p:spPr bwMode="auto">
          <a:xfrm>
            <a:off x="6570893" y="3213100"/>
            <a:ext cx="0" cy="115887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Line 24"/>
          <p:cNvSpPr>
            <a:spLocks noChangeShapeType="1"/>
          </p:cNvSpPr>
          <p:nvPr/>
        </p:nvSpPr>
        <p:spPr bwMode="auto">
          <a:xfrm>
            <a:off x="6532793" y="3098800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Line 25"/>
          <p:cNvSpPr>
            <a:spLocks noChangeShapeType="1"/>
          </p:cNvSpPr>
          <p:nvPr/>
        </p:nvSpPr>
        <p:spPr bwMode="auto">
          <a:xfrm>
            <a:off x="6532793" y="3328988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Line 26"/>
          <p:cNvSpPr>
            <a:spLocks noChangeShapeType="1"/>
          </p:cNvSpPr>
          <p:nvPr/>
        </p:nvSpPr>
        <p:spPr bwMode="auto">
          <a:xfrm>
            <a:off x="6493106" y="3213100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val 27"/>
          <p:cNvSpPr>
            <a:spLocks noChangeArrowheads="1"/>
          </p:cNvSpPr>
          <p:nvPr/>
        </p:nvSpPr>
        <p:spPr bwMode="auto">
          <a:xfrm>
            <a:off x="6537556" y="3098800"/>
            <a:ext cx="66675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28"/>
          <p:cNvSpPr>
            <a:spLocks noChangeArrowheads="1"/>
          </p:cNvSpPr>
          <p:nvPr/>
        </p:nvSpPr>
        <p:spPr bwMode="auto">
          <a:xfrm>
            <a:off x="6537556" y="3098800"/>
            <a:ext cx="66675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val 29"/>
          <p:cNvSpPr>
            <a:spLocks noChangeArrowheads="1"/>
          </p:cNvSpPr>
          <p:nvPr/>
        </p:nvSpPr>
        <p:spPr bwMode="auto">
          <a:xfrm>
            <a:off x="6537556" y="3262313"/>
            <a:ext cx="66675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val 30"/>
          <p:cNvSpPr>
            <a:spLocks noChangeArrowheads="1"/>
          </p:cNvSpPr>
          <p:nvPr/>
        </p:nvSpPr>
        <p:spPr bwMode="auto">
          <a:xfrm>
            <a:off x="6537556" y="3262313"/>
            <a:ext cx="66675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31"/>
          <p:cNvSpPr>
            <a:spLocks noChangeShapeType="1"/>
          </p:cNvSpPr>
          <p:nvPr/>
        </p:nvSpPr>
        <p:spPr bwMode="auto">
          <a:xfrm>
            <a:off x="5481868" y="2763838"/>
            <a:ext cx="0" cy="290512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Line 32"/>
          <p:cNvSpPr>
            <a:spLocks noChangeShapeType="1"/>
          </p:cNvSpPr>
          <p:nvPr/>
        </p:nvSpPr>
        <p:spPr bwMode="auto">
          <a:xfrm>
            <a:off x="5481868" y="3054350"/>
            <a:ext cx="0" cy="29368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Line 33"/>
          <p:cNvSpPr>
            <a:spLocks noChangeShapeType="1"/>
          </p:cNvSpPr>
          <p:nvPr/>
        </p:nvSpPr>
        <p:spPr bwMode="auto">
          <a:xfrm>
            <a:off x="5443768" y="2763838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Line 34"/>
          <p:cNvSpPr>
            <a:spLocks noChangeShapeType="1"/>
          </p:cNvSpPr>
          <p:nvPr/>
        </p:nvSpPr>
        <p:spPr bwMode="auto">
          <a:xfrm>
            <a:off x="5443768" y="3348038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Line 35"/>
          <p:cNvSpPr>
            <a:spLocks noChangeShapeType="1"/>
          </p:cNvSpPr>
          <p:nvPr/>
        </p:nvSpPr>
        <p:spPr bwMode="auto">
          <a:xfrm>
            <a:off x="5405668" y="3054350"/>
            <a:ext cx="15398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val 36"/>
          <p:cNvSpPr>
            <a:spLocks noChangeArrowheads="1"/>
          </p:cNvSpPr>
          <p:nvPr/>
        </p:nvSpPr>
        <p:spPr bwMode="auto">
          <a:xfrm>
            <a:off x="5450118" y="2816225"/>
            <a:ext cx="65087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val 37"/>
          <p:cNvSpPr>
            <a:spLocks noChangeArrowheads="1"/>
          </p:cNvSpPr>
          <p:nvPr/>
        </p:nvSpPr>
        <p:spPr bwMode="auto">
          <a:xfrm>
            <a:off x="5450118" y="2816225"/>
            <a:ext cx="65087" cy="6508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5450118" y="3228975"/>
            <a:ext cx="65087" cy="666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val 39"/>
          <p:cNvSpPr>
            <a:spLocks noChangeArrowheads="1"/>
          </p:cNvSpPr>
          <p:nvPr/>
        </p:nvSpPr>
        <p:spPr bwMode="auto">
          <a:xfrm>
            <a:off x="5450118" y="3228975"/>
            <a:ext cx="65087" cy="666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Line 40"/>
          <p:cNvSpPr>
            <a:spLocks noChangeShapeType="1"/>
          </p:cNvSpPr>
          <p:nvPr/>
        </p:nvSpPr>
        <p:spPr bwMode="auto">
          <a:xfrm>
            <a:off x="6337531" y="3224213"/>
            <a:ext cx="0" cy="2222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Line 41"/>
          <p:cNvSpPr>
            <a:spLocks noChangeShapeType="1"/>
          </p:cNvSpPr>
          <p:nvPr/>
        </p:nvSpPr>
        <p:spPr bwMode="auto">
          <a:xfrm>
            <a:off x="6337531" y="3246438"/>
            <a:ext cx="0" cy="2222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Line 42"/>
          <p:cNvSpPr>
            <a:spLocks noChangeShapeType="1"/>
          </p:cNvSpPr>
          <p:nvPr/>
        </p:nvSpPr>
        <p:spPr bwMode="auto">
          <a:xfrm>
            <a:off x="6299431" y="3224213"/>
            <a:ext cx="77787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6299431" y="3268663"/>
            <a:ext cx="77787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Line 44"/>
          <p:cNvSpPr>
            <a:spLocks noChangeShapeType="1"/>
          </p:cNvSpPr>
          <p:nvPr/>
        </p:nvSpPr>
        <p:spPr bwMode="auto">
          <a:xfrm>
            <a:off x="6261331" y="3246438"/>
            <a:ext cx="153987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val 45"/>
          <p:cNvSpPr>
            <a:spLocks noChangeArrowheads="1"/>
          </p:cNvSpPr>
          <p:nvPr/>
        </p:nvSpPr>
        <p:spPr bwMode="auto">
          <a:xfrm>
            <a:off x="6261331" y="3228975"/>
            <a:ext cx="65087" cy="666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val 46"/>
          <p:cNvSpPr>
            <a:spLocks noChangeArrowheads="1"/>
          </p:cNvSpPr>
          <p:nvPr/>
        </p:nvSpPr>
        <p:spPr bwMode="auto">
          <a:xfrm>
            <a:off x="6261331" y="3228975"/>
            <a:ext cx="65087" cy="666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val 47"/>
          <p:cNvSpPr>
            <a:spLocks noChangeArrowheads="1"/>
          </p:cNvSpPr>
          <p:nvPr/>
        </p:nvSpPr>
        <p:spPr bwMode="auto">
          <a:xfrm>
            <a:off x="6350231" y="3197225"/>
            <a:ext cx="65087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val 48"/>
          <p:cNvSpPr>
            <a:spLocks noChangeArrowheads="1"/>
          </p:cNvSpPr>
          <p:nvPr/>
        </p:nvSpPr>
        <p:spPr bwMode="auto">
          <a:xfrm>
            <a:off x="6350231" y="3197225"/>
            <a:ext cx="65087" cy="6508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Line 49"/>
          <p:cNvSpPr>
            <a:spLocks noChangeShapeType="1"/>
          </p:cNvSpPr>
          <p:nvPr/>
        </p:nvSpPr>
        <p:spPr bwMode="auto">
          <a:xfrm>
            <a:off x="5250093" y="3162300"/>
            <a:ext cx="0" cy="4603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Line 50"/>
          <p:cNvSpPr>
            <a:spLocks noChangeShapeType="1"/>
          </p:cNvSpPr>
          <p:nvPr/>
        </p:nvSpPr>
        <p:spPr bwMode="auto">
          <a:xfrm>
            <a:off x="5250093" y="3208338"/>
            <a:ext cx="0" cy="4603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Line 51"/>
          <p:cNvSpPr>
            <a:spLocks noChangeShapeType="1"/>
          </p:cNvSpPr>
          <p:nvPr/>
        </p:nvSpPr>
        <p:spPr bwMode="auto">
          <a:xfrm>
            <a:off x="5211993" y="3162300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Line 52"/>
          <p:cNvSpPr>
            <a:spLocks noChangeShapeType="1"/>
          </p:cNvSpPr>
          <p:nvPr/>
        </p:nvSpPr>
        <p:spPr bwMode="auto">
          <a:xfrm>
            <a:off x="5211993" y="3254375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>
            <a:off x="5172306" y="3208338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val 54"/>
          <p:cNvSpPr>
            <a:spLocks noChangeArrowheads="1"/>
          </p:cNvSpPr>
          <p:nvPr/>
        </p:nvSpPr>
        <p:spPr bwMode="auto">
          <a:xfrm>
            <a:off x="5216756" y="3208338"/>
            <a:ext cx="65087" cy="65087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val 55"/>
          <p:cNvSpPr>
            <a:spLocks noChangeArrowheads="1"/>
          </p:cNvSpPr>
          <p:nvPr/>
        </p:nvSpPr>
        <p:spPr bwMode="auto">
          <a:xfrm>
            <a:off x="5216756" y="3141663"/>
            <a:ext cx="65087" cy="66675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Line 56"/>
          <p:cNvSpPr>
            <a:spLocks noChangeShapeType="1"/>
          </p:cNvSpPr>
          <p:nvPr/>
        </p:nvSpPr>
        <p:spPr bwMode="auto">
          <a:xfrm>
            <a:off x="6104168" y="2901950"/>
            <a:ext cx="0" cy="11588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Line 57"/>
          <p:cNvSpPr>
            <a:spLocks noChangeShapeType="1"/>
          </p:cNvSpPr>
          <p:nvPr/>
        </p:nvSpPr>
        <p:spPr bwMode="auto">
          <a:xfrm>
            <a:off x="6104168" y="3017838"/>
            <a:ext cx="0" cy="11430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ine 58"/>
          <p:cNvSpPr>
            <a:spLocks noChangeShapeType="1"/>
          </p:cNvSpPr>
          <p:nvPr/>
        </p:nvSpPr>
        <p:spPr bwMode="auto">
          <a:xfrm>
            <a:off x="6066068" y="2901950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Line 59"/>
          <p:cNvSpPr>
            <a:spLocks noChangeShapeType="1"/>
          </p:cNvSpPr>
          <p:nvPr/>
        </p:nvSpPr>
        <p:spPr bwMode="auto">
          <a:xfrm>
            <a:off x="6066068" y="3132138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Line 60"/>
          <p:cNvSpPr>
            <a:spLocks noChangeShapeType="1"/>
          </p:cNvSpPr>
          <p:nvPr/>
        </p:nvSpPr>
        <p:spPr bwMode="auto">
          <a:xfrm>
            <a:off x="6026381" y="3017838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val 61"/>
          <p:cNvSpPr>
            <a:spLocks noChangeArrowheads="1"/>
          </p:cNvSpPr>
          <p:nvPr/>
        </p:nvSpPr>
        <p:spPr bwMode="auto">
          <a:xfrm>
            <a:off x="6070831" y="3065463"/>
            <a:ext cx="66675" cy="66675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val 62"/>
          <p:cNvSpPr>
            <a:spLocks noChangeArrowheads="1"/>
          </p:cNvSpPr>
          <p:nvPr/>
        </p:nvSpPr>
        <p:spPr bwMode="auto">
          <a:xfrm>
            <a:off x="6070831" y="2903538"/>
            <a:ext cx="66675" cy="65087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5153147" y="2433002"/>
            <a:ext cx="1902042" cy="169862"/>
            <a:chOff x="4805363" y="2422854"/>
            <a:chExt cx="1902042" cy="169862"/>
          </a:xfrm>
        </p:grpSpPr>
        <p:sp>
          <p:nvSpPr>
            <p:cNvPr id="108" name="Rectangle 89"/>
            <p:cNvSpPr>
              <a:spLocks noChangeArrowheads="1"/>
            </p:cNvSpPr>
            <p:nvPr/>
          </p:nvSpPr>
          <p:spPr bwMode="auto">
            <a:xfrm>
              <a:off x="4898071" y="2422854"/>
              <a:ext cx="42386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control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9" name="Oval 90"/>
            <p:cNvSpPr>
              <a:spLocks noChangeArrowheads="1"/>
            </p:cNvSpPr>
            <p:nvPr/>
          </p:nvSpPr>
          <p:spPr bwMode="auto">
            <a:xfrm>
              <a:off x="4805363" y="2476003"/>
              <a:ext cx="65087" cy="65087"/>
            </a:xfrm>
            <a:prstGeom prst="ellips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91"/>
            <p:cNvSpPr>
              <a:spLocks noChangeArrowheads="1"/>
            </p:cNvSpPr>
            <p:nvPr/>
          </p:nvSpPr>
          <p:spPr bwMode="auto">
            <a:xfrm>
              <a:off x="5525628" y="2422854"/>
              <a:ext cx="55721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siControl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1" name="Oval 92"/>
            <p:cNvSpPr>
              <a:spLocks noChangeArrowheads="1"/>
            </p:cNvSpPr>
            <p:nvPr/>
          </p:nvSpPr>
          <p:spPr bwMode="auto">
            <a:xfrm>
              <a:off x="5415847" y="2476003"/>
              <a:ext cx="65087" cy="65087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Oval 93"/>
            <p:cNvSpPr>
              <a:spLocks noChangeArrowheads="1"/>
            </p:cNvSpPr>
            <p:nvPr/>
          </p:nvSpPr>
          <p:spPr bwMode="auto">
            <a:xfrm>
              <a:off x="5415847" y="2476003"/>
              <a:ext cx="65087" cy="65087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94"/>
            <p:cNvSpPr>
              <a:spLocks noChangeArrowheads="1"/>
            </p:cNvSpPr>
            <p:nvPr/>
          </p:nvSpPr>
          <p:spPr bwMode="auto">
            <a:xfrm>
              <a:off x="6258143" y="2422854"/>
              <a:ext cx="44926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siA2B1</a:t>
              </a:r>
            </a:p>
          </p:txBody>
        </p:sp>
        <p:sp>
          <p:nvSpPr>
            <p:cNvPr id="114" name="Oval 95"/>
            <p:cNvSpPr>
              <a:spLocks noChangeArrowheads="1"/>
            </p:cNvSpPr>
            <p:nvPr/>
          </p:nvSpPr>
          <p:spPr bwMode="auto">
            <a:xfrm>
              <a:off x="6157071" y="2473653"/>
              <a:ext cx="65087" cy="65087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Oval 96"/>
            <p:cNvSpPr>
              <a:spLocks noChangeArrowheads="1"/>
            </p:cNvSpPr>
            <p:nvPr/>
          </p:nvSpPr>
          <p:spPr bwMode="auto">
            <a:xfrm>
              <a:off x="6157071" y="2476003"/>
              <a:ext cx="65087" cy="65087"/>
            </a:xfrm>
            <a:prstGeom prst="ellipse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 rot="16200000">
            <a:off x="1188584" y="3256129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ER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/Ponceau 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3658818" y="3234724"/>
            <a:ext cx="2191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p-ser-118 ER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/ER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100"/>
          <p:cNvSpPr>
            <a:spLocks noChangeArrowheads="1"/>
          </p:cNvSpPr>
          <p:nvPr/>
        </p:nvSpPr>
        <p:spPr bwMode="auto">
          <a:xfrm>
            <a:off x="2593941" y="4286888"/>
            <a:ext cx="8397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MCF-7-A2B1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4" name="Rectangle 101"/>
          <p:cNvSpPr>
            <a:spLocks noChangeArrowheads="1"/>
          </p:cNvSpPr>
          <p:nvPr/>
        </p:nvSpPr>
        <p:spPr bwMode="auto">
          <a:xfrm>
            <a:off x="3646454" y="4286888"/>
            <a:ext cx="3698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LCC9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5" name="Freeform 102"/>
          <p:cNvSpPr>
            <a:spLocks noEditPoints="1"/>
          </p:cNvSpPr>
          <p:nvPr/>
        </p:nvSpPr>
        <p:spPr bwMode="auto">
          <a:xfrm>
            <a:off x="2562191" y="4209101"/>
            <a:ext cx="1644650" cy="69850"/>
          </a:xfrm>
          <a:custGeom>
            <a:avLst/>
            <a:gdLst>
              <a:gd name="T0" fmla="*/ 0 w 1036"/>
              <a:gd name="T1" fmla="*/ 0 h 44"/>
              <a:gd name="T2" fmla="*/ 1036 w 1036"/>
              <a:gd name="T3" fmla="*/ 0 h 44"/>
              <a:gd name="T4" fmla="*/ 249 w 1036"/>
              <a:gd name="T5" fmla="*/ 44 h 44"/>
              <a:gd name="T6" fmla="*/ 249 w 1036"/>
              <a:gd name="T7" fmla="*/ 0 h 44"/>
              <a:gd name="T8" fmla="*/ 786 w 1036"/>
              <a:gd name="T9" fmla="*/ 44 h 44"/>
              <a:gd name="T10" fmla="*/ 786 w 1036"/>
              <a:gd name="T1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6" h="44">
                <a:moveTo>
                  <a:pt x="0" y="0"/>
                </a:moveTo>
                <a:lnTo>
                  <a:pt x="1036" y="0"/>
                </a:lnTo>
                <a:moveTo>
                  <a:pt x="249" y="44"/>
                </a:moveTo>
                <a:lnTo>
                  <a:pt x="249" y="0"/>
                </a:lnTo>
                <a:moveTo>
                  <a:pt x="786" y="44"/>
                </a:moveTo>
                <a:lnTo>
                  <a:pt x="786" y="0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tangle 103"/>
          <p:cNvSpPr>
            <a:spLocks noChangeArrowheads="1"/>
          </p:cNvSpPr>
          <p:nvPr/>
        </p:nvSpPr>
        <p:spPr bwMode="auto">
          <a:xfrm>
            <a:off x="2312954" y="4132901"/>
            <a:ext cx="195263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7" name="Rectangle 104"/>
          <p:cNvSpPr>
            <a:spLocks noChangeArrowheads="1"/>
          </p:cNvSpPr>
          <p:nvPr/>
        </p:nvSpPr>
        <p:spPr bwMode="auto">
          <a:xfrm>
            <a:off x="2312954" y="3588388"/>
            <a:ext cx="195263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8" name="Rectangle 105"/>
          <p:cNvSpPr>
            <a:spLocks noChangeArrowheads="1"/>
          </p:cNvSpPr>
          <p:nvPr/>
        </p:nvSpPr>
        <p:spPr bwMode="auto">
          <a:xfrm>
            <a:off x="2312954" y="3043876"/>
            <a:ext cx="195263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9" name="Rectangle 106"/>
          <p:cNvSpPr>
            <a:spLocks noChangeArrowheads="1"/>
          </p:cNvSpPr>
          <p:nvPr/>
        </p:nvSpPr>
        <p:spPr bwMode="auto">
          <a:xfrm>
            <a:off x="2312954" y="2499363"/>
            <a:ext cx="195263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0" name="Freeform 107"/>
          <p:cNvSpPr>
            <a:spLocks noEditPoints="1"/>
          </p:cNvSpPr>
          <p:nvPr/>
        </p:nvSpPr>
        <p:spPr bwMode="auto">
          <a:xfrm>
            <a:off x="2500279" y="2566038"/>
            <a:ext cx="69850" cy="1651000"/>
          </a:xfrm>
          <a:custGeom>
            <a:avLst/>
            <a:gdLst>
              <a:gd name="T0" fmla="*/ 44 w 44"/>
              <a:gd name="T1" fmla="*/ 1040 h 1040"/>
              <a:gd name="T2" fmla="*/ 44 w 44"/>
              <a:gd name="T3" fmla="*/ 0 h 1040"/>
              <a:gd name="T4" fmla="*/ 44 w 44"/>
              <a:gd name="T5" fmla="*/ 1035 h 1040"/>
              <a:gd name="T6" fmla="*/ 0 w 44"/>
              <a:gd name="T7" fmla="*/ 1035 h 1040"/>
              <a:gd name="T8" fmla="*/ 44 w 44"/>
              <a:gd name="T9" fmla="*/ 692 h 1040"/>
              <a:gd name="T10" fmla="*/ 0 w 44"/>
              <a:gd name="T11" fmla="*/ 692 h 1040"/>
              <a:gd name="T12" fmla="*/ 44 w 44"/>
              <a:gd name="T13" fmla="*/ 349 h 1040"/>
              <a:gd name="T14" fmla="*/ 0 w 44"/>
              <a:gd name="T15" fmla="*/ 349 h 1040"/>
              <a:gd name="T16" fmla="*/ 44 w 44"/>
              <a:gd name="T17" fmla="*/ 5 h 1040"/>
              <a:gd name="T18" fmla="*/ 0 w 44"/>
              <a:gd name="T19" fmla="*/ 5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1040">
                <a:moveTo>
                  <a:pt x="44" y="1040"/>
                </a:moveTo>
                <a:lnTo>
                  <a:pt x="44" y="0"/>
                </a:lnTo>
                <a:moveTo>
                  <a:pt x="44" y="1035"/>
                </a:moveTo>
                <a:lnTo>
                  <a:pt x="0" y="1035"/>
                </a:lnTo>
                <a:moveTo>
                  <a:pt x="44" y="692"/>
                </a:moveTo>
                <a:lnTo>
                  <a:pt x="0" y="692"/>
                </a:lnTo>
                <a:moveTo>
                  <a:pt x="44" y="349"/>
                </a:moveTo>
                <a:lnTo>
                  <a:pt x="0" y="349"/>
                </a:lnTo>
                <a:moveTo>
                  <a:pt x="44" y="5"/>
                </a:moveTo>
                <a:lnTo>
                  <a:pt x="0" y="5"/>
                </a:lnTo>
              </a:path>
            </a:pathLst>
          </a:cu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Line 108"/>
          <p:cNvSpPr>
            <a:spLocks noChangeShapeType="1"/>
          </p:cNvSpPr>
          <p:nvPr/>
        </p:nvSpPr>
        <p:spPr bwMode="auto">
          <a:xfrm>
            <a:off x="3190841" y="3636013"/>
            <a:ext cx="0" cy="22225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Line 109"/>
          <p:cNvSpPr>
            <a:spLocks noChangeShapeType="1"/>
          </p:cNvSpPr>
          <p:nvPr/>
        </p:nvSpPr>
        <p:spPr bwMode="auto">
          <a:xfrm>
            <a:off x="3190841" y="3658238"/>
            <a:ext cx="0" cy="23812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Line 110"/>
          <p:cNvSpPr>
            <a:spLocks noChangeShapeType="1"/>
          </p:cNvSpPr>
          <p:nvPr/>
        </p:nvSpPr>
        <p:spPr bwMode="auto">
          <a:xfrm>
            <a:off x="3152741" y="3636013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Line 111"/>
          <p:cNvSpPr>
            <a:spLocks noChangeShapeType="1"/>
          </p:cNvSpPr>
          <p:nvPr/>
        </p:nvSpPr>
        <p:spPr bwMode="auto">
          <a:xfrm>
            <a:off x="3152741" y="3682051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Line 112"/>
          <p:cNvSpPr>
            <a:spLocks noChangeShapeType="1"/>
          </p:cNvSpPr>
          <p:nvPr/>
        </p:nvSpPr>
        <p:spPr bwMode="auto">
          <a:xfrm>
            <a:off x="3113054" y="3658238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val 113"/>
          <p:cNvSpPr>
            <a:spLocks noChangeArrowheads="1"/>
          </p:cNvSpPr>
          <p:nvPr/>
        </p:nvSpPr>
        <p:spPr bwMode="auto">
          <a:xfrm>
            <a:off x="3113054" y="3642363"/>
            <a:ext cx="65088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val 114"/>
          <p:cNvSpPr>
            <a:spLocks noChangeArrowheads="1"/>
          </p:cNvSpPr>
          <p:nvPr/>
        </p:nvSpPr>
        <p:spPr bwMode="auto">
          <a:xfrm>
            <a:off x="3113054" y="3642363"/>
            <a:ext cx="65088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Oval 115"/>
          <p:cNvSpPr>
            <a:spLocks noChangeArrowheads="1"/>
          </p:cNvSpPr>
          <p:nvPr/>
        </p:nvSpPr>
        <p:spPr bwMode="auto">
          <a:xfrm>
            <a:off x="3201954" y="3609026"/>
            <a:ext cx="66675" cy="66675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val 116"/>
          <p:cNvSpPr>
            <a:spLocks noChangeArrowheads="1"/>
          </p:cNvSpPr>
          <p:nvPr/>
        </p:nvSpPr>
        <p:spPr bwMode="auto">
          <a:xfrm>
            <a:off x="3201954" y="3609026"/>
            <a:ext cx="66675" cy="66675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Line 117"/>
          <p:cNvSpPr>
            <a:spLocks noChangeShapeType="1"/>
          </p:cNvSpPr>
          <p:nvPr/>
        </p:nvSpPr>
        <p:spPr bwMode="auto">
          <a:xfrm>
            <a:off x="4043329" y="3388363"/>
            <a:ext cx="0" cy="92075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Line 118"/>
          <p:cNvSpPr>
            <a:spLocks noChangeShapeType="1"/>
          </p:cNvSpPr>
          <p:nvPr/>
        </p:nvSpPr>
        <p:spPr bwMode="auto">
          <a:xfrm>
            <a:off x="4043329" y="3480438"/>
            <a:ext cx="0" cy="90487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Line 119"/>
          <p:cNvSpPr>
            <a:spLocks noChangeShapeType="1"/>
          </p:cNvSpPr>
          <p:nvPr/>
        </p:nvSpPr>
        <p:spPr bwMode="auto">
          <a:xfrm>
            <a:off x="4005229" y="3388363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Line 120"/>
          <p:cNvSpPr>
            <a:spLocks noChangeShapeType="1"/>
          </p:cNvSpPr>
          <p:nvPr/>
        </p:nvSpPr>
        <p:spPr bwMode="auto">
          <a:xfrm>
            <a:off x="4005229" y="3570926"/>
            <a:ext cx="76200" cy="0"/>
          </a:xfrm>
          <a:prstGeom prst="line">
            <a:avLst/>
          </a:prstGeom>
          <a:noFill/>
          <a:ln w="793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Line 121"/>
          <p:cNvSpPr>
            <a:spLocks noChangeShapeType="1"/>
          </p:cNvSpPr>
          <p:nvPr/>
        </p:nvSpPr>
        <p:spPr bwMode="auto">
          <a:xfrm>
            <a:off x="3965541" y="3480438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Oval 122"/>
          <p:cNvSpPr>
            <a:spLocks noChangeArrowheads="1"/>
          </p:cNvSpPr>
          <p:nvPr/>
        </p:nvSpPr>
        <p:spPr bwMode="auto">
          <a:xfrm>
            <a:off x="4011579" y="3512188"/>
            <a:ext cx="65088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Oval 123"/>
          <p:cNvSpPr>
            <a:spLocks noChangeArrowheads="1"/>
          </p:cNvSpPr>
          <p:nvPr/>
        </p:nvSpPr>
        <p:spPr bwMode="auto">
          <a:xfrm>
            <a:off x="4009991" y="3512188"/>
            <a:ext cx="66675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Oval 124"/>
          <p:cNvSpPr>
            <a:spLocks noChangeArrowheads="1"/>
          </p:cNvSpPr>
          <p:nvPr/>
        </p:nvSpPr>
        <p:spPr bwMode="auto">
          <a:xfrm>
            <a:off x="4011579" y="3380426"/>
            <a:ext cx="65088" cy="65087"/>
          </a:xfrm>
          <a:prstGeom prst="ellipse">
            <a:avLst/>
          </a:pr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Oval 125"/>
          <p:cNvSpPr>
            <a:spLocks noChangeArrowheads="1"/>
          </p:cNvSpPr>
          <p:nvPr/>
        </p:nvSpPr>
        <p:spPr bwMode="auto">
          <a:xfrm>
            <a:off x="4009991" y="3380426"/>
            <a:ext cx="66675" cy="65087"/>
          </a:xfrm>
          <a:prstGeom prst="ellipse">
            <a:avLst/>
          </a:prstGeom>
          <a:noFill/>
          <a:ln w="1588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Line 126"/>
          <p:cNvSpPr>
            <a:spLocks noChangeShapeType="1"/>
          </p:cNvSpPr>
          <p:nvPr/>
        </p:nvSpPr>
        <p:spPr bwMode="auto">
          <a:xfrm>
            <a:off x="2957479" y="2877188"/>
            <a:ext cx="0" cy="23177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Line 127"/>
          <p:cNvSpPr>
            <a:spLocks noChangeShapeType="1"/>
          </p:cNvSpPr>
          <p:nvPr/>
        </p:nvSpPr>
        <p:spPr bwMode="auto">
          <a:xfrm>
            <a:off x="2957479" y="3108963"/>
            <a:ext cx="0" cy="23018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Line 128"/>
          <p:cNvSpPr>
            <a:spLocks noChangeShapeType="1"/>
          </p:cNvSpPr>
          <p:nvPr/>
        </p:nvSpPr>
        <p:spPr bwMode="auto">
          <a:xfrm>
            <a:off x="2919379" y="2877188"/>
            <a:ext cx="746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Line 129"/>
          <p:cNvSpPr>
            <a:spLocks noChangeShapeType="1"/>
          </p:cNvSpPr>
          <p:nvPr/>
        </p:nvSpPr>
        <p:spPr bwMode="auto">
          <a:xfrm>
            <a:off x="2919379" y="3339151"/>
            <a:ext cx="746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Line 130"/>
          <p:cNvSpPr>
            <a:spLocks noChangeShapeType="1"/>
          </p:cNvSpPr>
          <p:nvPr/>
        </p:nvSpPr>
        <p:spPr bwMode="auto">
          <a:xfrm>
            <a:off x="2879691" y="3108963"/>
            <a:ext cx="153988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Oval 131"/>
          <p:cNvSpPr>
            <a:spLocks noChangeArrowheads="1"/>
          </p:cNvSpPr>
          <p:nvPr/>
        </p:nvSpPr>
        <p:spPr bwMode="auto">
          <a:xfrm>
            <a:off x="2924141" y="3239138"/>
            <a:ext cx="65088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Oval 132"/>
          <p:cNvSpPr>
            <a:spLocks noChangeArrowheads="1"/>
          </p:cNvSpPr>
          <p:nvPr/>
        </p:nvSpPr>
        <p:spPr bwMode="auto">
          <a:xfrm>
            <a:off x="2924141" y="3239138"/>
            <a:ext cx="65088" cy="6508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Oval 133"/>
          <p:cNvSpPr>
            <a:spLocks noChangeArrowheads="1"/>
          </p:cNvSpPr>
          <p:nvPr/>
        </p:nvSpPr>
        <p:spPr bwMode="auto">
          <a:xfrm>
            <a:off x="2924141" y="2913701"/>
            <a:ext cx="65088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Oval 134"/>
          <p:cNvSpPr>
            <a:spLocks noChangeArrowheads="1"/>
          </p:cNvSpPr>
          <p:nvPr/>
        </p:nvSpPr>
        <p:spPr bwMode="auto">
          <a:xfrm>
            <a:off x="2924141" y="2913701"/>
            <a:ext cx="65088" cy="6508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Line 135"/>
          <p:cNvSpPr>
            <a:spLocks noChangeShapeType="1"/>
          </p:cNvSpPr>
          <p:nvPr/>
        </p:nvSpPr>
        <p:spPr bwMode="auto">
          <a:xfrm>
            <a:off x="3811554" y="2970851"/>
            <a:ext cx="0" cy="100012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Line 136"/>
          <p:cNvSpPr>
            <a:spLocks noChangeShapeType="1"/>
          </p:cNvSpPr>
          <p:nvPr/>
        </p:nvSpPr>
        <p:spPr bwMode="auto">
          <a:xfrm>
            <a:off x="3811554" y="3070863"/>
            <a:ext cx="0" cy="100012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Line 137"/>
          <p:cNvSpPr>
            <a:spLocks noChangeShapeType="1"/>
          </p:cNvSpPr>
          <p:nvPr/>
        </p:nvSpPr>
        <p:spPr bwMode="auto">
          <a:xfrm>
            <a:off x="3773454" y="2970851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Line 138"/>
          <p:cNvSpPr>
            <a:spLocks noChangeShapeType="1"/>
          </p:cNvSpPr>
          <p:nvPr/>
        </p:nvSpPr>
        <p:spPr bwMode="auto">
          <a:xfrm>
            <a:off x="3773454" y="3170876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Line 139"/>
          <p:cNvSpPr>
            <a:spLocks noChangeShapeType="1"/>
          </p:cNvSpPr>
          <p:nvPr/>
        </p:nvSpPr>
        <p:spPr bwMode="auto">
          <a:xfrm>
            <a:off x="3733766" y="3070863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Oval 140"/>
          <p:cNvSpPr>
            <a:spLocks noChangeArrowheads="1"/>
          </p:cNvSpPr>
          <p:nvPr/>
        </p:nvSpPr>
        <p:spPr bwMode="auto">
          <a:xfrm>
            <a:off x="3778216" y="2966088"/>
            <a:ext cx="65088" cy="666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Oval 141"/>
          <p:cNvSpPr>
            <a:spLocks noChangeArrowheads="1"/>
          </p:cNvSpPr>
          <p:nvPr/>
        </p:nvSpPr>
        <p:spPr bwMode="auto">
          <a:xfrm>
            <a:off x="3778216" y="2966088"/>
            <a:ext cx="65088" cy="666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Oval 142"/>
          <p:cNvSpPr>
            <a:spLocks noChangeArrowheads="1"/>
          </p:cNvSpPr>
          <p:nvPr/>
        </p:nvSpPr>
        <p:spPr bwMode="auto">
          <a:xfrm>
            <a:off x="3778216" y="3108963"/>
            <a:ext cx="65088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Oval 143"/>
          <p:cNvSpPr>
            <a:spLocks noChangeArrowheads="1"/>
          </p:cNvSpPr>
          <p:nvPr/>
        </p:nvSpPr>
        <p:spPr bwMode="auto">
          <a:xfrm>
            <a:off x="3778216" y="3108963"/>
            <a:ext cx="65088" cy="65087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Line 144"/>
          <p:cNvSpPr>
            <a:spLocks noChangeShapeType="1"/>
          </p:cNvSpPr>
          <p:nvPr/>
        </p:nvSpPr>
        <p:spPr bwMode="auto">
          <a:xfrm>
            <a:off x="2724116" y="3007363"/>
            <a:ext cx="0" cy="122237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Line 145"/>
          <p:cNvSpPr>
            <a:spLocks noChangeShapeType="1"/>
          </p:cNvSpPr>
          <p:nvPr/>
        </p:nvSpPr>
        <p:spPr bwMode="auto">
          <a:xfrm>
            <a:off x="2724116" y="3129601"/>
            <a:ext cx="0" cy="123825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Line 146"/>
          <p:cNvSpPr>
            <a:spLocks noChangeShapeType="1"/>
          </p:cNvSpPr>
          <p:nvPr/>
        </p:nvSpPr>
        <p:spPr bwMode="auto">
          <a:xfrm>
            <a:off x="2686016" y="3007363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Line 147"/>
          <p:cNvSpPr>
            <a:spLocks noChangeShapeType="1"/>
          </p:cNvSpPr>
          <p:nvPr/>
        </p:nvSpPr>
        <p:spPr bwMode="auto">
          <a:xfrm>
            <a:off x="2686016" y="3253426"/>
            <a:ext cx="76200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Line 148"/>
          <p:cNvSpPr>
            <a:spLocks noChangeShapeType="1"/>
          </p:cNvSpPr>
          <p:nvPr/>
        </p:nvSpPr>
        <p:spPr bwMode="auto">
          <a:xfrm>
            <a:off x="2646329" y="3129601"/>
            <a:ext cx="155575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Oval 149"/>
          <p:cNvSpPr>
            <a:spLocks noChangeArrowheads="1"/>
          </p:cNvSpPr>
          <p:nvPr/>
        </p:nvSpPr>
        <p:spPr bwMode="auto">
          <a:xfrm>
            <a:off x="2692366" y="3185163"/>
            <a:ext cx="65088" cy="65087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Oval 150"/>
          <p:cNvSpPr>
            <a:spLocks noChangeArrowheads="1"/>
          </p:cNvSpPr>
          <p:nvPr/>
        </p:nvSpPr>
        <p:spPr bwMode="auto">
          <a:xfrm>
            <a:off x="2692366" y="3010538"/>
            <a:ext cx="65088" cy="65087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Line 151"/>
          <p:cNvSpPr>
            <a:spLocks noChangeShapeType="1"/>
          </p:cNvSpPr>
          <p:nvPr/>
        </p:nvSpPr>
        <p:spPr bwMode="auto">
          <a:xfrm>
            <a:off x="3578191" y="2916876"/>
            <a:ext cx="0" cy="246062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Line 152"/>
          <p:cNvSpPr>
            <a:spLocks noChangeShapeType="1"/>
          </p:cNvSpPr>
          <p:nvPr/>
        </p:nvSpPr>
        <p:spPr bwMode="auto">
          <a:xfrm>
            <a:off x="3578191" y="3162938"/>
            <a:ext cx="0" cy="24765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Line 153"/>
          <p:cNvSpPr>
            <a:spLocks noChangeShapeType="1"/>
          </p:cNvSpPr>
          <p:nvPr/>
        </p:nvSpPr>
        <p:spPr bwMode="auto">
          <a:xfrm>
            <a:off x="3540091" y="2916876"/>
            <a:ext cx="746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Line 154"/>
          <p:cNvSpPr>
            <a:spLocks noChangeShapeType="1"/>
          </p:cNvSpPr>
          <p:nvPr/>
        </p:nvSpPr>
        <p:spPr bwMode="auto">
          <a:xfrm>
            <a:off x="3540091" y="3410588"/>
            <a:ext cx="74613" cy="0"/>
          </a:xfrm>
          <a:prstGeom prst="lin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Line 155"/>
          <p:cNvSpPr>
            <a:spLocks noChangeShapeType="1"/>
          </p:cNvSpPr>
          <p:nvPr/>
        </p:nvSpPr>
        <p:spPr bwMode="auto">
          <a:xfrm>
            <a:off x="3500404" y="3162938"/>
            <a:ext cx="153988" cy="0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Oval 156"/>
          <p:cNvSpPr>
            <a:spLocks noChangeArrowheads="1"/>
          </p:cNvSpPr>
          <p:nvPr/>
        </p:nvSpPr>
        <p:spPr bwMode="auto">
          <a:xfrm>
            <a:off x="3544854" y="3304226"/>
            <a:ext cx="65088" cy="65087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Oval 157"/>
          <p:cNvSpPr>
            <a:spLocks noChangeArrowheads="1"/>
          </p:cNvSpPr>
          <p:nvPr/>
        </p:nvSpPr>
        <p:spPr bwMode="auto">
          <a:xfrm>
            <a:off x="3544854" y="2954976"/>
            <a:ext cx="65088" cy="66675"/>
          </a:xfrm>
          <a:prstGeom prst="ellipse">
            <a:avLst/>
          </a:prstGeom>
          <a:noFill/>
          <a:ln w="1587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1" name="Group 210"/>
          <p:cNvGrpSpPr/>
          <p:nvPr/>
        </p:nvGrpSpPr>
        <p:grpSpPr>
          <a:xfrm>
            <a:off x="2600225" y="2433002"/>
            <a:ext cx="1902042" cy="169862"/>
            <a:chOff x="4805363" y="2422854"/>
            <a:chExt cx="1902042" cy="169862"/>
          </a:xfrm>
        </p:grpSpPr>
        <p:sp>
          <p:nvSpPr>
            <p:cNvPr id="212" name="Rectangle 89"/>
            <p:cNvSpPr>
              <a:spLocks noChangeArrowheads="1"/>
            </p:cNvSpPr>
            <p:nvPr/>
          </p:nvSpPr>
          <p:spPr bwMode="auto">
            <a:xfrm>
              <a:off x="4898071" y="2422854"/>
              <a:ext cx="42386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control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" name="Oval 90"/>
            <p:cNvSpPr>
              <a:spLocks noChangeArrowheads="1"/>
            </p:cNvSpPr>
            <p:nvPr/>
          </p:nvSpPr>
          <p:spPr bwMode="auto">
            <a:xfrm>
              <a:off x="4805363" y="2476003"/>
              <a:ext cx="65087" cy="65087"/>
            </a:xfrm>
            <a:prstGeom prst="ellips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Rectangle 91"/>
            <p:cNvSpPr>
              <a:spLocks noChangeArrowheads="1"/>
            </p:cNvSpPr>
            <p:nvPr/>
          </p:nvSpPr>
          <p:spPr bwMode="auto">
            <a:xfrm>
              <a:off x="5525628" y="2422854"/>
              <a:ext cx="55721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siControl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" name="Oval 92"/>
            <p:cNvSpPr>
              <a:spLocks noChangeArrowheads="1"/>
            </p:cNvSpPr>
            <p:nvPr/>
          </p:nvSpPr>
          <p:spPr bwMode="auto">
            <a:xfrm>
              <a:off x="5415847" y="2476003"/>
              <a:ext cx="65087" cy="65087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Oval 93"/>
            <p:cNvSpPr>
              <a:spLocks noChangeArrowheads="1"/>
            </p:cNvSpPr>
            <p:nvPr/>
          </p:nvSpPr>
          <p:spPr bwMode="auto">
            <a:xfrm>
              <a:off x="5415847" y="2476003"/>
              <a:ext cx="65087" cy="65087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Rectangle 94"/>
            <p:cNvSpPr>
              <a:spLocks noChangeArrowheads="1"/>
            </p:cNvSpPr>
            <p:nvPr/>
          </p:nvSpPr>
          <p:spPr bwMode="auto">
            <a:xfrm>
              <a:off x="6258143" y="2422854"/>
              <a:ext cx="449262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siA2B1</a:t>
              </a:r>
            </a:p>
          </p:txBody>
        </p:sp>
        <p:sp>
          <p:nvSpPr>
            <p:cNvPr id="218" name="Oval 95"/>
            <p:cNvSpPr>
              <a:spLocks noChangeArrowheads="1"/>
            </p:cNvSpPr>
            <p:nvPr/>
          </p:nvSpPr>
          <p:spPr bwMode="auto">
            <a:xfrm>
              <a:off x="6157071" y="2473653"/>
              <a:ext cx="65087" cy="65087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Oval 96"/>
            <p:cNvSpPr>
              <a:spLocks noChangeArrowheads="1"/>
            </p:cNvSpPr>
            <p:nvPr/>
          </p:nvSpPr>
          <p:spPr bwMode="auto">
            <a:xfrm>
              <a:off x="6157071" y="2476003"/>
              <a:ext cx="65087" cy="65087"/>
            </a:xfrm>
            <a:prstGeom prst="ellipse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97559" y="555568"/>
            <a:ext cx="5221975" cy="1676592"/>
            <a:chOff x="1597559" y="555568"/>
            <a:chExt cx="5221975" cy="1676592"/>
          </a:xfrm>
        </p:grpSpPr>
        <p:sp>
          <p:nvSpPr>
            <p:cNvPr id="22" name="Rectangle 21"/>
            <p:cNvSpPr/>
            <p:nvPr/>
          </p:nvSpPr>
          <p:spPr>
            <a:xfrm>
              <a:off x="5788902" y="817557"/>
              <a:ext cx="571574" cy="2397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71113" y="818605"/>
              <a:ext cx="531154" cy="2438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97559" y="1055916"/>
              <a:ext cx="11652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P-ser118 ER</a:t>
              </a:r>
              <a:r>
                <a:rPr lang="el-G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08453" y="555568"/>
              <a:ext cx="10967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MCF-7-A2B1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51481" y="555568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LCC9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29155" y="1316175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</a:t>
              </a:r>
              <a:r>
                <a:rPr lang="el-G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92956" y="850697"/>
              <a:ext cx="3706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     </a:t>
              </a:r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siC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siC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siA2B1    C     </a:t>
              </a:r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siC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siC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siA2B1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9289" y="1107455"/>
              <a:ext cx="3710063" cy="213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9290" y="1352822"/>
              <a:ext cx="3710062" cy="25228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4457" y="1640376"/>
              <a:ext cx="3744896" cy="53400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327212" y="1970550"/>
              <a:ext cx="3882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23591" y="1531020"/>
              <a:ext cx="3882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-75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16625" y="714091"/>
              <a:ext cx="50290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MW kDa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742620" y="1659311"/>
              <a:ext cx="1121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Ponceau S staining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2686016" y="564233"/>
              <a:ext cx="1850910" cy="5104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4536926" y="564233"/>
              <a:ext cx="1850910" cy="5104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92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5929036" y="2207125"/>
            <a:ext cx="0" cy="3341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7088959" y="2048674"/>
            <a:ext cx="2127" cy="4898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919552" y="2541253"/>
            <a:ext cx="1173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5444849" y="2716712"/>
            <a:ext cx="1854200" cy="79375"/>
          </a:xfrm>
          <a:custGeom>
            <a:avLst/>
            <a:gdLst>
              <a:gd name="T0" fmla="*/ 0 w 1168"/>
              <a:gd name="T1" fmla="*/ 0 h 50"/>
              <a:gd name="T2" fmla="*/ 1168 w 1168"/>
              <a:gd name="T3" fmla="*/ 0 h 50"/>
              <a:gd name="T4" fmla="*/ 127 w 1168"/>
              <a:gd name="T5" fmla="*/ 50 h 50"/>
              <a:gd name="T6" fmla="*/ 127 w 1168"/>
              <a:gd name="T7" fmla="*/ 0 h 50"/>
              <a:gd name="T8" fmla="*/ 309 w 1168"/>
              <a:gd name="T9" fmla="*/ 50 h 50"/>
              <a:gd name="T10" fmla="*/ 309 w 1168"/>
              <a:gd name="T11" fmla="*/ 0 h 50"/>
              <a:gd name="T12" fmla="*/ 491 w 1168"/>
              <a:gd name="T13" fmla="*/ 50 h 50"/>
              <a:gd name="T14" fmla="*/ 491 w 1168"/>
              <a:gd name="T15" fmla="*/ 0 h 50"/>
              <a:gd name="T16" fmla="*/ 673 w 1168"/>
              <a:gd name="T17" fmla="*/ 50 h 50"/>
              <a:gd name="T18" fmla="*/ 673 w 1168"/>
              <a:gd name="T19" fmla="*/ 0 h 50"/>
              <a:gd name="T20" fmla="*/ 855 w 1168"/>
              <a:gd name="T21" fmla="*/ 50 h 50"/>
              <a:gd name="T22" fmla="*/ 855 w 1168"/>
              <a:gd name="T23" fmla="*/ 0 h 50"/>
              <a:gd name="T24" fmla="*/ 1037 w 1168"/>
              <a:gd name="T25" fmla="*/ 50 h 50"/>
              <a:gd name="T26" fmla="*/ 1037 w 1168"/>
              <a:gd name="T2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8" h="50">
                <a:moveTo>
                  <a:pt x="0" y="0"/>
                </a:moveTo>
                <a:lnTo>
                  <a:pt x="1168" y="0"/>
                </a:lnTo>
                <a:moveTo>
                  <a:pt x="127" y="50"/>
                </a:moveTo>
                <a:lnTo>
                  <a:pt x="127" y="0"/>
                </a:lnTo>
                <a:moveTo>
                  <a:pt x="309" y="50"/>
                </a:moveTo>
                <a:lnTo>
                  <a:pt x="309" y="0"/>
                </a:lnTo>
                <a:moveTo>
                  <a:pt x="491" y="50"/>
                </a:moveTo>
                <a:lnTo>
                  <a:pt x="491" y="0"/>
                </a:lnTo>
                <a:moveTo>
                  <a:pt x="673" y="50"/>
                </a:moveTo>
                <a:lnTo>
                  <a:pt x="673" y="0"/>
                </a:lnTo>
                <a:moveTo>
                  <a:pt x="855" y="50"/>
                </a:moveTo>
                <a:lnTo>
                  <a:pt x="855" y="0"/>
                </a:lnTo>
                <a:moveTo>
                  <a:pt x="1037" y="50"/>
                </a:moveTo>
                <a:lnTo>
                  <a:pt x="1037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5162274" y="2634162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5162274" y="202297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5162274" y="1410200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5162274" y="799012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" name="Freeform 50"/>
          <p:cNvSpPr>
            <a:spLocks noEditPoints="1"/>
          </p:cNvSpPr>
          <p:nvPr/>
        </p:nvSpPr>
        <p:spPr bwMode="auto">
          <a:xfrm>
            <a:off x="5376586" y="872037"/>
            <a:ext cx="79375" cy="1855788"/>
          </a:xfrm>
          <a:custGeom>
            <a:avLst/>
            <a:gdLst>
              <a:gd name="T0" fmla="*/ 50 w 50"/>
              <a:gd name="T1" fmla="*/ 1169 h 1169"/>
              <a:gd name="T2" fmla="*/ 50 w 50"/>
              <a:gd name="T3" fmla="*/ 0 h 1169"/>
              <a:gd name="T4" fmla="*/ 50 w 50"/>
              <a:gd name="T5" fmla="*/ 1162 h 1169"/>
              <a:gd name="T6" fmla="*/ 0 w 50"/>
              <a:gd name="T7" fmla="*/ 1162 h 1169"/>
              <a:gd name="T8" fmla="*/ 50 w 50"/>
              <a:gd name="T9" fmla="*/ 777 h 1169"/>
              <a:gd name="T10" fmla="*/ 0 w 50"/>
              <a:gd name="T11" fmla="*/ 777 h 1169"/>
              <a:gd name="T12" fmla="*/ 50 w 50"/>
              <a:gd name="T13" fmla="*/ 391 h 1169"/>
              <a:gd name="T14" fmla="*/ 0 w 50"/>
              <a:gd name="T15" fmla="*/ 391 h 1169"/>
              <a:gd name="T16" fmla="*/ 50 w 50"/>
              <a:gd name="T17" fmla="*/ 6 h 1169"/>
              <a:gd name="T18" fmla="*/ 0 w 50"/>
              <a:gd name="T19" fmla="*/ 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1169">
                <a:moveTo>
                  <a:pt x="50" y="1169"/>
                </a:moveTo>
                <a:lnTo>
                  <a:pt x="50" y="0"/>
                </a:lnTo>
                <a:moveTo>
                  <a:pt x="50" y="1162"/>
                </a:moveTo>
                <a:lnTo>
                  <a:pt x="0" y="1162"/>
                </a:lnTo>
                <a:moveTo>
                  <a:pt x="50" y="777"/>
                </a:moveTo>
                <a:lnTo>
                  <a:pt x="0" y="777"/>
                </a:lnTo>
                <a:moveTo>
                  <a:pt x="50" y="391"/>
                </a:moveTo>
                <a:lnTo>
                  <a:pt x="0" y="391"/>
                </a:lnTo>
                <a:moveTo>
                  <a:pt x="50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Line 51"/>
          <p:cNvSpPr>
            <a:spLocks noChangeShapeType="1"/>
          </p:cNvSpPr>
          <p:nvPr/>
        </p:nvSpPr>
        <p:spPr bwMode="auto">
          <a:xfrm>
            <a:off x="7092674" y="1826125"/>
            <a:ext cx="0" cy="428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Line 52"/>
          <p:cNvSpPr>
            <a:spLocks noChangeShapeType="1"/>
          </p:cNvSpPr>
          <p:nvPr/>
        </p:nvSpPr>
        <p:spPr bwMode="auto">
          <a:xfrm>
            <a:off x="7092674" y="1868987"/>
            <a:ext cx="0" cy="444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Line 53"/>
          <p:cNvSpPr>
            <a:spLocks noChangeShapeType="1"/>
          </p:cNvSpPr>
          <p:nvPr/>
        </p:nvSpPr>
        <p:spPr bwMode="auto">
          <a:xfrm>
            <a:off x="7045049" y="18261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Line 54"/>
          <p:cNvSpPr>
            <a:spLocks noChangeShapeType="1"/>
          </p:cNvSpPr>
          <p:nvPr/>
        </p:nvSpPr>
        <p:spPr bwMode="auto">
          <a:xfrm>
            <a:off x="7045049" y="1913437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Line 55"/>
          <p:cNvSpPr>
            <a:spLocks noChangeShapeType="1"/>
          </p:cNvSpPr>
          <p:nvPr/>
        </p:nvSpPr>
        <p:spPr bwMode="auto">
          <a:xfrm>
            <a:off x="6995836" y="1868987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val 56"/>
          <p:cNvSpPr>
            <a:spLocks noChangeArrowheads="1"/>
          </p:cNvSpPr>
          <p:nvPr/>
        </p:nvSpPr>
        <p:spPr bwMode="auto">
          <a:xfrm>
            <a:off x="7056161" y="1811837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val 57"/>
          <p:cNvSpPr>
            <a:spLocks noChangeArrowheads="1"/>
          </p:cNvSpPr>
          <p:nvPr/>
        </p:nvSpPr>
        <p:spPr bwMode="auto">
          <a:xfrm>
            <a:off x="7056161" y="1811837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val 58"/>
          <p:cNvSpPr>
            <a:spLocks noChangeArrowheads="1"/>
          </p:cNvSpPr>
          <p:nvPr/>
        </p:nvSpPr>
        <p:spPr bwMode="auto">
          <a:xfrm>
            <a:off x="7056161" y="1921375"/>
            <a:ext cx="73025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val 59"/>
          <p:cNvSpPr>
            <a:spLocks noChangeArrowheads="1"/>
          </p:cNvSpPr>
          <p:nvPr/>
        </p:nvSpPr>
        <p:spPr bwMode="auto">
          <a:xfrm>
            <a:off x="7056161" y="1921375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val 60"/>
          <p:cNvSpPr>
            <a:spLocks noChangeArrowheads="1"/>
          </p:cNvSpPr>
          <p:nvPr/>
        </p:nvSpPr>
        <p:spPr bwMode="auto">
          <a:xfrm>
            <a:off x="7116486" y="193407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val 61"/>
          <p:cNvSpPr>
            <a:spLocks noChangeArrowheads="1"/>
          </p:cNvSpPr>
          <p:nvPr/>
        </p:nvSpPr>
        <p:spPr bwMode="auto">
          <a:xfrm>
            <a:off x="7116486" y="193407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val 62"/>
          <p:cNvSpPr>
            <a:spLocks noChangeArrowheads="1"/>
          </p:cNvSpPr>
          <p:nvPr/>
        </p:nvSpPr>
        <p:spPr bwMode="auto">
          <a:xfrm>
            <a:off x="7116486" y="1689600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val 63"/>
          <p:cNvSpPr>
            <a:spLocks noChangeArrowheads="1"/>
          </p:cNvSpPr>
          <p:nvPr/>
        </p:nvSpPr>
        <p:spPr bwMode="auto">
          <a:xfrm>
            <a:off x="7116486" y="1689600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val 64"/>
          <p:cNvSpPr>
            <a:spLocks noChangeArrowheads="1"/>
          </p:cNvSpPr>
          <p:nvPr/>
        </p:nvSpPr>
        <p:spPr bwMode="auto">
          <a:xfrm>
            <a:off x="6995836" y="1738812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val 65"/>
          <p:cNvSpPr>
            <a:spLocks noChangeArrowheads="1"/>
          </p:cNvSpPr>
          <p:nvPr/>
        </p:nvSpPr>
        <p:spPr bwMode="auto">
          <a:xfrm>
            <a:off x="6995836" y="1738812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val 66"/>
          <p:cNvSpPr>
            <a:spLocks noChangeArrowheads="1"/>
          </p:cNvSpPr>
          <p:nvPr/>
        </p:nvSpPr>
        <p:spPr bwMode="auto">
          <a:xfrm>
            <a:off x="7056161" y="1738812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val 67"/>
          <p:cNvSpPr>
            <a:spLocks noChangeArrowheads="1"/>
          </p:cNvSpPr>
          <p:nvPr/>
        </p:nvSpPr>
        <p:spPr bwMode="auto">
          <a:xfrm>
            <a:off x="7056161" y="1738812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val 68"/>
          <p:cNvSpPr>
            <a:spLocks noChangeArrowheads="1"/>
          </p:cNvSpPr>
          <p:nvPr/>
        </p:nvSpPr>
        <p:spPr bwMode="auto">
          <a:xfrm>
            <a:off x="6995836" y="1995987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val 69"/>
          <p:cNvSpPr>
            <a:spLocks noChangeArrowheads="1"/>
          </p:cNvSpPr>
          <p:nvPr/>
        </p:nvSpPr>
        <p:spPr bwMode="auto">
          <a:xfrm>
            <a:off x="6995836" y="1995987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Line 70"/>
          <p:cNvSpPr>
            <a:spLocks noChangeShapeType="1"/>
          </p:cNvSpPr>
          <p:nvPr/>
        </p:nvSpPr>
        <p:spPr bwMode="auto">
          <a:xfrm>
            <a:off x="6803749" y="1473700"/>
            <a:ext cx="0" cy="238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Line 71"/>
          <p:cNvSpPr>
            <a:spLocks noChangeShapeType="1"/>
          </p:cNvSpPr>
          <p:nvPr/>
        </p:nvSpPr>
        <p:spPr bwMode="auto">
          <a:xfrm>
            <a:off x="6803749" y="1497512"/>
            <a:ext cx="0" cy="238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Line 72"/>
          <p:cNvSpPr>
            <a:spLocks noChangeShapeType="1"/>
          </p:cNvSpPr>
          <p:nvPr/>
        </p:nvSpPr>
        <p:spPr bwMode="auto">
          <a:xfrm>
            <a:off x="6756124" y="1473700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Line 73"/>
          <p:cNvSpPr>
            <a:spLocks noChangeShapeType="1"/>
          </p:cNvSpPr>
          <p:nvPr/>
        </p:nvSpPr>
        <p:spPr bwMode="auto">
          <a:xfrm>
            <a:off x="6756124" y="15213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ine 74"/>
          <p:cNvSpPr>
            <a:spLocks noChangeShapeType="1"/>
          </p:cNvSpPr>
          <p:nvPr/>
        </p:nvSpPr>
        <p:spPr bwMode="auto">
          <a:xfrm>
            <a:off x="6706911" y="1497512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75"/>
          <p:cNvSpPr>
            <a:spLocks/>
          </p:cNvSpPr>
          <p:nvPr/>
        </p:nvSpPr>
        <p:spPr bwMode="auto">
          <a:xfrm>
            <a:off x="6737074" y="1456237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76"/>
          <p:cNvSpPr>
            <a:spLocks/>
          </p:cNvSpPr>
          <p:nvPr/>
        </p:nvSpPr>
        <p:spPr bwMode="auto">
          <a:xfrm>
            <a:off x="6767236" y="13340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77"/>
          <p:cNvSpPr>
            <a:spLocks/>
          </p:cNvSpPr>
          <p:nvPr/>
        </p:nvSpPr>
        <p:spPr bwMode="auto">
          <a:xfrm>
            <a:off x="6825974" y="151815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Freeform 78"/>
          <p:cNvSpPr>
            <a:spLocks/>
          </p:cNvSpPr>
          <p:nvPr/>
        </p:nvSpPr>
        <p:spPr bwMode="auto">
          <a:xfrm>
            <a:off x="6706911" y="15054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eform 79"/>
          <p:cNvSpPr>
            <a:spLocks/>
          </p:cNvSpPr>
          <p:nvPr/>
        </p:nvSpPr>
        <p:spPr bwMode="auto">
          <a:xfrm>
            <a:off x="6795811" y="1481637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Freeform 80"/>
          <p:cNvSpPr>
            <a:spLocks/>
          </p:cNvSpPr>
          <p:nvPr/>
        </p:nvSpPr>
        <p:spPr bwMode="auto">
          <a:xfrm>
            <a:off x="6767236" y="1492750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reeform 81"/>
          <p:cNvSpPr>
            <a:spLocks/>
          </p:cNvSpPr>
          <p:nvPr/>
        </p:nvSpPr>
        <p:spPr bwMode="auto">
          <a:xfrm>
            <a:off x="6825974" y="1432425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Line 82"/>
          <p:cNvSpPr>
            <a:spLocks noChangeShapeType="1"/>
          </p:cNvSpPr>
          <p:nvPr/>
        </p:nvSpPr>
        <p:spPr bwMode="auto">
          <a:xfrm>
            <a:off x="6514824" y="1926137"/>
            <a:ext cx="0" cy="666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Line 83"/>
          <p:cNvSpPr>
            <a:spLocks noChangeShapeType="1"/>
          </p:cNvSpPr>
          <p:nvPr/>
        </p:nvSpPr>
        <p:spPr bwMode="auto">
          <a:xfrm>
            <a:off x="6514824" y="1992812"/>
            <a:ext cx="0" cy="698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Line 84"/>
          <p:cNvSpPr>
            <a:spLocks noChangeShapeType="1"/>
          </p:cNvSpPr>
          <p:nvPr/>
        </p:nvSpPr>
        <p:spPr bwMode="auto">
          <a:xfrm>
            <a:off x="6467199" y="1926137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Line 85"/>
          <p:cNvSpPr>
            <a:spLocks noChangeShapeType="1"/>
          </p:cNvSpPr>
          <p:nvPr/>
        </p:nvSpPr>
        <p:spPr bwMode="auto">
          <a:xfrm>
            <a:off x="6467199" y="206266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Line 86"/>
          <p:cNvSpPr>
            <a:spLocks noChangeShapeType="1"/>
          </p:cNvSpPr>
          <p:nvPr/>
        </p:nvSpPr>
        <p:spPr bwMode="auto">
          <a:xfrm>
            <a:off x="6417986" y="1992812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7"/>
          <p:cNvSpPr>
            <a:spLocks noChangeArrowheads="1"/>
          </p:cNvSpPr>
          <p:nvPr/>
        </p:nvSpPr>
        <p:spPr bwMode="auto">
          <a:xfrm>
            <a:off x="6478311" y="2118225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88"/>
          <p:cNvSpPr>
            <a:spLocks noChangeArrowheads="1"/>
          </p:cNvSpPr>
          <p:nvPr/>
        </p:nvSpPr>
        <p:spPr bwMode="auto">
          <a:xfrm>
            <a:off x="6478311" y="2118225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89"/>
          <p:cNvSpPr>
            <a:spLocks noChangeArrowheads="1"/>
          </p:cNvSpPr>
          <p:nvPr/>
        </p:nvSpPr>
        <p:spPr bwMode="auto">
          <a:xfrm>
            <a:off x="6478311" y="1897562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0"/>
          <p:cNvSpPr>
            <a:spLocks noChangeArrowheads="1"/>
          </p:cNvSpPr>
          <p:nvPr/>
        </p:nvSpPr>
        <p:spPr bwMode="auto">
          <a:xfrm>
            <a:off x="6478311" y="1897562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1"/>
          <p:cNvSpPr>
            <a:spLocks noChangeArrowheads="1"/>
          </p:cNvSpPr>
          <p:nvPr/>
        </p:nvSpPr>
        <p:spPr bwMode="auto">
          <a:xfrm>
            <a:off x="6478311" y="1775325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2"/>
          <p:cNvSpPr>
            <a:spLocks noChangeArrowheads="1"/>
          </p:cNvSpPr>
          <p:nvPr/>
        </p:nvSpPr>
        <p:spPr bwMode="auto">
          <a:xfrm>
            <a:off x="6478311" y="1775325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93"/>
          <p:cNvSpPr>
            <a:spLocks noChangeArrowheads="1"/>
          </p:cNvSpPr>
          <p:nvPr/>
        </p:nvSpPr>
        <p:spPr bwMode="auto">
          <a:xfrm>
            <a:off x="6478311" y="1689600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4"/>
          <p:cNvSpPr>
            <a:spLocks noChangeArrowheads="1"/>
          </p:cNvSpPr>
          <p:nvPr/>
        </p:nvSpPr>
        <p:spPr bwMode="auto">
          <a:xfrm>
            <a:off x="6478311" y="1689600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95"/>
          <p:cNvSpPr>
            <a:spLocks noChangeArrowheads="1"/>
          </p:cNvSpPr>
          <p:nvPr/>
        </p:nvSpPr>
        <p:spPr bwMode="auto">
          <a:xfrm>
            <a:off x="6417986" y="2043612"/>
            <a:ext cx="73025" cy="746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96"/>
          <p:cNvSpPr>
            <a:spLocks noChangeArrowheads="1"/>
          </p:cNvSpPr>
          <p:nvPr/>
        </p:nvSpPr>
        <p:spPr bwMode="auto">
          <a:xfrm>
            <a:off x="6417986" y="2043612"/>
            <a:ext cx="73025" cy="74613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97"/>
          <p:cNvSpPr>
            <a:spLocks noChangeArrowheads="1"/>
          </p:cNvSpPr>
          <p:nvPr/>
        </p:nvSpPr>
        <p:spPr bwMode="auto">
          <a:xfrm>
            <a:off x="6537049" y="1984875"/>
            <a:ext cx="74613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98"/>
          <p:cNvSpPr>
            <a:spLocks noChangeArrowheads="1"/>
          </p:cNvSpPr>
          <p:nvPr/>
        </p:nvSpPr>
        <p:spPr bwMode="auto">
          <a:xfrm>
            <a:off x="6537049" y="1984875"/>
            <a:ext cx="74613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99"/>
          <p:cNvSpPr>
            <a:spLocks noChangeArrowheads="1"/>
          </p:cNvSpPr>
          <p:nvPr/>
        </p:nvSpPr>
        <p:spPr bwMode="auto">
          <a:xfrm>
            <a:off x="6478311" y="2191250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100"/>
          <p:cNvSpPr>
            <a:spLocks noChangeArrowheads="1"/>
          </p:cNvSpPr>
          <p:nvPr/>
        </p:nvSpPr>
        <p:spPr bwMode="auto">
          <a:xfrm>
            <a:off x="6478311" y="2191250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Line 101"/>
          <p:cNvSpPr>
            <a:spLocks noChangeShapeType="1"/>
          </p:cNvSpPr>
          <p:nvPr/>
        </p:nvSpPr>
        <p:spPr bwMode="auto">
          <a:xfrm>
            <a:off x="6225899" y="1465762"/>
            <a:ext cx="0" cy="269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Line 102"/>
          <p:cNvSpPr>
            <a:spLocks noChangeShapeType="1"/>
          </p:cNvSpPr>
          <p:nvPr/>
        </p:nvSpPr>
        <p:spPr bwMode="auto">
          <a:xfrm>
            <a:off x="6225899" y="1492750"/>
            <a:ext cx="0" cy="301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Line 103"/>
          <p:cNvSpPr>
            <a:spLocks noChangeShapeType="1"/>
          </p:cNvSpPr>
          <p:nvPr/>
        </p:nvSpPr>
        <p:spPr bwMode="auto">
          <a:xfrm>
            <a:off x="6178274" y="146576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Line 104"/>
          <p:cNvSpPr>
            <a:spLocks noChangeShapeType="1"/>
          </p:cNvSpPr>
          <p:nvPr/>
        </p:nvSpPr>
        <p:spPr bwMode="auto">
          <a:xfrm>
            <a:off x="6178274" y="152291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Line 105"/>
          <p:cNvSpPr>
            <a:spLocks noChangeShapeType="1"/>
          </p:cNvSpPr>
          <p:nvPr/>
        </p:nvSpPr>
        <p:spPr bwMode="auto">
          <a:xfrm>
            <a:off x="6129061" y="1492750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6"/>
          <p:cNvSpPr>
            <a:spLocks noChangeArrowheads="1"/>
          </p:cNvSpPr>
          <p:nvPr/>
        </p:nvSpPr>
        <p:spPr bwMode="auto">
          <a:xfrm>
            <a:off x="6129061" y="1456237"/>
            <a:ext cx="74613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7"/>
          <p:cNvSpPr>
            <a:spLocks noChangeArrowheads="1"/>
          </p:cNvSpPr>
          <p:nvPr/>
        </p:nvSpPr>
        <p:spPr bwMode="auto">
          <a:xfrm>
            <a:off x="6248124" y="1346700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108"/>
          <p:cNvSpPr>
            <a:spLocks noChangeArrowheads="1"/>
          </p:cNvSpPr>
          <p:nvPr/>
        </p:nvSpPr>
        <p:spPr bwMode="auto">
          <a:xfrm>
            <a:off x="6189386" y="1492750"/>
            <a:ext cx="73025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09"/>
          <p:cNvSpPr>
            <a:spLocks noChangeArrowheads="1"/>
          </p:cNvSpPr>
          <p:nvPr/>
        </p:nvSpPr>
        <p:spPr bwMode="auto">
          <a:xfrm>
            <a:off x="6129061" y="1567362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tangle 110"/>
          <p:cNvSpPr>
            <a:spLocks noChangeArrowheads="1"/>
          </p:cNvSpPr>
          <p:nvPr/>
        </p:nvSpPr>
        <p:spPr bwMode="auto">
          <a:xfrm>
            <a:off x="6248124" y="1432425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111"/>
          <p:cNvSpPr>
            <a:spLocks noChangeArrowheads="1"/>
          </p:cNvSpPr>
          <p:nvPr/>
        </p:nvSpPr>
        <p:spPr bwMode="auto">
          <a:xfrm>
            <a:off x="6129061" y="1383212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Rectangle 112"/>
          <p:cNvSpPr>
            <a:spLocks noChangeArrowheads="1"/>
          </p:cNvSpPr>
          <p:nvPr/>
        </p:nvSpPr>
        <p:spPr bwMode="auto">
          <a:xfrm>
            <a:off x="6248124" y="1518150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Line 113"/>
          <p:cNvSpPr>
            <a:spLocks noChangeShapeType="1"/>
          </p:cNvSpPr>
          <p:nvPr/>
        </p:nvSpPr>
        <p:spPr bwMode="auto">
          <a:xfrm>
            <a:off x="5936974" y="2056312"/>
            <a:ext cx="0" cy="174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Line 114"/>
          <p:cNvSpPr>
            <a:spLocks noChangeShapeType="1"/>
          </p:cNvSpPr>
          <p:nvPr/>
        </p:nvSpPr>
        <p:spPr bwMode="auto">
          <a:xfrm>
            <a:off x="5936974" y="2073775"/>
            <a:ext cx="0" cy="142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Line 115"/>
          <p:cNvSpPr>
            <a:spLocks noChangeShapeType="1"/>
          </p:cNvSpPr>
          <p:nvPr/>
        </p:nvSpPr>
        <p:spPr bwMode="auto">
          <a:xfrm>
            <a:off x="5889349" y="205631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Line 116"/>
          <p:cNvSpPr>
            <a:spLocks noChangeShapeType="1"/>
          </p:cNvSpPr>
          <p:nvPr/>
        </p:nvSpPr>
        <p:spPr bwMode="auto">
          <a:xfrm>
            <a:off x="5889349" y="208806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Line 117"/>
          <p:cNvSpPr>
            <a:spLocks noChangeShapeType="1"/>
          </p:cNvSpPr>
          <p:nvPr/>
        </p:nvSpPr>
        <p:spPr bwMode="auto">
          <a:xfrm>
            <a:off x="5840136" y="2073775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val 118"/>
          <p:cNvSpPr>
            <a:spLocks noChangeArrowheads="1"/>
          </p:cNvSpPr>
          <p:nvPr/>
        </p:nvSpPr>
        <p:spPr bwMode="auto">
          <a:xfrm>
            <a:off x="5900461" y="2056312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val 119"/>
          <p:cNvSpPr>
            <a:spLocks noChangeArrowheads="1"/>
          </p:cNvSpPr>
          <p:nvPr/>
        </p:nvSpPr>
        <p:spPr bwMode="auto">
          <a:xfrm>
            <a:off x="5900461" y="2056312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Oval 120"/>
          <p:cNvSpPr>
            <a:spLocks noChangeArrowheads="1"/>
          </p:cNvSpPr>
          <p:nvPr/>
        </p:nvSpPr>
        <p:spPr bwMode="auto">
          <a:xfrm>
            <a:off x="5868711" y="2007100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Oval 121"/>
          <p:cNvSpPr>
            <a:spLocks noChangeArrowheads="1"/>
          </p:cNvSpPr>
          <p:nvPr/>
        </p:nvSpPr>
        <p:spPr bwMode="auto">
          <a:xfrm>
            <a:off x="5868711" y="2007100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val 122"/>
          <p:cNvSpPr>
            <a:spLocks noChangeArrowheads="1"/>
          </p:cNvSpPr>
          <p:nvPr/>
        </p:nvSpPr>
        <p:spPr bwMode="auto">
          <a:xfrm>
            <a:off x="5840136" y="2080125"/>
            <a:ext cx="74613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Oval 123"/>
          <p:cNvSpPr>
            <a:spLocks noChangeArrowheads="1"/>
          </p:cNvSpPr>
          <p:nvPr/>
        </p:nvSpPr>
        <p:spPr bwMode="auto">
          <a:xfrm>
            <a:off x="5840136" y="2080125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Oval 124"/>
          <p:cNvSpPr>
            <a:spLocks noChangeArrowheads="1"/>
          </p:cNvSpPr>
          <p:nvPr/>
        </p:nvSpPr>
        <p:spPr bwMode="auto">
          <a:xfrm>
            <a:off x="5959199" y="1995987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Oval 125"/>
          <p:cNvSpPr>
            <a:spLocks noChangeArrowheads="1"/>
          </p:cNvSpPr>
          <p:nvPr/>
        </p:nvSpPr>
        <p:spPr bwMode="auto">
          <a:xfrm>
            <a:off x="5959199" y="1995987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Oval 126"/>
          <p:cNvSpPr>
            <a:spLocks noChangeArrowheads="1"/>
          </p:cNvSpPr>
          <p:nvPr/>
        </p:nvSpPr>
        <p:spPr bwMode="auto">
          <a:xfrm>
            <a:off x="5959199" y="2092825"/>
            <a:ext cx="73025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val 127"/>
          <p:cNvSpPr>
            <a:spLocks noChangeArrowheads="1"/>
          </p:cNvSpPr>
          <p:nvPr/>
        </p:nvSpPr>
        <p:spPr bwMode="auto">
          <a:xfrm>
            <a:off x="5959199" y="2092825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val 128"/>
          <p:cNvSpPr>
            <a:spLocks noChangeArrowheads="1"/>
          </p:cNvSpPr>
          <p:nvPr/>
        </p:nvSpPr>
        <p:spPr bwMode="auto">
          <a:xfrm>
            <a:off x="5840136" y="1984875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val 129"/>
          <p:cNvSpPr>
            <a:spLocks noChangeArrowheads="1"/>
          </p:cNvSpPr>
          <p:nvPr/>
        </p:nvSpPr>
        <p:spPr bwMode="auto">
          <a:xfrm>
            <a:off x="5840136" y="198487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val 130"/>
          <p:cNvSpPr>
            <a:spLocks noChangeArrowheads="1"/>
          </p:cNvSpPr>
          <p:nvPr/>
        </p:nvSpPr>
        <p:spPr bwMode="auto">
          <a:xfrm>
            <a:off x="5929036" y="2032500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val 131"/>
          <p:cNvSpPr>
            <a:spLocks noChangeArrowheads="1"/>
          </p:cNvSpPr>
          <p:nvPr/>
        </p:nvSpPr>
        <p:spPr bwMode="auto">
          <a:xfrm>
            <a:off x="5929036" y="2032500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Line 132"/>
          <p:cNvSpPr>
            <a:spLocks noChangeShapeType="1"/>
          </p:cNvSpPr>
          <p:nvPr/>
        </p:nvSpPr>
        <p:spPr bwMode="auto">
          <a:xfrm>
            <a:off x="5648049" y="1486400"/>
            <a:ext cx="0" cy="174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Line 133"/>
          <p:cNvSpPr>
            <a:spLocks noChangeShapeType="1"/>
          </p:cNvSpPr>
          <p:nvPr/>
        </p:nvSpPr>
        <p:spPr bwMode="auto">
          <a:xfrm>
            <a:off x="5648049" y="1503862"/>
            <a:ext cx="0" cy="190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Line 134"/>
          <p:cNvSpPr>
            <a:spLocks noChangeShapeType="1"/>
          </p:cNvSpPr>
          <p:nvPr/>
        </p:nvSpPr>
        <p:spPr bwMode="auto">
          <a:xfrm>
            <a:off x="5600424" y="1486400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Line 135"/>
          <p:cNvSpPr>
            <a:spLocks noChangeShapeType="1"/>
          </p:cNvSpPr>
          <p:nvPr/>
        </p:nvSpPr>
        <p:spPr bwMode="auto">
          <a:xfrm>
            <a:off x="5600424" y="152291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Line 136"/>
          <p:cNvSpPr>
            <a:spLocks noChangeShapeType="1"/>
          </p:cNvSpPr>
          <p:nvPr/>
        </p:nvSpPr>
        <p:spPr bwMode="auto">
          <a:xfrm>
            <a:off x="5551211" y="1503862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Oval 137"/>
          <p:cNvSpPr>
            <a:spLocks noChangeArrowheads="1"/>
          </p:cNvSpPr>
          <p:nvPr/>
        </p:nvSpPr>
        <p:spPr bwMode="auto">
          <a:xfrm>
            <a:off x="5581374" y="1456237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Oval 138"/>
          <p:cNvSpPr>
            <a:spLocks noChangeArrowheads="1"/>
          </p:cNvSpPr>
          <p:nvPr/>
        </p:nvSpPr>
        <p:spPr bwMode="auto">
          <a:xfrm>
            <a:off x="5551211" y="1492750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Oval 139"/>
          <p:cNvSpPr>
            <a:spLocks noChangeArrowheads="1"/>
          </p:cNvSpPr>
          <p:nvPr/>
        </p:nvSpPr>
        <p:spPr bwMode="auto">
          <a:xfrm>
            <a:off x="5670274" y="1530850"/>
            <a:ext cx="74613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Oval 140"/>
          <p:cNvSpPr>
            <a:spLocks noChangeArrowheads="1"/>
          </p:cNvSpPr>
          <p:nvPr/>
        </p:nvSpPr>
        <p:spPr bwMode="auto">
          <a:xfrm>
            <a:off x="5611536" y="1383212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val 141"/>
          <p:cNvSpPr>
            <a:spLocks noChangeArrowheads="1"/>
          </p:cNvSpPr>
          <p:nvPr/>
        </p:nvSpPr>
        <p:spPr bwMode="auto">
          <a:xfrm>
            <a:off x="5611536" y="1492750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Oval 142"/>
          <p:cNvSpPr>
            <a:spLocks noChangeArrowheads="1"/>
          </p:cNvSpPr>
          <p:nvPr/>
        </p:nvSpPr>
        <p:spPr bwMode="auto">
          <a:xfrm>
            <a:off x="5670274" y="1432425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Oval 143"/>
          <p:cNvSpPr>
            <a:spLocks noChangeArrowheads="1"/>
          </p:cNvSpPr>
          <p:nvPr/>
        </p:nvSpPr>
        <p:spPr bwMode="auto">
          <a:xfrm>
            <a:off x="5640111" y="1481637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 rot="16200000">
            <a:off x="4185149" y="1636825"/>
            <a:ext cx="1730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Cell Viability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847300" y="3109344"/>
            <a:ext cx="2563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PD98059        +            +           +  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455961" y="2789349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083248" y="2809992"/>
            <a:ext cx="577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A2B1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706911" y="2787081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LCC9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6093165" y="2716712"/>
            <a:ext cx="8461" cy="6640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6697595" y="2716712"/>
            <a:ext cx="8461" cy="6640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6340306" y="2366708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0" name="Straight Connector 189"/>
          <p:cNvCxnSpPr/>
          <p:nvPr/>
        </p:nvCxnSpPr>
        <p:spPr>
          <a:xfrm>
            <a:off x="5634241" y="1318232"/>
            <a:ext cx="301939" cy="7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6201232" y="1265940"/>
            <a:ext cx="301939" cy="7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6779038" y="1247724"/>
            <a:ext cx="301939" cy="7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6503171" y="1273432"/>
            <a:ext cx="0" cy="3309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7082284" y="1250128"/>
            <a:ext cx="5078" cy="4217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>
            <a:off x="5934705" y="1321959"/>
            <a:ext cx="3063" cy="638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5585125" y="1133560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6161194" y="1076234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717905" y="1054938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Freeform 218"/>
          <p:cNvSpPr>
            <a:spLocks noEditPoints="1"/>
          </p:cNvSpPr>
          <p:nvPr/>
        </p:nvSpPr>
        <p:spPr bwMode="auto">
          <a:xfrm>
            <a:off x="2560361" y="2723062"/>
            <a:ext cx="1852613" cy="79375"/>
          </a:xfrm>
          <a:custGeom>
            <a:avLst/>
            <a:gdLst>
              <a:gd name="T0" fmla="*/ 0 w 1167"/>
              <a:gd name="T1" fmla="*/ 0 h 50"/>
              <a:gd name="T2" fmla="*/ 1167 w 1167"/>
              <a:gd name="T3" fmla="*/ 0 h 50"/>
              <a:gd name="T4" fmla="*/ 126 w 1167"/>
              <a:gd name="T5" fmla="*/ 50 h 50"/>
              <a:gd name="T6" fmla="*/ 126 w 1167"/>
              <a:gd name="T7" fmla="*/ 0 h 50"/>
              <a:gd name="T8" fmla="*/ 308 w 1167"/>
              <a:gd name="T9" fmla="*/ 50 h 50"/>
              <a:gd name="T10" fmla="*/ 308 w 1167"/>
              <a:gd name="T11" fmla="*/ 0 h 50"/>
              <a:gd name="T12" fmla="*/ 490 w 1167"/>
              <a:gd name="T13" fmla="*/ 50 h 50"/>
              <a:gd name="T14" fmla="*/ 490 w 1167"/>
              <a:gd name="T15" fmla="*/ 0 h 50"/>
              <a:gd name="T16" fmla="*/ 672 w 1167"/>
              <a:gd name="T17" fmla="*/ 50 h 50"/>
              <a:gd name="T18" fmla="*/ 672 w 1167"/>
              <a:gd name="T19" fmla="*/ 0 h 50"/>
              <a:gd name="T20" fmla="*/ 854 w 1167"/>
              <a:gd name="T21" fmla="*/ 50 h 50"/>
              <a:gd name="T22" fmla="*/ 854 w 1167"/>
              <a:gd name="T23" fmla="*/ 0 h 50"/>
              <a:gd name="T24" fmla="*/ 1036 w 1167"/>
              <a:gd name="T25" fmla="*/ 50 h 50"/>
              <a:gd name="T26" fmla="*/ 1036 w 1167"/>
              <a:gd name="T2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7" h="50">
                <a:moveTo>
                  <a:pt x="0" y="0"/>
                </a:moveTo>
                <a:lnTo>
                  <a:pt x="1167" y="0"/>
                </a:lnTo>
                <a:moveTo>
                  <a:pt x="126" y="50"/>
                </a:moveTo>
                <a:lnTo>
                  <a:pt x="126" y="0"/>
                </a:lnTo>
                <a:moveTo>
                  <a:pt x="308" y="50"/>
                </a:moveTo>
                <a:lnTo>
                  <a:pt x="308" y="0"/>
                </a:lnTo>
                <a:moveTo>
                  <a:pt x="490" y="50"/>
                </a:moveTo>
                <a:lnTo>
                  <a:pt x="490" y="0"/>
                </a:lnTo>
                <a:moveTo>
                  <a:pt x="672" y="50"/>
                </a:moveTo>
                <a:lnTo>
                  <a:pt x="672" y="0"/>
                </a:lnTo>
                <a:moveTo>
                  <a:pt x="854" y="50"/>
                </a:moveTo>
                <a:lnTo>
                  <a:pt x="854" y="0"/>
                </a:lnTo>
                <a:moveTo>
                  <a:pt x="1036" y="50"/>
                </a:moveTo>
                <a:lnTo>
                  <a:pt x="103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Rectangle 219"/>
          <p:cNvSpPr>
            <a:spLocks noChangeArrowheads="1"/>
          </p:cNvSpPr>
          <p:nvPr/>
        </p:nvSpPr>
        <p:spPr bwMode="auto">
          <a:xfrm>
            <a:off x="2277786" y="2640512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9" name="Rectangle 220"/>
          <p:cNvSpPr>
            <a:spLocks noChangeArrowheads="1"/>
          </p:cNvSpPr>
          <p:nvPr/>
        </p:nvSpPr>
        <p:spPr bwMode="auto">
          <a:xfrm>
            <a:off x="2277786" y="202932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0" name="Rectangle 221"/>
          <p:cNvSpPr>
            <a:spLocks noChangeArrowheads="1"/>
          </p:cNvSpPr>
          <p:nvPr/>
        </p:nvSpPr>
        <p:spPr bwMode="auto">
          <a:xfrm>
            <a:off x="2277786" y="1416550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1" name="Rectangle 222"/>
          <p:cNvSpPr>
            <a:spLocks noChangeArrowheads="1"/>
          </p:cNvSpPr>
          <p:nvPr/>
        </p:nvSpPr>
        <p:spPr bwMode="auto">
          <a:xfrm>
            <a:off x="2277786" y="805362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2" name="Freeform 223"/>
          <p:cNvSpPr>
            <a:spLocks noEditPoints="1"/>
          </p:cNvSpPr>
          <p:nvPr/>
        </p:nvSpPr>
        <p:spPr bwMode="auto">
          <a:xfrm>
            <a:off x="2492098" y="878387"/>
            <a:ext cx="77788" cy="1855788"/>
          </a:xfrm>
          <a:custGeom>
            <a:avLst/>
            <a:gdLst>
              <a:gd name="T0" fmla="*/ 49 w 49"/>
              <a:gd name="T1" fmla="*/ 1169 h 1169"/>
              <a:gd name="T2" fmla="*/ 49 w 49"/>
              <a:gd name="T3" fmla="*/ 0 h 1169"/>
              <a:gd name="T4" fmla="*/ 49 w 49"/>
              <a:gd name="T5" fmla="*/ 1162 h 1169"/>
              <a:gd name="T6" fmla="*/ 0 w 49"/>
              <a:gd name="T7" fmla="*/ 1162 h 1169"/>
              <a:gd name="T8" fmla="*/ 49 w 49"/>
              <a:gd name="T9" fmla="*/ 777 h 1169"/>
              <a:gd name="T10" fmla="*/ 0 w 49"/>
              <a:gd name="T11" fmla="*/ 777 h 1169"/>
              <a:gd name="T12" fmla="*/ 49 w 49"/>
              <a:gd name="T13" fmla="*/ 391 h 1169"/>
              <a:gd name="T14" fmla="*/ 0 w 49"/>
              <a:gd name="T15" fmla="*/ 391 h 1169"/>
              <a:gd name="T16" fmla="*/ 49 w 49"/>
              <a:gd name="T17" fmla="*/ 6 h 1169"/>
              <a:gd name="T18" fmla="*/ 0 w 49"/>
              <a:gd name="T19" fmla="*/ 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69">
                <a:moveTo>
                  <a:pt x="49" y="1169"/>
                </a:moveTo>
                <a:lnTo>
                  <a:pt x="49" y="0"/>
                </a:lnTo>
                <a:moveTo>
                  <a:pt x="49" y="1162"/>
                </a:moveTo>
                <a:lnTo>
                  <a:pt x="0" y="1162"/>
                </a:lnTo>
                <a:moveTo>
                  <a:pt x="49" y="777"/>
                </a:moveTo>
                <a:lnTo>
                  <a:pt x="0" y="777"/>
                </a:lnTo>
                <a:moveTo>
                  <a:pt x="49" y="391"/>
                </a:moveTo>
                <a:lnTo>
                  <a:pt x="0" y="391"/>
                </a:lnTo>
                <a:moveTo>
                  <a:pt x="49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Line 224"/>
          <p:cNvSpPr>
            <a:spLocks noChangeShapeType="1"/>
          </p:cNvSpPr>
          <p:nvPr/>
        </p:nvSpPr>
        <p:spPr bwMode="auto">
          <a:xfrm>
            <a:off x="4206598" y="1805487"/>
            <a:ext cx="0" cy="476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Line 225"/>
          <p:cNvSpPr>
            <a:spLocks noChangeShapeType="1"/>
          </p:cNvSpPr>
          <p:nvPr/>
        </p:nvSpPr>
        <p:spPr bwMode="auto">
          <a:xfrm>
            <a:off x="4206598" y="1853112"/>
            <a:ext cx="0" cy="492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Line 226"/>
          <p:cNvSpPr>
            <a:spLocks noChangeShapeType="1"/>
          </p:cNvSpPr>
          <p:nvPr/>
        </p:nvSpPr>
        <p:spPr bwMode="auto">
          <a:xfrm>
            <a:off x="4158973" y="1805487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Line 227"/>
          <p:cNvSpPr>
            <a:spLocks noChangeShapeType="1"/>
          </p:cNvSpPr>
          <p:nvPr/>
        </p:nvSpPr>
        <p:spPr bwMode="auto">
          <a:xfrm>
            <a:off x="4158973" y="19023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Line 228"/>
          <p:cNvSpPr>
            <a:spLocks noChangeShapeType="1"/>
          </p:cNvSpPr>
          <p:nvPr/>
        </p:nvSpPr>
        <p:spPr bwMode="auto">
          <a:xfrm>
            <a:off x="4109761" y="1853112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Freeform 229"/>
          <p:cNvSpPr>
            <a:spLocks/>
          </p:cNvSpPr>
          <p:nvPr/>
        </p:nvSpPr>
        <p:spPr bwMode="auto">
          <a:xfrm>
            <a:off x="4228823" y="1781675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Freeform 230"/>
          <p:cNvSpPr>
            <a:spLocks/>
          </p:cNvSpPr>
          <p:nvPr/>
        </p:nvSpPr>
        <p:spPr bwMode="auto">
          <a:xfrm>
            <a:off x="4228823" y="1781675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Freeform 231"/>
          <p:cNvSpPr>
            <a:spLocks/>
          </p:cNvSpPr>
          <p:nvPr/>
        </p:nvSpPr>
        <p:spPr bwMode="auto">
          <a:xfrm>
            <a:off x="4170086" y="1878512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Freeform 232"/>
          <p:cNvSpPr>
            <a:spLocks/>
          </p:cNvSpPr>
          <p:nvPr/>
        </p:nvSpPr>
        <p:spPr bwMode="auto">
          <a:xfrm>
            <a:off x="4170086" y="1878512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Freeform 233"/>
          <p:cNvSpPr>
            <a:spLocks/>
          </p:cNvSpPr>
          <p:nvPr/>
        </p:nvSpPr>
        <p:spPr bwMode="auto">
          <a:xfrm>
            <a:off x="4170086" y="20261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Freeform 234"/>
          <p:cNvSpPr>
            <a:spLocks/>
          </p:cNvSpPr>
          <p:nvPr/>
        </p:nvSpPr>
        <p:spPr bwMode="auto">
          <a:xfrm>
            <a:off x="4170086" y="20261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Freeform 235"/>
          <p:cNvSpPr>
            <a:spLocks/>
          </p:cNvSpPr>
          <p:nvPr/>
        </p:nvSpPr>
        <p:spPr bwMode="auto">
          <a:xfrm>
            <a:off x="4109761" y="1745162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Freeform 236"/>
          <p:cNvSpPr>
            <a:spLocks/>
          </p:cNvSpPr>
          <p:nvPr/>
        </p:nvSpPr>
        <p:spPr bwMode="auto">
          <a:xfrm>
            <a:off x="4109761" y="1745162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Freeform 237"/>
          <p:cNvSpPr>
            <a:spLocks/>
          </p:cNvSpPr>
          <p:nvPr/>
        </p:nvSpPr>
        <p:spPr bwMode="auto">
          <a:xfrm>
            <a:off x="4228823" y="185470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Freeform 238"/>
          <p:cNvSpPr>
            <a:spLocks/>
          </p:cNvSpPr>
          <p:nvPr/>
        </p:nvSpPr>
        <p:spPr bwMode="auto">
          <a:xfrm>
            <a:off x="4228823" y="185470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Freeform 239"/>
          <p:cNvSpPr>
            <a:spLocks/>
          </p:cNvSpPr>
          <p:nvPr/>
        </p:nvSpPr>
        <p:spPr bwMode="auto">
          <a:xfrm>
            <a:off x="4170086" y="16102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Freeform 240"/>
          <p:cNvSpPr>
            <a:spLocks/>
          </p:cNvSpPr>
          <p:nvPr/>
        </p:nvSpPr>
        <p:spPr bwMode="auto">
          <a:xfrm>
            <a:off x="4170086" y="16102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Freeform 241"/>
          <p:cNvSpPr>
            <a:spLocks/>
          </p:cNvSpPr>
          <p:nvPr/>
        </p:nvSpPr>
        <p:spPr bwMode="auto">
          <a:xfrm>
            <a:off x="4109761" y="1818187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Freeform 242"/>
          <p:cNvSpPr>
            <a:spLocks/>
          </p:cNvSpPr>
          <p:nvPr/>
        </p:nvSpPr>
        <p:spPr bwMode="auto">
          <a:xfrm>
            <a:off x="4109761" y="1818187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Line 243"/>
          <p:cNvSpPr>
            <a:spLocks noChangeShapeType="1"/>
          </p:cNvSpPr>
          <p:nvPr/>
        </p:nvSpPr>
        <p:spPr bwMode="auto">
          <a:xfrm>
            <a:off x="3917673" y="1478462"/>
            <a:ext cx="0" cy="2063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Line 244"/>
          <p:cNvSpPr>
            <a:spLocks noChangeShapeType="1"/>
          </p:cNvSpPr>
          <p:nvPr/>
        </p:nvSpPr>
        <p:spPr bwMode="auto">
          <a:xfrm>
            <a:off x="3917673" y="1499100"/>
            <a:ext cx="0" cy="238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Line 245"/>
          <p:cNvSpPr>
            <a:spLocks noChangeShapeType="1"/>
          </p:cNvSpPr>
          <p:nvPr/>
        </p:nvSpPr>
        <p:spPr bwMode="auto">
          <a:xfrm>
            <a:off x="3870048" y="147846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Line 246"/>
          <p:cNvSpPr>
            <a:spLocks noChangeShapeType="1"/>
          </p:cNvSpPr>
          <p:nvPr/>
        </p:nvSpPr>
        <p:spPr bwMode="auto">
          <a:xfrm>
            <a:off x="3870048" y="1522912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Line 247"/>
          <p:cNvSpPr>
            <a:spLocks noChangeShapeType="1"/>
          </p:cNvSpPr>
          <p:nvPr/>
        </p:nvSpPr>
        <p:spPr bwMode="auto">
          <a:xfrm>
            <a:off x="3820836" y="1499100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Freeform 248"/>
          <p:cNvSpPr>
            <a:spLocks/>
          </p:cNvSpPr>
          <p:nvPr/>
        </p:nvSpPr>
        <p:spPr bwMode="auto">
          <a:xfrm>
            <a:off x="3881161" y="1449887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Freeform 249"/>
          <p:cNvSpPr>
            <a:spLocks/>
          </p:cNvSpPr>
          <p:nvPr/>
        </p:nvSpPr>
        <p:spPr bwMode="auto">
          <a:xfrm>
            <a:off x="3850998" y="1462587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Freeform 250"/>
          <p:cNvSpPr>
            <a:spLocks/>
          </p:cNvSpPr>
          <p:nvPr/>
        </p:nvSpPr>
        <p:spPr bwMode="auto">
          <a:xfrm>
            <a:off x="3909736" y="1462587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Freeform 251"/>
          <p:cNvSpPr>
            <a:spLocks/>
          </p:cNvSpPr>
          <p:nvPr/>
        </p:nvSpPr>
        <p:spPr bwMode="auto">
          <a:xfrm>
            <a:off x="3881161" y="13403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Freeform 252"/>
          <p:cNvSpPr>
            <a:spLocks/>
          </p:cNvSpPr>
          <p:nvPr/>
        </p:nvSpPr>
        <p:spPr bwMode="auto">
          <a:xfrm>
            <a:off x="3939898" y="152450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Freeform 253"/>
          <p:cNvSpPr>
            <a:spLocks/>
          </p:cNvSpPr>
          <p:nvPr/>
        </p:nvSpPr>
        <p:spPr bwMode="auto">
          <a:xfrm>
            <a:off x="3820836" y="1511800"/>
            <a:ext cx="73025" cy="73025"/>
          </a:xfrm>
          <a:custGeom>
            <a:avLst/>
            <a:gdLst>
              <a:gd name="T0" fmla="*/ 24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4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4" y="0"/>
                </a:moveTo>
                <a:lnTo>
                  <a:pt x="46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Freeform 254"/>
          <p:cNvSpPr>
            <a:spLocks/>
          </p:cNvSpPr>
          <p:nvPr/>
        </p:nvSpPr>
        <p:spPr bwMode="auto">
          <a:xfrm>
            <a:off x="3881161" y="1487987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Line 255"/>
          <p:cNvSpPr>
            <a:spLocks noChangeShapeType="1"/>
          </p:cNvSpPr>
          <p:nvPr/>
        </p:nvSpPr>
        <p:spPr bwMode="auto">
          <a:xfrm>
            <a:off x="3628748" y="1851525"/>
            <a:ext cx="0" cy="635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Line 256"/>
          <p:cNvSpPr>
            <a:spLocks noChangeShapeType="1"/>
          </p:cNvSpPr>
          <p:nvPr/>
        </p:nvSpPr>
        <p:spPr bwMode="auto">
          <a:xfrm>
            <a:off x="3628748" y="1915025"/>
            <a:ext cx="0" cy="635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Line 257"/>
          <p:cNvSpPr>
            <a:spLocks noChangeShapeType="1"/>
          </p:cNvSpPr>
          <p:nvPr/>
        </p:nvSpPr>
        <p:spPr bwMode="auto">
          <a:xfrm>
            <a:off x="3581123" y="18515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Line 258"/>
          <p:cNvSpPr>
            <a:spLocks noChangeShapeType="1"/>
          </p:cNvSpPr>
          <p:nvPr/>
        </p:nvSpPr>
        <p:spPr bwMode="auto">
          <a:xfrm>
            <a:off x="3581123" y="19785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Line 259"/>
          <p:cNvSpPr>
            <a:spLocks noChangeShapeType="1"/>
          </p:cNvSpPr>
          <p:nvPr/>
        </p:nvSpPr>
        <p:spPr bwMode="auto">
          <a:xfrm>
            <a:off x="3533498" y="1915025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Rectangle 260"/>
          <p:cNvSpPr>
            <a:spLocks noChangeArrowheads="1"/>
          </p:cNvSpPr>
          <p:nvPr/>
        </p:nvSpPr>
        <p:spPr bwMode="auto">
          <a:xfrm>
            <a:off x="3562073" y="2124575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Rectangle 261"/>
          <p:cNvSpPr>
            <a:spLocks noChangeArrowheads="1"/>
          </p:cNvSpPr>
          <p:nvPr/>
        </p:nvSpPr>
        <p:spPr bwMode="auto">
          <a:xfrm>
            <a:off x="3562073" y="2124575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Rectangle 262"/>
          <p:cNvSpPr>
            <a:spLocks noChangeArrowheads="1"/>
          </p:cNvSpPr>
          <p:nvPr/>
        </p:nvSpPr>
        <p:spPr bwMode="auto">
          <a:xfrm>
            <a:off x="3620811" y="2099175"/>
            <a:ext cx="73025" cy="746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Rectangle 263"/>
          <p:cNvSpPr>
            <a:spLocks noChangeArrowheads="1"/>
          </p:cNvSpPr>
          <p:nvPr/>
        </p:nvSpPr>
        <p:spPr bwMode="auto">
          <a:xfrm>
            <a:off x="3620811" y="2099175"/>
            <a:ext cx="73025" cy="74613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Rectangle 264"/>
          <p:cNvSpPr>
            <a:spLocks noChangeArrowheads="1"/>
          </p:cNvSpPr>
          <p:nvPr/>
        </p:nvSpPr>
        <p:spPr bwMode="auto">
          <a:xfrm>
            <a:off x="3650973" y="1768975"/>
            <a:ext cx="74613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Rectangle 265"/>
          <p:cNvSpPr>
            <a:spLocks noChangeArrowheads="1"/>
          </p:cNvSpPr>
          <p:nvPr/>
        </p:nvSpPr>
        <p:spPr bwMode="auto">
          <a:xfrm>
            <a:off x="3650973" y="1768975"/>
            <a:ext cx="74613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Rectangle 266"/>
          <p:cNvSpPr>
            <a:spLocks noChangeArrowheads="1"/>
          </p:cNvSpPr>
          <p:nvPr/>
        </p:nvSpPr>
        <p:spPr bwMode="auto">
          <a:xfrm>
            <a:off x="3592236" y="1719762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Rectangle 267"/>
          <p:cNvSpPr>
            <a:spLocks noChangeArrowheads="1"/>
          </p:cNvSpPr>
          <p:nvPr/>
        </p:nvSpPr>
        <p:spPr bwMode="auto">
          <a:xfrm>
            <a:off x="3592236" y="1719762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Rectangle 268"/>
          <p:cNvSpPr>
            <a:spLocks noChangeArrowheads="1"/>
          </p:cNvSpPr>
          <p:nvPr/>
        </p:nvSpPr>
        <p:spPr bwMode="auto">
          <a:xfrm>
            <a:off x="3533498" y="1745162"/>
            <a:ext cx="71438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Rectangle 269"/>
          <p:cNvSpPr>
            <a:spLocks noChangeArrowheads="1"/>
          </p:cNvSpPr>
          <p:nvPr/>
        </p:nvSpPr>
        <p:spPr bwMode="auto">
          <a:xfrm>
            <a:off x="3533498" y="1745162"/>
            <a:ext cx="71438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Rectangle 270"/>
          <p:cNvSpPr>
            <a:spLocks noChangeArrowheads="1"/>
          </p:cNvSpPr>
          <p:nvPr/>
        </p:nvSpPr>
        <p:spPr bwMode="auto">
          <a:xfrm>
            <a:off x="3592236" y="1878512"/>
            <a:ext cx="73025" cy="746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Rectangle 271"/>
          <p:cNvSpPr>
            <a:spLocks noChangeArrowheads="1"/>
          </p:cNvSpPr>
          <p:nvPr/>
        </p:nvSpPr>
        <p:spPr bwMode="auto">
          <a:xfrm>
            <a:off x="3592236" y="1878512"/>
            <a:ext cx="73025" cy="74613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Rectangle 272"/>
          <p:cNvSpPr>
            <a:spLocks noChangeArrowheads="1"/>
          </p:cNvSpPr>
          <p:nvPr/>
        </p:nvSpPr>
        <p:spPr bwMode="auto">
          <a:xfrm>
            <a:off x="3592236" y="1805487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Rectangle 273"/>
          <p:cNvSpPr>
            <a:spLocks noChangeArrowheads="1"/>
          </p:cNvSpPr>
          <p:nvPr/>
        </p:nvSpPr>
        <p:spPr bwMode="auto">
          <a:xfrm>
            <a:off x="3592236" y="1805487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Line 274"/>
          <p:cNvSpPr>
            <a:spLocks noChangeShapeType="1"/>
          </p:cNvSpPr>
          <p:nvPr/>
        </p:nvSpPr>
        <p:spPr bwMode="auto">
          <a:xfrm>
            <a:off x="3339823" y="1481637"/>
            <a:ext cx="0" cy="238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Line 275"/>
          <p:cNvSpPr>
            <a:spLocks noChangeShapeType="1"/>
          </p:cNvSpPr>
          <p:nvPr/>
        </p:nvSpPr>
        <p:spPr bwMode="auto">
          <a:xfrm>
            <a:off x="3339823" y="1505450"/>
            <a:ext cx="0" cy="254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Line 276"/>
          <p:cNvSpPr>
            <a:spLocks noChangeShapeType="1"/>
          </p:cNvSpPr>
          <p:nvPr/>
        </p:nvSpPr>
        <p:spPr bwMode="auto">
          <a:xfrm>
            <a:off x="3292198" y="1481637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Line 277"/>
          <p:cNvSpPr>
            <a:spLocks noChangeShapeType="1"/>
          </p:cNvSpPr>
          <p:nvPr/>
        </p:nvSpPr>
        <p:spPr bwMode="auto">
          <a:xfrm>
            <a:off x="3292198" y="1530850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Line 278"/>
          <p:cNvSpPr>
            <a:spLocks noChangeShapeType="1"/>
          </p:cNvSpPr>
          <p:nvPr/>
        </p:nvSpPr>
        <p:spPr bwMode="auto">
          <a:xfrm>
            <a:off x="3244573" y="1505450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Rectangle 279"/>
          <p:cNvSpPr>
            <a:spLocks noChangeArrowheads="1"/>
          </p:cNvSpPr>
          <p:nvPr/>
        </p:nvSpPr>
        <p:spPr bwMode="auto">
          <a:xfrm>
            <a:off x="3244573" y="1462587"/>
            <a:ext cx="73025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Rectangle 280"/>
          <p:cNvSpPr>
            <a:spLocks noChangeArrowheads="1"/>
          </p:cNvSpPr>
          <p:nvPr/>
        </p:nvSpPr>
        <p:spPr bwMode="auto">
          <a:xfrm>
            <a:off x="3303311" y="1462587"/>
            <a:ext cx="73025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Rectangle 281"/>
          <p:cNvSpPr>
            <a:spLocks noChangeArrowheads="1"/>
          </p:cNvSpPr>
          <p:nvPr/>
        </p:nvSpPr>
        <p:spPr bwMode="auto">
          <a:xfrm>
            <a:off x="3362048" y="1462587"/>
            <a:ext cx="74613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Rectangle 282"/>
          <p:cNvSpPr>
            <a:spLocks noChangeArrowheads="1"/>
          </p:cNvSpPr>
          <p:nvPr/>
        </p:nvSpPr>
        <p:spPr bwMode="auto">
          <a:xfrm>
            <a:off x="3273148" y="1462587"/>
            <a:ext cx="73025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Rectangle 283"/>
          <p:cNvSpPr>
            <a:spLocks noChangeArrowheads="1"/>
          </p:cNvSpPr>
          <p:nvPr/>
        </p:nvSpPr>
        <p:spPr bwMode="auto">
          <a:xfrm>
            <a:off x="3303311" y="1353050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Rectangle 284"/>
          <p:cNvSpPr>
            <a:spLocks noChangeArrowheads="1"/>
          </p:cNvSpPr>
          <p:nvPr/>
        </p:nvSpPr>
        <p:spPr bwMode="auto">
          <a:xfrm>
            <a:off x="3331886" y="1499100"/>
            <a:ext cx="74613" cy="74613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Rectangle 285"/>
          <p:cNvSpPr>
            <a:spLocks noChangeArrowheads="1"/>
          </p:cNvSpPr>
          <p:nvPr/>
        </p:nvSpPr>
        <p:spPr bwMode="auto">
          <a:xfrm>
            <a:off x="3303311" y="1573712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Line 286"/>
          <p:cNvSpPr>
            <a:spLocks noChangeShapeType="1"/>
          </p:cNvSpPr>
          <p:nvPr/>
        </p:nvSpPr>
        <p:spPr bwMode="auto">
          <a:xfrm>
            <a:off x="3050898" y="1886450"/>
            <a:ext cx="0" cy="349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Line 287"/>
          <p:cNvSpPr>
            <a:spLocks noChangeShapeType="1"/>
          </p:cNvSpPr>
          <p:nvPr/>
        </p:nvSpPr>
        <p:spPr bwMode="auto">
          <a:xfrm>
            <a:off x="3050898" y="1921375"/>
            <a:ext cx="0" cy="365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Line 288"/>
          <p:cNvSpPr>
            <a:spLocks noChangeShapeType="1"/>
          </p:cNvSpPr>
          <p:nvPr/>
        </p:nvSpPr>
        <p:spPr bwMode="auto">
          <a:xfrm>
            <a:off x="3004861" y="1886450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Line 289"/>
          <p:cNvSpPr>
            <a:spLocks noChangeShapeType="1"/>
          </p:cNvSpPr>
          <p:nvPr/>
        </p:nvSpPr>
        <p:spPr bwMode="auto">
          <a:xfrm>
            <a:off x="3004861" y="1957887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Line 290"/>
          <p:cNvSpPr>
            <a:spLocks noChangeShapeType="1"/>
          </p:cNvSpPr>
          <p:nvPr/>
        </p:nvSpPr>
        <p:spPr bwMode="auto">
          <a:xfrm>
            <a:off x="2955648" y="1921375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Oval 291"/>
          <p:cNvSpPr>
            <a:spLocks noChangeArrowheads="1"/>
          </p:cNvSpPr>
          <p:nvPr/>
        </p:nvSpPr>
        <p:spPr bwMode="auto">
          <a:xfrm>
            <a:off x="3074711" y="195312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Oval 292"/>
          <p:cNvSpPr>
            <a:spLocks noChangeArrowheads="1"/>
          </p:cNvSpPr>
          <p:nvPr/>
        </p:nvSpPr>
        <p:spPr bwMode="auto">
          <a:xfrm>
            <a:off x="3074711" y="195312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Oval 293"/>
          <p:cNvSpPr>
            <a:spLocks noChangeArrowheads="1"/>
          </p:cNvSpPr>
          <p:nvPr/>
        </p:nvSpPr>
        <p:spPr bwMode="auto">
          <a:xfrm>
            <a:off x="3035023" y="195312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Oval 294"/>
          <p:cNvSpPr>
            <a:spLocks noChangeArrowheads="1"/>
          </p:cNvSpPr>
          <p:nvPr/>
        </p:nvSpPr>
        <p:spPr bwMode="auto">
          <a:xfrm>
            <a:off x="3035023" y="195312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Oval 295"/>
          <p:cNvSpPr>
            <a:spLocks noChangeArrowheads="1"/>
          </p:cNvSpPr>
          <p:nvPr/>
        </p:nvSpPr>
        <p:spPr bwMode="auto">
          <a:xfrm>
            <a:off x="2955648" y="199122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Oval 296"/>
          <p:cNvSpPr>
            <a:spLocks noChangeArrowheads="1"/>
          </p:cNvSpPr>
          <p:nvPr/>
        </p:nvSpPr>
        <p:spPr bwMode="auto">
          <a:xfrm>
            <a:off x="2955648" y="199122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Oval 297"/>
          <p:cNvSpPr>
            <a:spLocks noChangeArrowheads="1"/>
          </p:cNvSpPr>
          <p:nvPr/>
        </p:nvSpPr>
        <p:spPr bwMode="auto">
          <a:xfrm>
            <a:off x="2995336" y="1829300"/>
            <a:ext cx="73025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Oval 298"/>
          <p:cNvSpPr>
            <a:spLocks noChangeArrowheads="1"/>
          </p:cNvSpPr>
          <p:nvPr/>
        </p:nvSpPr>
        <p:spPr bwMode="auto">
          <a:xfrm>
            <a:off x="2993748" y="1829300"/>
            <a:ext cx="74613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Oval 299"/>
          <p:cNvSpPr>
            <a:spLocks noChangeArrowheads="1"/>
          </p:cNvSpPr>
          <p:nvPr/>
        </p:nvSpPr>
        <p:spPr bwMode="auto">
          <a:xfrm>
            <a:off x="2995336" y="1927725"/>
            <a:ext cx="73025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Oval 300"/>
          <p:cNvSpPr>
            <a:spLocks noChangeArrowheads="1"/>
          </p:cNvSpPr>
          <p:nvPr/>
        </p:nvSpPr>
        <p:spPr bwMode="auto">
          <a:xfrm>
            <a:off x="2993748" y="1927725"/>
            <a:ext cx="74613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Oval 301"/>
          <p:cNvSpPr>
            <a:spLocks noChangeArrowheads="1"/>
          </p:cNvSpPr>
          <p:nvPr/>
        </p:nvSpPr>
        <p:spPr bwMode="auto">
          <a:xfrm>
            <a:off x="3035023" y="178167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Oval 302"/>
          <p:cNvSpPr>
            <a:spLocks noChangeArrowheads="1"/>
          </p:cNvSpPr>
          <p:nvPr/>
        </p:nvSpPr>
        <p:spPr bwMode="auto">
          <a:xfrm>
            <a:off x="3035023" y="178167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Oval 303"/>
          <p:cNvSpPr>
            <a:spLocks noChangeArrowheads="1"/>
          </p:cNvSpPr>
          <p:nvPr/>
        </p:nvSpPr>
        <p:spPr bwMode="auto">
          <a:xfrm>
            <a:off x="2955648" y="175627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Oval 304"/>
          <p:cNvSpPr>
            <a:spLocks noChangeArrowheads="1"/>
          </p:cNvSpPr>
          <p:nvPr/>
        </p:nvSpPr>
        <p:spPr bwMode="auto">
          <a:xfrm>
            <a:off x="2955648" y="175627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Line 305"/>
          <p:cNvSpPr>
            <a:spLocks noChangeShapeType="1"/>
          </p:cNvSpPr>
          <p:nvPr/>
        </p:nvSpPr>
        <p:spPr bwMode="auto">
          <a:xfrm>
            <a:off x="2761973" y="1492750"/>
            <a:ext cx="0" cy="1746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Line 306"/>
          <p:cNvSpPr>
            <a:spLocks noChangeShapeType="1"/>
          </p:cNvSpPr>
          <p:nvPr/>
        </p:nvSpPr>
        <p:spPr bwMode="auto">
          <a:xfrm>
            <a:off x="2761973" y="1510212"/>
            <a:ext cx="0" cy="190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Line 307"/>
          <p:cNvSpPr>
            <a:spLocks noChangeShapeType="1"/>
          </p:cNvSpPr>
          <p:nvPr/>
        </p:nvSpPr>
        <p:spPr bwMode="auto">
          <a:xfrm>
            <a:off x="2715936" y="1492750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Line 308"/>
          <p:cNvSpPr>
            <a:spLocks noChangeShapeType="1"/>
          </p:cNvSpPr>
          <p:nvPr/>
        </p:nvSpPr>
        <p:spPr bwMode="auto">
          <a:xfrm>
            <a:off x="2715936" y="1529262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Line 309"/>
          <p:cNvSpPr>
            <a:spLocks noChangeShapeType="1"/>
          </p:cNvSpPr>
          <p:nvPr/>
        </p:nvSpPr>
        <p:spPr bwMode="auto">
          <a:xfrm>
            <a:off x="2666723" y="1510212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Oval 310"/>
          <p:cNvSpPr>
            <a:spLocks noChangeArrowheads="1"/>
          </p:cNvSpPr>
          <p:nvPr/>
        </p:nvSpPr>
        <p:spPr bwMode="auto">
          <a:xfrm>
            <a:off x="2666723" y="1462587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Oval 311"/>
          <p:cNvSpPr>
            <a:spLocks noChangeArrowheads="1"/>
          </p:cNvSpPr>
          <p:nvPr/>
        </p:nvSpPr>
        <p:spPr bwMode="auto">
          <a:xfrm>
            <a:off x="2785786" y="1462587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Oval 312"/>
          <p:cNvSpPr>
            <a:spLocks noChangeArrowheads="1"/>
          </p:cNvSpPr>
          <p:nvPr/>
        </p:nvSpPr>
        <p:spPr bwMode="auto">
          <a:xfrm>
            <a:off x="2695298" y="1462587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Oval 313"/>
          <p:cNvSpPr>
            <a:spLocks noChangeArrowheads="1"/>
          </p:cNvSpPr>
          <p:nvPr/>
        </p:nvSpPr>
        <p:spPr bwMode="auto">
          <a:xfrm>
            <a:off x="2754036" y="1499100"/>
            <a:ext cx="74613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Oval 314"/>
          <p:cNvSpPr>
            <a:spLocks noChangeArrowheads="1"/>
          </p:cNvSpPr>
          <p:nvPr/>
        </p:nvSpPr>
        <p:spPr bwMode="auto">
          <a:xfrm>
            <a:off x="2695298" y="1537200"/>
            <a:ext cx="73025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Oval 315"/>
          <p:cNvSpPr>
            <a:spLocks noChangeArrowheads="1"/>
          </p:cNvSpPr>
          <p:nvPr/>
        </p:nvSpPr>
        <p:spPr bwMode="auto">
          <a:xfrm>
            <a:off x="2725461" y="1389562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Oval 316"/>
          <p:cNvSpPr>
            <a:spLocks noChangeArrowheads="1"/>
          </p:cNvSpPr>
          <p:nvPr/>
        </p:nvSpPr>
        <p:spPr bwMode="auto">
          <a:xfrm>
            <a:off x="2725461" y="1499100"/>
            <a:ext cx="74613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898467" y="3042617"/>
            <a:ext cx="2692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Wortmannin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+            +           +  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2611444" y="2794405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3188846" y="2775732"/>
            <a:ext cx="577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A2B1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3862394" y="2792137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LCC9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5" name="Straight Connector 384"/>
          <p:cNvCxnSpPr/>
          <p:nvPr/>
        </p:nvCxnSpPr>
        <p:spPr>
          <a:xfrm>
            <a:off x="3197438" y="2726653"/>
            <a:ext cx="8461" cy="6640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>
            <a:off x="3801868" y="2726653"/>
            <a:ext cx="8461" cy="6640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 flipV="1">
            <a:off x="3917674" y="1280306"/>
            <a:ext cx="285804" cy="60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>
            <a:off x="3058296" y="1325820"/>
            <a:ext cx="0" cy="4002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TextBox 388"/>
          <p:cNvSpPr txBox="1"/>
          <p:nvPr/>
        </p:nvSpPr>
        <p:spPr>
          <a:xfrm>
            <a:off x="2732978" y="1138047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3313765" y="1111377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2" name="Straight Connector 391"/>
          <p:cNvCxnSpPr/>
          <p:nvPr/>
        </p:nvCxnSpPr>
        <p:spPr>
          <a:xfrm flipH="1">
            <a:off x="3331092" y="1287448"/>
            <a:ext cx="311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/>
          <p:nvPr/>
        </p:nvCxnSpPr>
        <p:spPr>
          <a:xfrm flipH="1">
            <a:off x="2748816" y="1326984"/>
            <a:ext cx="3195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>
            <a:off x="3636377" y="1289173"/>
            <a:ext cx="1" cy="3996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>
            <a:off x="4203478" y="1281333"/>
            <a:ext cx="3948" cy="3088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TextBox 409"/>
          <p:cNvSpPr txBox="1"/>
          <p:nvPr/>
        </p:nvSpPr>
        <p:spPr>
          <a:xfrm>
            <a:off x="3850490" y="1111253"/>
            <a:ext cx="40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1916532" y="5821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4756279" y="58784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 rot="16200000">
            <a:off x="1319307" y="1655592"/>
            <a:ext cx="1730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Cell Viability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1828798" y="3633187"/>
            <a:ext cx="5681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16: Wortmannin and PD98059 inhibit cell viability.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MCC-7, MCF-7-A2B1,and LCC9 cells were serum starved for 48 h prior to treatment with DMSO (vehicle control), 100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Wortmannin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or 50 µM PD98059 for 5 d with medium/treatment changed every 48 h.  Values are from four independent MTT assays were performed and data are summarized here.  ***P &lt; 0.0001 and ** P &lt; 0.01 as determined by two-way ANOVA and Tukey’s multiple comparisons test.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65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3001CC-9A58-4DCE-96F7-384F8A34D4E0}"/>
              </a:ext>
            </a:extLst>
          </p:cNvPr>
          <p:cNvSpPr/>
          <p:nvPr/>
        </p:nvSpPr>
        <p:spPr>
          <a:xfrm>
            <a:off x="1511559" y="3909727"/>
            <a:ext cx="480526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Pearson correlation between ESR1 and miR-222-3p expression in MCF-7-A2B1 cells was calculated in GraphPad Prim.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r = -0.97, Two-tailed p = 0.0010, r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0.9480.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931" y="1034278"/>
            <a:ext cx="3876675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19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4102" y="390193"/>
            <a:ext cx="369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51" name="Picture 150">
            <a:extLst>
              <a:ext uri="{FF2B5EF4-FFF2-40B4-BE49-F238E27FC236}">
                <a16:creationId xmlns:a16="http://schemas.microsoft.com/office/drawing/2014/main" id="{6C11B12F-3DEB-4E04-8992-AA409974B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116" y="487351"/>
            <a:ext cx="3597196" cy="16723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4102" y="4481633"/>
            <a:ext cx="806225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siHNRNPA2B1 transfection of MCF-7, LCC9, or LY2 cells did not affect 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transcript expression.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A) Data are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-PCR of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ESR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 relative to GAPDH.  Values are from 14 separate miRNA extractions. * p &lt; 0.05 in one-way ANOVA followed by Tukey’s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test.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B)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WCE were isolated from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untransfected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MCF-7 cells (Control),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siControl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or siHNRNPA2B1 (siA2B1)-transfected MCF-7 cells after the indicated time of transfection. WCE (20 µg protein) were separated by 10% SDS-PAGE and immunoblotted for ER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 The blot was stripped and re-probed for 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–tubulin for normalization.  Data in C) are summarized from 4 separate MCF-7-A2B1 cell lysates and from 4 separate transfection experiments.  ER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-tubulin were normalized to MCF-7 (set to 1) in each experiment for comparisons between separate western blots (Relative ER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 α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). *P &lt; 0.005 vs. MCF-7 or vs. MCF-7-A2B1 (dotted line), as indicted, in a one-way ANOVA followed by Tukey’s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test.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928347" y="390193"/>
            <a:ext cx="369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E7B6D1-FD9B-4D4F-9644-5B8A63D3A3D0}"/>
              </a:ext>
            </a:extLst>
          </p:cNvPr>
          <p:cNvGrpSpPr/>
          <p:nvPr/>
        </p:nvGrpSpPr>
        <p:grpSpPr>
          <a:xfrm>
            <a:off x="393300" y="361871"/>
            <a:ext cx="3370150" cy="2881238"/>
            <a:chOff x="3824400" y="699095"/>
            <a:chExt cx="3370150" cy="2881238"/>
          </a:xfrm>
        </p:grpSpPr>
        <p:sp>
          <p:nvSpPr>
            <p:cNvPr id="136" name="Rectangle 53">
              <a:extLst>
                <a:ext uri="{FF2B5EF4-FFF2-40B4-BE49-F238E27FC236}">
                  <a16:creationId xmlns:a16="http://schemas.microsoft.com/office/drawing/2014/main" id="{FC8AAEC1-AD6E-424B-BC35-4FC2BA5C1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757" y="822666"/>
              <a:ext cx="4000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ESR1</a:t>
              </a:r>
              <a:endPara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7" name="Line 54">
              <a:extLst>
                <a:ext uri="{FF2B5EF4-FFF2-40B4-BE49-F238E27FC236}">
                  <a16:creationId xmlns:a16="http://schemas.microsoft.com/office/drawing/2014/main" id="{886BA7D9-3CB6-41C8-A50B-07C73548A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1825" y="1954213"/>
              <a:ext cx="27527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55">
              <a:extLst>
                <a:ext uri="{FF2B5EF4-FFF2-40B4-BE49-F238E27FC236}">
                  <a16:creationId xmlns:a16="http://schemas.microsoft.com/office/drawing/2014/main" id="{3C18E411-89AA-4071-B62C-26E3307B91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0425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Rectangle 56">
              <a:extLst>
                <a:ext uri="{FF2B5EF4-FFF2-40B4-BE49-F238E27FC236}">
                  <a16:creationId xmlns:a16="http://schemas.microsoft.com/office/drawing/2014/main" id="{A5510AF5-6840-493A-B968-310FC5234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973" y="3323464"/>
              <a:ext cx="46968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MCF-7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0" name="Line 57">
              <a:extLst>
                <a:ext uri="{FF2B5EF4-FFF2-40B4-BE49-F238E27FC236}">
                  <a16:creationId xmlns:a16="http://schemas.microsoft.com/office/drawing/2014/main" id="{3246D123-485F-49DD-A981-4FEC3E9B87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29213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Line 59">
              <a:extLst>
                <a:ext uri="{FF2B5EF4-FFF2-40B4-BE49-F238E27FC236}">
                  <a16:creationId xmlns:a16="http://schemas.microsoft.com/office/drawing/2014/main" id="{AD1ACD4F-AC31-486B-A3E0-15F5193C92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8000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Line 61">
              <a:extLst>
                <a:ext uri="{FF2B5EF4-FFF2-40B4-BE49-F238E27FC236}">
                  <a16:creationId xmlns:a16="http://schemas.microsoft.com/office/drawing/2014/main" id="{71CA8F7D-C1B7-4609-9816-65AD684D4E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6788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Line 63">
              <a:extLst>
                <a:ext uri="{FF2B5EF4-FFF2-40B4-BE49-F238E27FC236}">
                  <a16:creationId xmlns:a16="http://schemas.microsoft.com/office/drawing/2014/main" id="{F8244213-DFF3-4C87-AA23-70BBC10FE6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7163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Rectangle 64">
              <a:extLst>
                <a:ext uri="{FF2B5EF4-FFF2-40B4-BE49-F238E27FC236}">
                  <a16:creationId xmlns:a16="http://schemas.microsoft.com/office/drawing/2014/main" id="{8AFFAE1E-D389-4B7C-92EA-019050090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723" y="3323464"/>
              <a:ext cx="40075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LCC9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5" name="Line 65">
              <a:extLst>
                <a:ext uri="{FF2B5EF4-FFF2-40B4-BE49-F238E27FC236}">
                  <a16:creationId xmlns:a16="http://schemas.microsoft.com/office/drawing/2014/main" id="{0F5FC100-2C71-47FF-AAFD-3E18719131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5950" y="1954213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Rectangle 66">
              <a:extLst>
                <a:ext uri="{FF2B5EF4-FFF2-40B4-BE49-F238E27FC236}">
                  <a16:creationId xmlns:a16="http://schemas.microsoft.com/office/drawing/2014/main" id="{BA8D12B3-18CC-4353-9212-7C08B1FA5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4524" y="3323464"/>
              <a:ext cx="26802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LY2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1" name="Line 67">
              <a:extLst>
                <a:ext uri="{FF2B5EF4-FFF2-40B4-BE49-F238E27FC236}">
                  <a16:creationId xmlns:a16="http://schemas.microsoft.com/office/drawing/2014/main" id="{5CF06067-C0D5-4E56-8F46-CBE67883C4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1825" y="1036638"/>
              <a:ext cx="0" cy="18351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Line 68">
              <a:extLst>
                <a:ext uri="{FF2B5EF4-FFF2-40B4-BE49-F238E27FC236}">
                  <a16:creationId xmlns:a16="http://schemas.microsoft.com/office/drawing/2014/main" id="{9B210185-84AA-498D-9DD8-6E4BF7E7FE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99757" y="2865508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Rectangle 69">
              <a:extLst>
                <a:ext uri="{FF2B5EF4-FFF2-40B4-BE49-F238E27FC236}">
                  <a16:creationId xmlns:a16="http://schemas.microsoft.com/office/drawing/2014/main" id="{E6C462C9-200F-47D2-A749-95B05E229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038" y="2789238"/>
              <a:ext cx="2651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-1.0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4" name="Line 70">
              <a:extLst>
                <a:ext uri="{FF2B5EF4-FFF2-40B4-BE49-F238E27FC236}">
                  <a16:creationId xmlns:a16="http://schemas.microsoft.com/office/drawing/2014/main" id="{FDF5297A-2DD5-45AE-A476-11628A8C29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9438" y="2413000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Rectangle 71">
              <a:extLst>
                <a:ext uri="{FF2B5EF4-FFF2-40B4-BE49-F238E27FC236}">
                  <a16:creationId xmlns:a16="http://schemas.microsoft.com/office/drawing/2014/main" id="{E33B98C0-BCD6-476C-938B-E102A6A78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038" y="2330450"/>
              <a:ext cx="2651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-0.5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6" name="Line 72">
              <a:extLst>
                <a:ext uri="{FF2B5EF4-FFF2-40B4-BE49-F238E27FC236}">
                  <a16:creationId xmlns:a16="http://schemas.microsoft.com/office/drawing/2014/main" id="{15AAB872-BDE1-4BF3-B563-96C7D0910B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9438" y="1954213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73">
              <a:extLst>
                <a:ext uri="{FF2B5EF4-FFF2-40B4-BE49-F238E27FC236}">
                  <a16:creationId xmlns:a16="http://schemas.microsoft.com/office/drawing/2014/main" id="{19C7298A-645E-4433-A82C-91AD12CE4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6075" y="1871663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8" name="Line 74">
              <a:extLst>
                <a:ext uri="{FF2B5EF4-FFF2-40B4-BE49-F238E27FC236}">
                  <a16:creationId xmlns:a16="http://schemas.microsoft.com/office/drawing/2014/main" id="{1B138720-47F2-4710-9B31-134646A54B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9438" y="1495425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Rectangle 75">
              <a:extLst>
                <a:ext uri="{FF2B5EF4-FFF2-40B4-BE49-F238E27FC236}">
                  <a16:creationId xmlns:a16="http://schemas.microsoft.com/office/drawing/2014/main" id="{6E6CB2B5-E091-4B80-B030-B6084C44C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6075" y="1412875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0" name="Line 76">
              <a:extLst>
                <a:ext uri="{FF2B5EF4-FFF2-40B4-BE49-F238E27FC236}">
                  <a16:creationId xmlns:a16="http://schemas.microsoft.com/office/drawing/2014/main" id="{0CA52273-0310-432F-8130-F0EA1BF411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9438" y="1036638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Rectangle 77">
              <a:extLst>
                <a:ext uri="{FF2B5EF4-FFF2-40B4-BE49-F238E27FC236}">
                  <a16:creationId xmlns:a16="http://schemas.microsoft.com/office/drawing/2014/main" id="{D58769A6-C95C-4C2F-AA6C-A61541709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6075" y="954088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" name="Line 78">
              <a:extLst>
                <a:ext uri="{FF2B5EF4-FFF2-40B4-BE49-F238E27FC236}">
                  <a16:creationId xmlns:a16="http://schemas.microsoft.com/office/drawing/2014/main" id="{2366F1DE-A448-4F3F-8EB1-1A659A2F4C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0425" y="1943100"/>
              <a:ext cx="0" cy="206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79">
              <a:extLst>
                <a:ext uri="{FF2B5EF4-FFF2-40B4-BE49-F238E27FC236}">
                  <a16:creationId xmlns:a16="http://schemas.microsoft.com/office/drawing/2014/main" id="{8A7BD054-6D98-4374-9759-66DB59F75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5" y="1943100"/>
              <a:ext cx="152400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80">
              <a:extLst>
                <a:ext uri="{FF2B5EF4-FFF2-40B4-BE49-F238E27FC236}">
                  <a16:creationId xmlns:a16="http://schemas.microsoft.com/office/drawing/2014/main" id="{FD0215FC-B95B-4056-8620-66464C781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5" y="1963738"/>
              <a:ext cx="152400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Oval 81">
              <a:extLst>
                <a:ext uri="{FF2B5EF4-FFF2-40B4-BE49-F238E27FC236}">
                  <a16:creationId xmlns:a16="http://schemas.microsoft.com/office/drawing/2014/main" id="{3484AEA6-7C78-4FB7-99CA-B760B0768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3450" y="1944688"/>
              <a:ext cx="65088" cy="65088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Oval 82">
              <a:extLst>
                <a:ext uri="{FF2B5EF4-FFF2-40B4-BE49-F238E27FC236}">
                  <a16:creationId xmlns:a16="http://schemas.microsoft.com/office/drawing/2014/main" id="{5A3336EB-BA34-4AFC-A186-13AB2C525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350" y="1917700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Oval 83">
              <a:extLst>
                <a:ext uri="{FF2B5EF4-FFF2-40B4-BE49-F238E27FC236}">
                  <a16:creationId xmlns:a16="http://schemas.microsoft.com/office/drawing/2014/main" id="{55A06786-87F0-42A0-86AB-3B9522B3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375" y="191770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Oval 84">
              <a:extLst>
                <a:ext uri="{FF2B5EF4-FFF2-40B4-BE49-F238E27FC236}">
                  <a16:creationId xmlns:a16="http://schemas.microsoft.com/office/drawing/2014/main" id="{0CBAF06D-C361-4AA1-BE53-CADBF9526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375" y="183515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Oval 85">
              <a:extLst>
                <a:ext uri="{FF2B5EF4-FFF2-40B4-BE49-F238E27FC236}">
                  <a16:creationId xmlns:a16="http://schemas.microsoft.com/office/drawing/2014/main" id="{43E8F8DF-6C78-4E19-B122-B128B3FD1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9475" y="191770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Oval 86">
              <a:extLst>
                <a:ext uri="{FF2B5EF4-FFF2-40B4-BE49-F238E27FC236}">
                  <a16:creationId xmlns:a16="http://schemas.microsoft.com/office/drawing/2014/main" id="{1213FA35-1AC5-4B69-84AF-D813EB560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913" y="2011363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Oval 87">
              <a:extLst>
                <a:ext uri="{FF2B5EF4-FFF2-40B4-BE49-F238E27FC236}">
                  <a16:creationId xmlns:a16="http://schemas.microsoft.com/office/drawing/2014/main" id="{0524CB18-FBB1-4484-A6A9-71C5F2E12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925" y="191770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Oval 88">
              <a:extLst>
                <a:ext uri="{FF2B5EF4-FFF2-40B4-BE49-F238E27FC236}">
                  <a16:creationId xmlns:a16="http://schemas.microsoft.com/office/drawing/2014/main" id="{F92E54AF-A8DD-4595-857F-9267EF8E1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1917700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Oval 89">
              <a:extLst>
                <a:ext uri="{FF2B5EF4-FFF2-40B4-BE49-F238E27FC236}">
                  <a16:creationId xmlns:a16="http://schemas.microsoft.com/office/drawing/2014/main" id="{CEAD590F-F760-412C-9340-DC1A6C4D0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8200" y="191770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Oval 90">
              <a:extLst>
                <a:ext uri="{FF2B5EF4-FFF2-40B4-BE49-F238E27FC236}">
                  <a16:creationId xmlns:a16="http://schemas.microsoft.com/office/drawing/2014/main" id="{E6E10157-7B81-4723-939A-1C04F4037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625" y="1917700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Oval 91">
              <a:extLst>
                <a:ext uri="{FF2B5EF4-FFF2-40B4-BE49-F238E27FC236}">
                  <a16:creationId xmlns:a16="http://schemas.microsoft.com/office/drawing/2014/main" id="{7BA7A09B-41D8-4054-8FDF-3EAEE8084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913" y="1863725"/>
              <a:ext cx="65088" cy="65088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Oval 92">
              <a:extLst>
                <a:ext uri="{FF2B5EF4-FFF2-40B4-BE49-F238E27FC236}">
                  <a16:creationId xmlns:a16="http://schemas.microsoft.com/office/drawing/2014/main" id="{3E82F42C-E317-4529-8841-55B772579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7563" y="1917700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Oval 93">
              <a:extLst>
                <a:ext uri="{FF2B5EF4-FFF2-40B4-BE49-F238E27FC236}">
                  <a16:creationId xmlns:a16="http://schemas.microsoft.com/office/drawing/2014/main" id="{D9676C0B-CF24-42D3-8347-A067928F9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263" y="1917700"/>
              <a:ext cx="63500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Oval 94">
              <a:extLst>
                <a:ext uri="{FF2B5EF4-FFF2-40B4-BE49-F238E27FC236}">
                  <a16:creationId xmlns:a16="http://schemas.microsoft.com/office/drawing/2014/main" id="{295AC351-44CC-4FFA-A3CD-546F5337B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9800" y="1917700"/>
              <a:ext cx="65088" cy="6350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Line 95">
              <a:extLst>
                <a:ext uri="{FF2B5EF4-FFF2-40B4-BE49-F238E27FC236}">
                  <a16:creationId xmlns:a16="http://schemas.microsoft.com/office/drawing/2014/main" id="{584F8A1C-ED9E-4067-870C-82393D2AAC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8025" y="1954213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Line 96">
              <a:extLst>
                <a:ext uri="{FF2B5EF4-FFF2-40B4-BE49-F238E27FC236}">
                  <a16:creationId xmlns:a16="http://schemas.microsoft.com/office/drawing/2014/main" id="{7985BEE9-97E5-4846-AD07-B08B8A7E86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29213" y="1936750"/>
              <a:ext cx="0" cy="2111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Freeform 97">
              <a:extLst>
                <a:ext uri="{FF2B5EF4-FFF2-40B4-BE49-F238E27FC236}">
                  <a16:creationId xmlns:a16="http://schemas.microsoft.com/office/drawing/2014/main" id="{6D704865-6040-4F6F-9F95-FF79FC136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013" y="1936750"/>
              <a:ext cx="152400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Freeform 98">
              <a:extLst>
                <a:ext uri="{FF2B5EF4-FFF2-40B4-BE49-F238E27FC236}">
                  <a16:creationId xmlns:a16="http://schemas.microsoft.com/office/drawing/2014/main" id="{8DC59764-67F4-43EB-B3D6-4969CBA5D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013" y="2147888"/>
              <a:ext cx="152400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Oval 99">
              <a:extLst>
                <a:ext uri="{FF2B5EF4-FFF2-40B4-BE49-F238E27FC236}">
                  <a16:creationId xmlns:a16="http://schemas.microsoft.com/office/drawing/2014/main" id="{5CA2C453-38C7-425D-AA59-97DA26D87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1644650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Oval 100">
              <a:extLst>
                <a:ext uri="{FF2B5EF4-FFF2-40B4-BE49-F238E27FC236}">
                  <a16:creationId xmlns:a16="http://schemas.microsoft.com/office/drawing/2014/main" id="{FB1F8BE6-ECF4-4C1B-A086-531B1EC3C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163" y="1852613"/>
              <a:ext cx="65088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Oval 101">
              <a:extLst>
                <a:ext uri="{FF2B5EF4-FFF2-40B4-BE49-F238E27FC236}">
                  <a16:creationId xmlns:a16="http://schemas.microsoft.com/office/drawing/2014/main" id="{E14FA822-365C-4F16-B41E-77DA105C1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2587626"/>
              <a:ext cx="65088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Oval 102">
              <a:extLst>
                <a:ext uri="{FF2B5EF4-FFF2-40B4-BE49-F238E27FC236}">
                  <a16:creationId xmlns:a16="http://schemas.microsoft.com/office/drawing/2014/main" id="{3B824310-A43E-4DE4-B247-EEC8223F7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1909763"/>
              <a:ext cx="65088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Oval 103">
              <a:extLst>
                <a:ext uri="{FF2B5EF4-FFF2-40B4-BE49-F238E27FC236}">
                  <a16:creationId xmlns:a16="http://schemas.microsoft.com/office/drawing/2014/main" id="{641D544A-73F6-4001-B4B1-FF0230376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163" y="2165350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Oval 104">
              <a:extLst>
                <a:ext uri="{FF2B5EF4-FFF2-40B4-BE49-F238E27FC236}">
                  <a16:creationId xmlns:a16="http://schemas.microsoft.com/office/drawing/2014/main" id="{31ACDF0A-8B1F-4E75-B5CB-9B74ECA35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825" y="2203450"/>
              <a:ext cx="63500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Oval 105">
              <a:extLst>
                <a:ext uri="{FF2B5EF4-FFF2-40B4-BE49-F238E27FC236}">
                  <a16:creationId xmlns:a16="http://schemas.microsoft.com/office/drawing/2014/main" id="{AEB8009E-E842-464A-99A6-41F740E03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2752726"/>
              <a:ext cx="65088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Oval 106">
              <a:extLst>
                <a:ext uri="{FF2B5EF4-FFF2-40B4-BE49-F238E27FC236}">
                  <a16:creationId xmlns:a16="http://schemas.microsoft.com/office/drawing/2014/main" id="{94D0D1C8-2D53-4B6F-91AF-9021D0AD7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2036763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Oval 107">
              <a:extLst>
                <a:ext uri="{FF2B5EF4-FFF2-40B4-BE49-F238E27FC236}">
                  <a16:creationId xmlns:a16="http://schemas.microsoft.com/office/drawing/2014/main" id="{14B7D75B-141B-4F79-BFAA-4AE8A2BEC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2203450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Oval 108">
              <a:extLst>
                <a:ext uri="{FF2B5EF4-FFF2-40B4-BE49-F238E27FC236}">
                  <a16:creationId xmlns:a16="http://schemas.microsoft.com/office/drawing/2014/main" id="{B3188EFC-E6CC-491F-A46C-BCBA6418C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825" y="1944688"/>
              <a:ext cx="63500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Oval 109">
              <a:extLst>
                <a:ext uri="{FF2B5EF4-FFF2-40B4-BE49-F238E27FC236}">
                  <a16:creationId xmlns:a16="http://schemas.microsoft.com/office/drawing/2014/main" id="{C318508E-3A82-43DA-A337-12F334E30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825" y="1900238"/>
              <a:ext cx="63500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Oval 110">
              <a:extLst>
                <a:ext uri="{FF2B5EF4-FFF2-40B4-BE49-F238E27FC236}">
                  <a16:creationId xmlns:a16="http://schemas.microsoft.com/office/drawing/2014/main" id="{E8B7DE39-B306-4128-B60A-8E98FCB25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8263" y="1816100"/>
              <a:ext cx="63500" cy="6508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Oval 111">
              <a:extLst>
                <a:ext uri="{FF2B5EF4-FFF2-40B4-BE49-F238E27FC236}">
                  <a16:creationId xmlns:a16="http://schemas.microsoft.com/office/drawing/2014/main" id="{6C9E4A46-72FD-4DB4-9F58-ACE71A2C7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163" y="1965325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Oval 112">
              <a:extLst>
                <a:ext uri="{FF2B5EF4-FFF2-40B4-BE49-F238E27FC236}">
                  <a16:creationId xmlns:a16="http://schemas.microsoft.com/office/drawing/2014/main" id="{3BAB528F-50BA-4C20-8F85-7F6BF2FFB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1103313"/>
              <a:ext cx="65088" cy="63500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Line 113">
              <a:extLst>
                <a:ext uri="{FF2B5EF4-FFF2-40B4-BE49-F238E27FC236}">
                  <a16:creationId xmlns:a16="http://schemas.microsoft.com/office/drawing/2014/main" id="{D0CB45FC-044D-4AE0-95E8-2FCA258491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2043113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Line 114">
              <a:extLst>
                <a:ext uri="{FF2B5EF4-FFF2-40B4-BE49-F238E27FC236}">
                  <a16:creationId xmlns:a16="http://schemas.microsoft.com/office/drawing/2014/main" id="{050708A2-AABA-4912-95A2-5C60225912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8000" y="1949450"/>
              <a:ext cx="0" cy="142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Freeform 115">
              <a:extLst>
                <a:ext uri="{FF2B5EF4-FFF2-40B4-BE49-F238E27FC236}">
                  <a16:creationId xmlns:a16="http://schemas.microsoft.com/office/drawing/2014/main" id="{8880A5D2-CDA7-4CD7-BAD6-8915D19F3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800" y="1949450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Freeform 116">
              <a:extLst>
                <a:ext uri="{FF2B5EF4-FFF2-40B4-BE49-F238E27FC236}">
                  <a16:creationId xmlns:a16="http://schemas.microsoft.com/office/drawing/2014/main" id="{8B9A0259-EBB7-42E1-925A-9F99623FA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800" y="1963738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Rectangle 117">
              <a:extLst>
                <a:ext uri="{FF2B5EF4-FFF2-40B4-BE49-F238E27FC236}">
                  <a16:creationId xmlns:a16="http://schemas.microsoft.com/office/drawing/2014/main" id="{DF83F652-3952-45C4-92EE-97BEDDB57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788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Rectangle 118">
              <a:extLst>
                <a:ext uri="{FF2B5EF4-FFF2-40B4-BE49-F238E27FC236}">
                  <a16:creationId xmlns:a16="http://schemas.microsoft.com/office/drawing/2014/main" id="{F6335ECE-A421-4898-A474-203CE1F4E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488" y="1981200"/>
              <a:ext cx="65088" cy="65088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Rectangle 119">
              <a:extLst>
                <a:ext uri="{FF2B5EF4-FFF2-40B4-BE49-F238E27FC236}">
                  <a16:creationId xmlns:a16="http://schemas.microsoft.com/office/drawing/2014/main" id="{AB8F2FAF-621B-4F76-9B93-4AC1CF3F8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19558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Rectangle 120">
              <a:extLst>
                <a:ext uri="{FF2B5EF4-FFF2-40B4-BE49-F238E27FC236}">
                  <a16:creationId xmlns:a16="http://schemas.microsoft.com/office/drawing/2014/main" id="{EFC071BC-4DE2-4C22-9875-E09892009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663" y="1909763"/>
              <a:ext cx="65088" cy="65088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Rectangle 121">
              <a:extLst>
                <a:ext uri="{FF2B5EF4-FFF2-40B4-BE49-F238E27FC236}">
                  <a16:creationId xmlns:a16="http://schemas.microsoft.com/office/drawing/2014/main" id="{5FC975BE-E37D-4513-B33C-1BC232F44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3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Rectangle 122">
              <a:extLst>
                <a:ext uri="{FF2B5EF4-FFF2-40B4-BE49-F238E27FC236}">
                  <a16:creationId xmlns:a16="http://schemas.microsoft.com/office/drawing/2014/main" id="{1B05CD99-2B16-4646-9F74-262B5236B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063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Rectangle 123">
              <a:extLst>
                <a:ext uri="{FF2B5EF4-FFF2-40B4-BE49-F238E27FC236}">
                  <a16:creationId xmlns:a16="http://schemas.microsoft.com/office/drawing/2014/main" id="{A865DD6B-83C7-4B2D-BA27-BD4A6F06F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500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Rectangle 124">
              <a:extLst>
                <a:ext uri="{FF2B5EF4-FFF2-40B4-BE49-F238E27FC236}">
                  <a16:creationId xmlns:a16="http://schemas.microsoft.com/office/drawing/2014/main" id="{234AC497-FD3A-428B-A1C7-99552B16C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7050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Rectangle 125">
              <a:extLst>
                <a:ext uri="{FF2B5EF4-FFF2-40B4-BE49-F238E27FC236}">
                  <a16:creationId xmlns:a16="http://schemas.microsoft.com/office/drawing/2014/main" id="{199397FA-EDFF-4433-B95A-5F4894DAE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313" y="1882775"/>
              <a:ext cx="65088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Rectangle 126">
              <a:extLst>
                <a:ext uri="{FF2B5EF4-FFF2-40B4-BE49-F238E27FC236}">
                  <a16:creationId xmlns:a16="http://schemas.microsoft.com/office/drawing/2014/main" id="{0BC7ECE9-F395-4757-BA6A-2447A9C35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838" y="1917700"/>
              <a:ext cx="65088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Rectangle 127">
              <a:extLst>
                <a:ext uri="{FF2B5EF4-FFF2-40B4-BE49-F238E27FC236}">
                  <a16:creationId xmlns:a16="http://schemas.microsoft.com/office/drawing/2014/main" id="{3EFA8DD4-9F63-4016-91B3-4F8A5ACC7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5138" y="1917700"/>
              <a:ext cx="65088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Rectangle 128">
              <a:extLst>
                <a:ext uri="{FF2B5EF4-FFF2-40B4-BE49-F238E27FC236}">
                  <a16:creationId xmlns:a16="http://schemas.microsoft.com/office/drawing/2014/main" id="{718C1A44-0F0F-4797-B376-4730C17B8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8963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Rectangle 129">
              <a:extLst>
                <a:ext uri="{FF2B5EF4-FFF2-40B4-BE49-F238E27FC236}">
                  <a16:creationId xmlns:a16="http://schemas.microsoft.com/office/drawing/2014/main" id="{7B75FC81-AE8E-43EC-A17C-B451BA482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488" y="1852613"/>
              <a:ext cx="65088" cy="65088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Rectangle 130">
              <a:extLst>
                <a:ext uri="{FF2B5EF4-FFF2-40B4-BE49-F238E27FC236}">
                  <a16:creationId xmlns:a16="http://schemas.microsoft.com/office/drawing/2014/main" id="{4DD51A19-4F40-4E9F-8407-A61E66E85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0" y="1917700"/>
              <a:ext cx="65088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Rectangle 131">
              <a:extLst>
                <a:ext uri="{FF2B5EF4-FFF2-40B4-BE49-F238E27FC236}">
                  <a16:creationId xmlns:a16="http://schemas.microsoft.com/office/drawing/2014/main" id="{E167D928-991B-4EAE-89C3-C44BC3930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5775" y="19177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Rectangle 132">
              <a:extLst>
                <a:ext uri="{FF2B5EF4-FFF2-40B4-BE49-F238E27FC236}">
                  <a16:creationId xmlns:a16="http://schemas.microsoft.com/office/drawing/2014/main" id="{77EAD563-6058-4871-BBFA-48C35E1D2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950" y="1955800"/>
              <a:ext cx="63500" cy="63500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Line 133">
              <a:extLst>
                <a:ext uri="{FF2B5EF4-FFF2-40B4-BE49-F238E27FC236}">
                  <a16:creationId xmlns:a16="http://schemas.microsoft.com/office/drawing/2014/main" id="{C7B5DBA5-2DC3-4E60-A40A-2A3FF716CE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5600" y="1957388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Line 134">
              <a:extLst>
                <a:ext uri="{FF2B5EF4-FFF2-40B4-BE49-F238E27FC236}">
                  <a16:creationId xmlns:a16="http://schemas.microsoft.com/office/drawing/2014/main" id="{C709FE9C-E5EA-4F84-AE87-29787B549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6788" y="1746250"/>
              <a:ext cx="0" cy="1587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Freeform 135">
              <a:extLst>
                <a:ext uri="{FF2B5EF4-FFF2-40B4-BE49-F238E27FC236}">
                  <a16:creationId xmlns:a16="http://schemas.microsoft.com/office/drawing/2014/main" id="{93DAF55F-1199-41B0-9781-9638F801D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8" y="1746250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Freeform 136">
              <a:extLst>
                <a:ext uri="{FF2B5EF4-FFF2-40B4-BE49-F238E27FC236}">
                  <a16:creationId xmlns:a16="http://schemas.microsoft.com/office/drawing/2014/main" id="{1AA2B13C-CB55-4118-ABA0-DE58002BC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8" y="1905000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Rectangle 137">
              <a:extLst>
                <a:ext uri="{FF2B5EF4-FFF2-40B4-BE49-F238E27FC236}">
                  <a16:creationId xmlns:a16="http://schemas.microsoft.com/office/drawing/2014/main" id="{6DD86ACD-8760-4357-8C41-F8E12D7BF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1400" y="1725613"/>
              <a:ext cx="63500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Rectangle 138">
              <a:extLst>
                <a:ext uri="{FF2B5EF4-FFF2-40B4-BE49-F238E27FC236}">
                  <a16:creationId xmlns:a16="http://schemas.microsoft.com/office/drawing/2014/main" id="{11A5E4E6-8D0F-49D2-859E-E06AC1233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1400" y="1965325"/>
              <a:ext cx="63500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Rectangle 139">
              <a:extLst>
                <a:ext uri="{FF2B5EF4-FFF2-40B4-BE49-F238E27FC236}">
                  <a16:creationId xmlns:a16="http://schemas.microsoft.com/office/drawing/2014/main" id="{EAF58329-1180-4796-92C5-4746CFE3A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0738" y="1763713"/>
              <a:ext cx="63500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Rectangle 140">
              <a:extLst>
                <a:ext uri="{FF2B5EF4-FFF2-40B4-BE49-F238E27FC236}">
                  <a16:creationId xmlns:a16="http://schemas.microsoft.com/office/drawing/2014/main" id="{A910E671-D0AB-4B1B-B479-41398EBF4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2368550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Rectangle 141">
              <a:extLst>
                <a:ext uri="{FF2B5EF4-FFF2-40B4-BE49-F238E27FC236}">
                  <a16:creationId xmlns:a16="http://schemas.microsoft.com/office/drawing/2014/main" id="{5E4AC7AD-126C-4552-81A8-4F96D280F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331913"/>
              <a:ext cx="65088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Rectangle 142">
              <a:extLst>
                <a:ext uri="{FF2B5EF4-FFF2-40B4-BE49-F238E27FC236}">
                  <a16:creationId xmlns:a16="http://schemas.microsoft.com/office/drawing/2014/main" id="{5EF10C34-FAC7-4A6F-A0A9-12531118A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543050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Rectangle 143">
              <a:extLst>
                <a:ext uri="{FF2B5EF4-FFF2-40B4-BE49-F238E27FC236}">
                  <a16:creationId xmlns:a16="http://schemas.microsoft.com/office/drawing/2014/main" id="{D45F744F-9303-42C3-8AA1-24A54256D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2203450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Rectangle 144">
              <a:extLst>
                <a:ext uri="{FF2B5EF4-FFF2-40B4-BE49-F238E27FC236}">
                  <a16:creationId xmlns:a16="http://schemas.microsoft.com/office/drawing/2014/main" id="{B304C357-54E7-4C63-B5A5-A39789881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5838" y="1944688"/>
              <a:ext cx="65088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Rectangle 145">
              <a:extLst>
                <a:ext uri="{FF2B5EF4-FFF2-40B4-BE49-F238E27FC236}">
                  <a16:creationId xmlns:a16="http://schemas.microsoft.com/office/drawing/2014/main" id="{C18C692C-A67D-4027-8221-4C163822A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6300" y="1900238"/>
              <a:ext cx="63500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Rectangle 146">
              <a:extLst>
                <a:ext uri="{FF2B5EF4-FFF2-40B4-BE49-F238E27FC236}">
                  <a16:creationId xmlns:a16="http://schemas.microsoft.com/office/drawing/2014/main" id="{0FE9E104-CFCF-436F-905E-1FB00109B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816100"/>
              <a:ext cx="65088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Rectangle 147">
              <a:extLst>
                <a:ext uri="{FF2B5EF4-FFF2-40B4-BE49-F238E27FC236}">
                  <a16:creationId xmlns:a16="http://schemas.microsoft.com/office/drawing/2014/main" id="{FE517D0B-841E-4501-8C2C-1C0321E03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965325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Rectangle 148">
              <a:extLst>
                <a:ext uri="{FF2B5EF4-FFF2-40B4-BE49-F238E27FC236}">
                  <a16:creationId xmlns:a16="http://schemas.microsoft.com/office/drawing/2014/main" id="{E62609A2-6A8C-4081-BC79-EF10DF430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103313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Rectangle 149">
              <a:extLst>
                <a:ext uri="{FF2B5EF4-FFF2-40B4-BE49-F238E27FC236}">
                  <a16:creationId xmlns:a16="http://schemas.microsoft.com/office/drawing/2014/main" id="{A60EF442-B2AE-4C3A-B1F9-98441911D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8850" y="1900238"/>
              <a:ext cx="63500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Rectangle 150">
              <a:extLst>
                <a:ext uri="{FF2B5EF4-FFF2-40B4-BE49-F238E27FC236}">
                  <a16:creationId xmlns:a16="http://schemas.microsoft.com/office/drawing/2014/main" id="{3B8084BE-1F9C-46AD-805A-DBA7C18C6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0738" y="1955800"/>
              <a:ext cx="63500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Rectangle 151">
              <a:extLst>
                <a:ext uri="{FF2B5EF4-FFF2-40B4-BE49-F238E27FC236}">
                  <a16:creationId xmlns:a16="http://schemas.microsoft.com/office/drawing/2014/main" id="{6C22CCA2-F0A0-4C45-8C96-4593886B5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1689100"/>
              <a:ext cx="65088" cy="6350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Rectangle 152">
              <a:extLst>
                <a:ext uri="{FF2B5EF4-FFF2-40B4-BE49-F238E27FC236}">
                  <a16:creationId xmlns:a16="http://schemas.microsoft.com/office/drawing/2014/main" id="{A068DCED-4F83-4FE3-BBE1-D4FAD8C53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0738" y="1460500"/>
              <a:ext cx="63500" cy="650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Line 153">
              <a:extLst>
                <a:ext uri="{FF2B5EF4-FFF2-40B4-BE49-F238E27FC236}">
                  <a16:creationId xmlns:a16="http://schemas.microsoft.com/office/drawing/2014/main" id="{A7617BA2-508A-43AB-A2D0-63455191D0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94388" y="1825625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Line 154">
              <a:extLst>
                <a:ext uri="{FF2B5EF4-FFF2-40B4-BE49-F238E27FC236}">
                  <a16:creationId xmlns:a16="http://schemas.microsoft.com/office/drawing/2014/main" id="{A724B2E3-3303-4078-9557-FE7E0F8868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7163" y="1925638"/>
              <a:ext cx="0" cy="714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155">
              <a:extLst>
                <a:ext uri="{FF2B5EF4-FFF2-40B4-BE49-F238E27FC236}">
                  <a16:creationId xmlns:a16="http://schemas.microsoft.com/office/drawing/2014/main" id="{7B75391B-D271-49F5-9329-B0CA675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925638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Freeform 156">
              <a:extLst>
                <a:ext uri="{FF2B5EF4-FFF2-40B4-BE49-F238E27FC236}">
                  <a16:creationId xmlns:a16="http://schemas.microsoft.com/office/drawing/2014/main" id="{81DE61EA-4065-43DF-AB79-B2285EC7D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997075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Freeform 157">
              <a:extLst>
                <a:ext uri="{FF2B5EF4-FFF2-40B4-BE49-F238E27FC236}">
                  <a16:creationId xmlns:a16="http://schemas.microsoft.com/office/drawing/2014/main" id="{299A403C-2BFE-4130-A763-3B81B7277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088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Freeform 158">
              <a:extLst>
                <a:ext uri="{FF2B5EF4-FFF2-40B4-BE49-F238E27FC236}">
                  <a16:creationId xmlns:a16="http://schemas.microsoft.com/office/drawing/2014/main" id="{F7487D32-C202-4FC5-92D1-EFDA614DE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188" y="2147888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159">
              <a:extLst>
                <a:ext uri="{FF2B5EF4-FFF2-40B4-BE49-F238E27FC236}">
                  <a16:creationId xmlns:a16="http://schemas.microsoft.com/office/drawing/2014/main" id="{BBD27C30-A8FB-42C7-823B-FA6341434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188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160">
              <a:extLst>
                <a:ext uri="{FF2B5EF4-FFF2-40B4-BE49-F238E27FC236}">
                  <a16:creationId xmlns:a16="http://schemas.microsoft.com/office/drawing/2014/main" id="{F6595924-C20D-419C-9DA3-9A81C9A78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188" y="17526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Freeform 161">
              <a:extLst>
                <a:ext uri="{FF2B5EF4-FFF2-40B4-BE49-F238E27FC236}">
                  <a16:creationId xmlns:a16="http://schemas.microsoft.com/office/drawing/2014/main" id="{5C541DDB-5B84-4594-A791-2759F934D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1706563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Freeform 162">
              <a:extLst>
                <a:ext uri="{FF2B5EF4-FFF2-40B4-BE49-F238E27FC236}">
                  <a16:creationId xmlns:a16="http://schemas.microsoft.com/office/drawing/2014/main" id="{90A3494F-39B8-49B7-A15E-08831B528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1882775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Freeform 163">
              <a:extLst>
                <a:ext uri="{FF2B5EF4-FFF2-40B4-BE49-F238E27FC236}">
                  <a16:creationId xmlns:a16="http://schemas.microsoft.com/office/drawing/2014/main" id="{B79A3B2D-F9B8-4650-805B-C1083F4DA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9063" y="1763713"/>
              <a:ext cx="74613" cy="73025"/>
            </a:xfrm>
            <a:custGeom>
              <a:avLst/>
              <a:gdLst>
                <a:gd name="T0" fmla="*/ 24 w 47"/>
                <a:gd name="T1" fmla="*/ 0 h 46"/>
                <a:gd name="T2" fmla="*/ 47 w 47"/>
                <a:gd name="T3" fmla="*/ 46 h 46"/>
                <a:gd name="T4" fmla="*/ 0 w 47"/>
                <a:gd name="T5" fmla="*/ 46 h 46"/>
                <a:gd name="T6" fmla="*/ 24 w 47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6">
                  <a:moveTo>
                    <a:pt x="24" y="0"/>
                  </a:moveTo>
                  <a:lnTo>
                    <a:pt x="47" y="46"/>
                  </a:lnTo>
                  <a:lnTo>
                    <a:pt x="0" y="46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164">
              <a:extLst>
                <a:ext uri="{FF2B5EF4-FFF2-40B4-BE49-F238E27FC236}">
                  <a16:creationId xmlns:a16="http://schemas.microsoft.com/office/drawing/2014/main" id="{027A2E8A-EB8C-4910-BAB2-57C0ACA6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9063" y="1944688"/>
              <a:ext cx="74613" cy="73025"/>
            </a:xfrm>
            <a:custGeom>
              <a:avLst/>
              <a:gdLst>
                <a:gd name="T0" fmla="*/ 24 w 47"/>
                <a:gd name="T1" fmla="*/ 0 h 46"/>
                <a:gd name="T2" fmla="*/ 47 w 47"/>
                <a:gd name="T3" fmla="*/ 46 h 46"/>
                <a:gd name="T4" fmla="*/ 0 w 47"/>
                <a:gd name="T5" fmla="*/ 46 h 46"/>
                <a:gd name="T6" fmla="*/ 24 w 47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6">
                  <a:moveTo>
                    <a:pt x="24" y="0"/>
                  </a:moveTo>
                  <a:lnTo>
                    <a:pt x="47" y="46"/>
                  </a:lnTo>
                  <a:lnTo>
                    <a:pt x="0" y="46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165">
              <a:extLst>
                <a:ext uri="{FF2B5EF4-FFF2-40B4-BE49-F238E27FC236}">
                  <a16:creationId xmlns:a16="http://schemas.microsoft.com/office/drawing/2014/main" id="{DF73491C-B969-4729-8EF4-4BF62F65A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625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166">
              <a:extLst>
                <a:ext uri="{FF2B5EF4-FFF2-40B4-BE49-F238E27FC236}">
                  <a16:creationId xmlns:a16="http://schemas.microsoft.com/office/drawing/2014/main" id="{5C9D787D-9121-4F15-A1CB-89CE5E21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9063" y="2155825"/>
              <a:ext cx="74613" cy="73025"/>
            </a:xfrm>
            <a:custGeom>
              <a:avLst/>
              <a:gdLst>
                <a:gd name="T0" fmla="*/ 24 w 47"/>
                <a:gd name="T1" fmla="*/ 0 h 46"/>
                <a:gd name="T2" fmla="*/ 47 w 47"/>
                <a:gd name="T3" fmla="*/ 46 h 46"/>
                <a:gd name="T4" fmla="*/ 0 w 47"/>
                <a:gd name="T5" fmla="*/ 46 h 46"/>
                <a:gd name="T6" fmla="*/ 24 w 47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6">
                  <a:moveTo>
                    <a:pt x="24" y="0"/>
                  </a:moveTo>
                  <a:lnTo>
                    <a:pt x="47" y="46"/>
                  </a:lnTo>
                  <a:lnTo>
                    <a:pt x="0" y="46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167">
              <a:extLst>
                <a:ext uri="{FF2B5EF4-FFF2-40B4-BE49-F238E27FC236}">
                  <a16:creationId xmlns:a16="http://schemas.microsoft.com/office/drawing/2014/main" id="{A736BE14-B7EA-46E1-89F1-D0C42B080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168">
              <a:extLst>
                <a:ext uri="{FF2B5EF4-FFF2-40B4-BE49-F238E27FC236}">
                  <a16:creationId xmlns:a16="http://schemas.microsoft.com/office/drawing/2014/main" id="{E2099F3E-6BF1-4DEF-B9A7-D65062B90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2074863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Freeform 169">
              <a:extLst>
                <a:ext uri="{FF2B5EF4-FFF2-40B4-BE49-F238E27FC236}">
                  <a16:creationId xmlns:a16="http://schemas.microsoft.com/office/drawing/2014/main" id="{738B30C0-24A4-4ABA-868B-E3C2A19AC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7638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Freeform 170">
              <a:extLst>
                <a:ext uri="{FF2B5EF4-FFF2-40B4-BE49-F238E27FC236}">
                  <a16:creationId xmlns:a16="http://schemas.microsoft.com/office/drawing/2014/main" id="{7B4B4915-5393-4668-8FFD-50705CCB7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075" y="19177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Line 171">
              <a:extLst>
                <a:ext uri="{FF2B5EF4-FFF2-40B4-BE49-F238E27FC236}">
                  <a16:creationId xmlns:a16="http://schemas.microsoft.com/office/drawing/2014/main" id="{6B26A3E7-6ADA-44B6-8FC1-CE6B006CAA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3175" y="1960563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Line 172">
              <a:extLst>
                <a:ext uri="{FF2B5EF4-FFF2-40B4-BE49-F238E27FC236}">
                  <a16:creationId xmlns:a16="http://schemas.microsoft.com/office/drawing/2014/main" id="{FE4F90A2-0170-4EE9-AC96-BF08A6623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5950" y="1649413"/>
              <a:ext cx="0" cy="2016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Freeform 173">
              <a:extLst>
                <a:ext uri="{FF2B5EF4-FFF2-40B4-BE49-F238E27FC236}">
                  <a16:creationId xmlns:a16="http://schemas.microsoft.com/office/drawing/2014/main" id="{13707DFD-C6EF-4D01-B35C-FB528ABC2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163" y="1649413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Freeform 174">
              <a:extLst>
                <a:ext uri="{FF2B5EF4-FFF2-40B4-BE49-F238E27FC236}">
                  <a16:creationId xmlns:a16="http://schemas.microsoft.com/office/drawing/2014/main" id="{5709E7D9-A634-4299-A2E6-5A64E195A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163" y="1851025"/>
              <a:ext cx="153988" cy="0"/>
            </a:xfrm>
            <a:custGeom>
              <a:avLst/>
              <a:gdLst>
                <a:gd name="T0" fmla="*/ 0 w 100"/>
                <a:gd name="T1" fmla="*/ 100 w 100"/>
                <a:gd name="T2" fmla="*/ 0 w 1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0">
                  <a:moveTo>
                    <a:pt x="0" y="0"/>
                  </a:move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Freeform 175">
              <a:extLst>
                <a:ext uri="{FF2B5EF4-FFF2-40B4-BE49-F238E27FC236}">
                  <a16:creationId xmlns:a16="http://schemas.microsoft.com/office/drawing/2014/main" id="{7453BDDC-4CAE-42DB-85D0-D82130346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927225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Freeform 176">
              <a:extLst>
                <a:ext uri="{FF2B5EF4-FFF2-40B4-BE49-F238E27FC236}">
                  <a16:creationId xmlns:a16="http://schemas.microsoft.com/office/drawing/2014/main" id="{9D38DE4A-C8DA-4735-A9C4-B528E948F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2036763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Freeform 177">
              <a:extLst>
                <a:ext uri="{FF2B5EF4-FFF2-40B4-BE49-F238E27FC236}">
                  <a16:creationId xmlns:a16="http://schemas.microsoft.com/office/drawing/2014/main" id="{D9975835-9E34-4A93-9580-F276C4C25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2084388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Freeform 178">
              <a:extLst>
                <a:ext uri="{FF2B5EF4-FFF2-40B4-BE49-F238E27FC236}">
                  <a16:creationId xmlns:a16="http://schemas.microsoft.com/office/drawing/2014/main" id="{7FD452CC-FE34-47F8-8B63-724AC9D43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533525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Freeform 179">
              <a:extLst>
                <a:ext uri="{FF2B5EF4-FFF2-40B4-BE49-F238E27FC236}">
                  <a16:creationId xmlns:a16="http://schemas.microsoft.com/office/drawing/2014/main" id="{8094AFFC-6313-4661-A09D-D8694508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322388"/>
              <a:ext cx="73025" cy="74613"/>
            </a:xfrm>
            <a:custGeom>
              <a:avLst/>
              <a:gdLst>
                <a:gd name="T0" fmla="*/ 23 w 46"/>
                <a:gd name="T1" fmla="*/ 0 h 47"/>
                <a:gd name="T2" fmla="*/ 46 w 46"/>
                <a:gd name="T3" fmla="*/ 47 h 47"/>
                <a:gd name="T4" fmla="*/ 0 w 46"/>
                <a:gd name="T5" fmla="*/ 47 h 47"/>
                <a:gd name="T6" fmla="*/ 23 w 4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7">
                  <a:moveTo>
                    <a:pt x="23" y="0"/>
                  </a:moveTo>
                  <a:lnTo>
                    <a:pt x="46" y="47"/>
                  </a:lnTo>
                  <a:lnTo>
                    <a:pt x="0" y="4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Freeform 180">
              <a:extLst>
                <a:ext uri="{FF2B5EF4-FFF2-40B4-BE49-F238E27FC236}">
                  <a16:creationId xmlns:a16="http://schemas.microsoft.com/office/drawing/2014/main" id="{9049361E-E73C-446E-A32A-2B6B7E5CF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671638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Freeform 181">
              <a:extLst>
                <a:ext uri="{FF2B5EF4-FFF2-40B4-BE49-F238E27FC236}">
                  <a16:creationId xmlns:a16="http://schemas.microsoft.com/office/drawing/2014/main" id="{387837CF-44CA-4572-8243-A5BC6DA7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3413" y="158750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Freeform 182">
              <a:extLst>
                <a:ext uri="{FF2B5EF4-FFF2-40B4-BE49-F238E27FC236}">
                  <a16:creationId xmlns:a16="http://schemas.microsoft.com/office/drawing/2014/main" id="{EABE25F9-1C26-46A5-A406-2C9D2BA16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808163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Freeform 183">
              <a:extLst>
                <a:ext uri="{FF2B5EF4-FFF2-40B4-BE49-F238E27FC236}">
                  <a16:creationId xmlns:a16="http://schemas.microsoft.com/office/drawing/2014/main" id="{331D4F7D-5E11-492A-BF7E-BBBAD63CA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975" y="1644650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Freeform 184">
              <a:extLst>
                <a:ext uri="{FF2B5EF4-FFF2-40B4-BE49-F238E27FC236}">
                  <a16:creationId xmlns:a16="http://schemas.microsoft.com/office/drawing/2014/main" id="{5490FD47-091F-43BB-A86D-D3E2D0881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1074738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Freeform 185">
              <a:extLst>
                <a:ext uri="{FF2B5EF4-FFF2-40B4-BE49-F238E27FC236}">
                  <a16:creationId xmlns:a16="http://schemas.microsoft.com/office/drawing/2014/main" id="{1A91A7DC-1349-4985-84BD-FBB77E83D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1597025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Freeform 186">
              <a:extLst>
                <a:ext uri="{FF2B5EF4-FFF2-40B4-BE49-F238E27FC236}">
                  <a16:creationId xmlns:a16="http://schemas.microsoft.com/office/drawing/2014/main" id="{76849ED4-E50C-4DDE-92CD-643AA7622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975" y="1284288"/>
              <a:ext cx="73025" cy="74613"/>
            </a:xfrm>
            <a:custGeom>
              <a:avLst/>
              <a:gdLst>
                <a:gd name="T0" fmla="*/ 23 w 46"/>
                <a:gd name="T1" fmla="*/ 0 h 47"/>
                <a:gd name="T2" fmla="*/ 46 w 46"/>
                <a:gd name="T3" fmla="*/ 47 h 47"/>
                <a:gd name="T4" fmla="*/ 0 w 46"/>
                <a:gd name="T5" fmla="*/ 47 h 47"/>
                <a:gd name="T6" fmla="*/ 23 w 4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7">
                  <a:moveTo>
                    <a:pt x="23" y="0"/>
                  </a:moveTo>
                  <a:lnTo>
                    <a:pt x="46" y="47"/>
                  </a:lnTo>
                  <a:lnTo>
                    <a:pt x="0" y="4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Freeform 187">
              <a:extLst>
                <a:ext uri="{FF2B5EF4-FFF2-40B4-BE49-F238E27FC236}">
                  <a16:creationId xmlns:a16="http://schemas.microsoft.com/office/drawing/2014/main" id="{A0C3046D-6043-4BF0-BF97-69E82B85E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2543176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188">
              <a:extLst>
                <a:ext uri="{FF2B5EF4-FFF2-40B4-BE49-F238E27FC236}">
                  <a16:creationId xmlns:a16="http://schemas.microsoft.com/office/drawing/2014/main" id="{50099776-43EE-4893-842E-7EAC4A6CC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975" y="1882775"/>
              <a:ext cx="73025" cy="73025"/>
            </a:xfrm>
            <a:custGeom>
              <a:avLst/>
              <a:gdLst>
                <a:gd name="T0" fmla="*/ 23 w 46"/>
                <a:gd name="T1" fmla="*/ 0 h 46"/>
                <a:gd name="T2" fmla="*/ 46 w 46"/>
                <a:gd name="T3" fmla="*/ 46 h 46"/>
                <a:gd name="T4" fmla="*/ 0 w 46"/>
                <a:gd name="T5" fmla="*/ 46 h 46"/>
                <a:gd name="T6" fmla="*/ 23 w 4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46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Line 189">
              <a:extLst>
                <a:ext uri="{FF2B5EF4-FFF2-40B4-BE49-F238E27FC236}">
                  <a16:creationId xmlns:a16="http://schemas.microsoft.com/office/drawing/2014/main" id="{F5E4EE50-C2C1-499E-9315-F5D5192110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1963" y="1751013"/>
              <a:ext cx="306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Rectangle 59">
              <a:extLst>
                <a:ext uri="{FF2B5EF4-FFF2-40B4-BE49-F238E27FC236}">
                  <a16:creationId xmlns:a16="http://schemas.microsoft.com/office/drawing/2014/main" id="{995D352B-13B0-4AC1-A4D0-9924DC3012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470014" y="1804545"/>
              <a:ext cx="98584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LOG</a:t>
              </a:r>
              <a:r>
                <a:rPr kumimoji="0" lang="en-US" altLang="en-US" sz="120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(FOLD)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64" name="Line 7">
              <a:extLst>
                <a:ext uri="{FF2B5EF4-FFF2-40B4-BE49-F238E27FC236}">
                  <a16:creationId xmlns:a16="http://schemas.microsoft.com/office/drawing/2014/main" id="{60D2A460-CC97-4A74-9E1C-AD2C87AC5F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10957" y="905990"/>
              <a:ext cx="1872456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3B3AED74-669F-49EF-83BD-67785F727430}"/>
                </a:ext>
              </a:extLst>
            </p:cNvPr>
            <p:cNvSpPr txBox="1"/>
            <p:nvPr/>
          </p:nvSpPr>
          <p:spPr>
            <a:xfrm>
              <a:off x="6831753" y="699095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467" name="Straight Connector 466">
              <a:extLst>
                <a:ext uri="{FF2B5EF4-FFF2-40B4-BE49-F238E27FC236}">
                  <a16:creationId xmlns:a16="http://schemas.microsoft.com/office/drawing/2014/main" id="{2A122F19-68BA-475A-ABC7-CD0A104BD431}"/>
                </a:ext>
              </a:extLst>
            </p:cNvPr>
            <p:cNvCxnSpPr/>
            <p:nvPr/>
          </p:nvCxnSpPr>
          <p:spPr>
            <a:xfrm>
              <a:off x="5119826" y="910753"/>
              <a:ext cx="0" cy="1476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B9A98F37-C382-4AF7-80BE-CF6D7C8C4156}"/>
                </a:ext>
              </a:extLst>
            </p:cNvPr>
            <p:cNvCxnSpPr/>
            <p:nvPr/>
          </p:nvCxnSpPr>
          <p:spPr>
            <a:xfrm>
              <a:off x="6980521" y="895419"/>
              <a:ext cx="0" cy="1476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A1857033-0CDA-428B-A8F2-E11085CCA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146" y="2947485"/>
              <a:ext cx="329801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siControl</a:t>
              </a: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     +                    +                       +</a:t>
              </a: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E7EF75D1-00C8-4D70-8D40-4104DD99B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400" y="3132378"/>
              <a:ext cx="337015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siHNRNPA2B1        +                     +                       +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5ADAF82-E8E8-44EB-9AF4-2E3ED73E02A5}"/>
                </a:ext>
              </a:extLst>
            </p:cNvPr>
            <p:cNvCxnSpPr/>
            <p:nvPr/>
          </p:nvCxnSpPr>
          <p:spPr>
            <a:xfrm>
              <a:off x="5359400" y="1946841"/>
              <a:ext cx="0" cy="16245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F22C768B-FFC1-4158-885E-B0B3BDA1797D}"/>
                </a:ext>
              </a:extLst>
            </p:cNvPr>
            <p:cNvCxnSpPr/>
            <p:nvPr/>
          </p:nvCxnSpPr>
          <p:spPr>
            <a:xfrm>
              <a:off x="6273800" y="1955800"/>
              <a:ext cx="0" cy="16245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2" name="Picture 151">
            <a:extLst>
              <a:ext uri="{FF2B5EF4-FFF2-40B4-BE49-F238E27FC236}">
                <a16:creationId xmlns:a16="http://schemas.microsoft.com/office/drawing/2014/main" id="{3E2FF043-B9FD-4A82-B115-D85022A2C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457" y="2158238"/>
            <a:ext cx="2431868" cy="2342414"/>
          </a:xfrm>
          <a:prstGeom prst="rect">
            <a:avLst/>
          </a:prstGeom>
        </p:spPr>
      </p:pic>
      <p:sp>
        <p:nvSpPr>
          <p:cNvPr id="156" name="TextBox 155">
            <a:extLst>
              <a:ext uri="{FF2B5EF4-FFF2-40B4-BE49-F238E27FC236}">
                <a16:creationId xmlns:a16="http://schemas.microsoft.com/office/drawing/2014/main" id="{2B887067-EA07-4354-BEF4-22ACC19D1CD8}"/>
              </a:ext>
            </a:extLst>
          </p:cNvPr>
          <p:cNvSpPr txBox="1"/>
          <p:nvPr/>
        </p:nvSpPr>
        <p:spPr>
          <a:xfrm>
            <a:off x="3928347" y="2261565"/>
            <a:ext cx="369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7802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98" y="194768"/>
            <a:ext cx="2427993" cy="3641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763" y="375429"/>
            <a:ext cx="2743200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4810" y="3945643"/>
            <a:ext cx="7915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transcript (A) and protein (B and C) expression in human breast tumors.  A)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are HNRNPA2B1 gene expression in normal breast (n = 291) and breast tumors (N = 1085) in GEPIA database. 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and 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Data are </a:t>
            </a:r>
            <a:r>
              <a:rPr lang="en-US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protein expression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HNRNPA2B1 in breast tumors.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is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Overall Survival (OS) in all subtypes;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is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OS in ER+ breast tumor patients from KM Plotter for breast protein.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32" y="284663"/>
            <a:ext cx="2924732" cy="2924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589323" y="376666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238252" y="375429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315321" y="393548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587464" y="529316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2216876" y="529316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236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321" y="610050"/>
            <a:ext cx="3396220" cy="2320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4303" y="2685167"/>
            <a:ext cx="115146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76" y="570050"/>
            <a:ext cx="3407628" cy="23600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6322" y="2469723"/>
            <a:ext cx="152894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tumors with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4185" y="2576958"/>
            <a:ext cx="152894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tumors without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276" y="3021682"/>
            <a:ext cx="3291404" cy="23039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74478" y="5168663"/>
            <a:ext cx="6870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83372" y="5168663"/>
            <a:ext cx="6870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38727" y="5168663"/>
            <a:ext cx="1426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09810" y="5168663"/>
            <a:ext cx="71323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spleen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2473" y="2685167"/>
            <a:ext cx="16138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Brain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0257" y="5170890"/>
            <a:ext cx="44688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19: A2B1 expression is higher in breast tumors with metastasis and in distant metastasis, but not lymph node (LN) metastasis.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are from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HCMDB: the human cancer metastasis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database. A and B compare primary tumors with metastasis vs. without metastasis.  P values in C and D are compared to the primary tumor.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811" y="612549"/>
            <a:ext cx="328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3575" y="518493"/>
            <a:ext cx="328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88004" y="3007845"/>
            <a:ext cx="328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5811" y="2930125"/>
            <a:ext cx="328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67" y="2962735"/>
            <a:ext cx="3229194" cy="197429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516418" y="4662283"/>
            <a:ext cx="152894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tumors with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14281" y="4662283"/>
            <a:ext cx="152894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tumors without metastasis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4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9224" t="14215" r="15172" b="3333"/>
          <a:stretch/>
        </p:blipFill>
        <p:spPr>
          <a:xfrm>
            <a:off x="1436094" y="220717"/>
            <a:ext cx="6510045" cy="5896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123" y="2363025"/>
            <a:ext cx="65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ESR1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344182" y="6138978"/>
            <a:ext cx="6728664" cy="601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20:  UCSC genome browser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view for ESR1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data  eCLIP analysis of HNRNPA2B1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in MCF-7 human breast cancer cells (GEO # GSE103165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data reveal a number of HNRNPA2B1 binding peaks upstream and within the ESR1 gene, including intronic regions </a:t>
            </a:r>
          </a:p>
        </p:txBody>
      </p:sp>
    </p:spTree>
    <p:extLst>
      <p:ext uri="{BB962C8B-B14F-4D97-AF65-F5344CB8AC3E}">
        <p14:creationId xmlns:p14="http://schemas.microsoft.com/office/powerpoint/2010/main" val="30906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8" t="12783" r="21704" b="10230"/>
          <a:stretch/>
        </p:blipFill>
        <p:spPr>
          <a:xfrm>
            <a:off x="440672" y="534914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4" name="Picture 6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5" t="7229" r="12034" b="4258"/>
          <a:stretch/>
        </p:blipFill>
        <p:spPr>
          <a:xfrm>
            <a:off x="2632393" y="534914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6446" y="46334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6277" y="46334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66957" y="2184212"/>
            <a:ext cx="530915" cy="215444"/>
            <a:chOff x="1259325" y="2872582"/>
            <a:chExt cx="530915" cy="21544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333040" y="2886419"/>
              <a:ext cx="36777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259325" y="2872582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 µm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46687" y="2184212"/>
            <a:ext cx="530915" cy="215444"/>
            <a:chOff x="1259325" y="2872582"/>
            <a:chExt cx="530915" cy="21544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333040" y="2886419"/>
              <a:ext cx="36777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259325" y="2872582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 µm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42715" y="3530644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IDC TNBC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33698" y="3502336"/>
            <a:ext cx="2013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Breast ER+ HER2-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9702" y="372291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74457" y="370706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9620" y="280512"/>
            <a:ext cx="1531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IDC ER+ HER2+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48127" y="280512"/>
            <a:ext cx="2013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Breast ER+ HER2-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F25F9B-8726-4F1F-9897-C69B7C540AEF}"/>
              </a:ext>
            </a:extLst>
          </p:cNvPr>
          <p:cNvSpPr txBox="1"/>
          <p:nvPr/>
        </p:nvSpPr>
        <p:spPr>
          <a:xfrm>
            <a:off x="4504602" y="3644325"/>
            <a:ext cx="44289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2: HNRNPA2B1 IHC in a breast TMA.  (A &amp; B)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(C &amp; D)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are paired invasive breast cancer (IBC) and normal breast from the patient.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 &amp; F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are paired IDC and lymph node metastasis (LMN).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show strong HNRNPA2B1 staining in the primary IDC tumor compared to weak or intermediate staining in paired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Breast tissue from same patient. The IDC HER2+ tumor in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shows strong staining compared to weak or intermediate staining in its paired LNM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Bar is 200 µm. Circle plots show Allred scores for HNRNPA21 as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percent of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 of that sample type. (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IDC ER+ HER2+= 8,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Breast ER+ HER- = 8, IDC HER2+ = 12, LNM HER2+ = 10, IDC TNBC = 11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22875" y="3792932"/>
            <a:ext cx="1891498" cy="1862452"/>
            <a:chOff x="1270342" y="762984"/>
            <a:chExt cx="1891498" cy="1862452"/>
          </a:xfrm>
        </p:grpSpPr>
        <p:pic>
          <p:nvPicPr>
            <p:cNvPr id="34" name="Picture 33"/>
            <p:cNvPicPr preferRelativeResize="0"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37" t="11727" r="22228" b="12248"/>
            <a:stretch/>
          </p:blipFill>
          <p:spPr>
            <a:xfrm>
              <a:off x="1333040" y="762984"/>
              <a:ext cx="1828800" cy="1828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9" name="Picture 38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0240" y="1677384"/>
              <a:ext cx="1371600" cy="914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43" name="Group 42"/>
            <p:cNvGrpSpPr/>
            <p:nvPr/>
          </p:nvGrpSpPr>
          <p:grpSpPr>
            <a:xfrm>
              <a:off x="1270342" y="2409992"/>
              <a:ext cx="530915" cy="215444"/>
              <a:chOff x="1259325" y="2872582"/>
              <a:chExt cx="530915" cy="215444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1333040" y="2886419"/>
                <a:ext cx="36777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1259325" y="2872582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2583062" y="3753162"/>
            <a:ext cx="1888884" cy="1862452"/>
            <a:chOff x="3230046" y="762984"/>
            <a:chExt cx="1888884" cy="1862452"/>
          </a:xfrm>
        </p:grpSpPr>
        <p:pic>
          <p:nvPicPr>
            <p:cNvPr id="58" name="Picture 57"/>
            <p:cNvPicPr preferRelativeResize="0"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55" t="6265" r="13786" b="4489"/>
            <a:stretch/>
          </p:blipFill>
          <p:spPr>
            <a:xfrm>
              <a:off x="3290130" y="762984"/>
              <a:ext cx="1828800" cy="1828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9" name="Picture 58"/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7330" y="1677384"/>
              <a:ext cx="1371600" cy="914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60" name="Group 59"/>
            <p:cNvGrpSpPr/>
            <p:nvPr/>
          </p:nvGrpSpPr>
          <p:grpSpPr>
            <a:xfrm>
              <a:off x="3230046" y="2409992"/>
              <a:ext cx="530915" cy="215444"/>
              <a:chOff x="1259325" y="2872582"/>
              <a:chExt cx="530915" cy="215444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1333040" y="2886419"/>
                <a:ext cx="36777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1259325" y="2872582"/>
                <a:ext cx="5309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00 µm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65" name="Picture 64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39" y="1450423"/>
            <a:ext cx="1371600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6" name="Picture 65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229" y="1447394"/>
            <a:ext cx="1371600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6" name="TextBox 85"/>
          <p:cNvSpPr txBox="1"/>
          <p:nvPr/>
        </p:nvSpPr>
        <p:spPr>
          <a:xfrm>
            <a:off x="4522788" y="46334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87" name="Picture 86"/>
          <p:cNvPicPr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7" r="29048" b="2477"/>
          <a:stretch/>
        </p:blipFill>
        <p:spPr>
          <a:xfrm>
            <a:off x="4827042" y="534914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8" name="Picture 87"/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" t="13684" r="25073" b="3077"/>
          <a:stretch/>
        </p:blipFill>
        <p:spPr>
          <a:xfrm>
            <a:off x="7029019" y="534914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9" name="TextBox 88"/>
          <p:cNvSpPr txBox="1"/>
          <p:nvPr/>
        </p:nvSpPr>
        <p:spPr>
          <a:xfrm>
            <a:off x="6727704" y="463345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90" name="Picture 89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81" y="1443605"/>
            <a:ext cx="1371600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1" name="Picture 90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855" y="1443605"/>
            <a:ext cx="1371600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92" name="Group 91"/>
          <p:cNvGrpSpPr/>
          <p:nvPr/>
        </p:nvGrpSpPr>
        <p:grpSpPr>
          <a:xfrm>
            <a:off x="4763583" y="2217376"/>
            <a:ext cx="530915" cy="215444"/>
            <a:chOff x="1259325" y="2872582"/>
            <a:chExt cx="530915" cy="215444"/>
          </a:xfrm>
        </p:grpSpPr>
        <p:cxnSp>
          <p:nvCxnSpPr>
            <p:cNvPr id="93" name="Straight Connector 92"/>
            <p:cNvCxnSpPr/>
            <p:nvPr/>
          </p:nvCxnSpPr>
          <p:spPr>
            <a:xfrm>
              <a:off x="1333040" y="2886419"/>
              <a:ext cx="36777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1259325" y="2872582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 µm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956348" y="2198049"/>
            <a:ext cx="530915" cy="215444"/>
            <a:chOff x="1259325" y="2872582"/>
            <a:chExt cx="530915" cy="215444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1333040" y="2886419"/>
              <a:ext cx="36777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1259325" y="2872582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 µm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5016246" y="280512"/>
            <a:ext cx="112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IDC HER2+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394551" y="280512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LNM HER2+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7543" y="323936"/>
            <a:ext cx="4386909" cy="3157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546639" y="323935"/>
            <a:ext cx="4386909" cy="31571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00764" y="2444045"/>
            <a:ext cx="914400" cy="914400"/>
            <a:chOff x="410705" y="2573836"/>
            <a:chExt cx="731520" cy="731520"/>
          </a:xfrm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776782" y="2573836"/>
              <a:ext cx="365443" cy="731520"/>
            </a:xfrm>
            <a:custGeom>
              <a:avLst/>
              <a:gdLst>
                <a:gd name="T0" fmla="*/ 0 w 9600"/>
                <a:gd name="T1" fmla="*/ 9600 h 19200"/>
                <a:gd name="T2" fmla="*/ 0 w 9600"/>
                <a:gd name="T3" fmla="*/ 0 h 19200"/>
                <a:gd name="T4" fmla="*/ 9600 w 9600"/>
                <a:gd name="T5" fmla="*/ 9600 h 19200"/>
                <a:gd name="T6" fmla="*/ 0 w 9600"/>
                <a:gd name="T7" fmla="*/ 19200 h 19200"/>
                <a:gd name="T8" fmla="*/ 0 w 9600"/>
                <a:gd name="T9" fmla="*/ 19200 h 19200"/>
                <a:gd name="T10" fmla="*/ 0 w 9600"/>
                <a:gd name="T11" fmla="*/ 9600 h 19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0" h="19200">
                  <a:moveTo>
                    <a:pt x="0" y="9600"/>
                  </a:moveTo>
                  <a:lnTo>
                    <a:pt x="0" y="0"/>
                  </a:lnTo>
                  <a:cubicBezTo>
                    <a:pt x="5302" y="0"/>
                    <a:pt x="9600" y="4299"/>
                    <a:pt x="9600" y="9600"/>
                  </a:cubicBezTo>
                  <a:cubicBezTo>
                    <a:pt x="9600" y="14902"/>
                    <a:pt x="5302" y="19200"/>
                    <a:pt x="0" y="19200"/>
                  </a:cubicBezTo>
                  <a:cubicBezTo>
                    <a:pt x="0" y="19200"/>
                    <a:pt x="0" y="19200"/>
                    <a:pt x="0" y="19200"/>
                  </a:cubicBezTo>
                  <a:lnTo>
                    <a:pt x="0" y="960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410705" y="2573836"/>
              <a:ext cx="366077" cy="731520"/>
            </a:xfrm>
            <a:custGeom>
              <a:avLst/>
              <a:gdLst>
                <a:gd name="T0" fmla="*/ 9600 w 9600"/>
                <a:gd name="T1" fmla="*/ 9600 h 19200"/>
                <a:gd name="T2" fmla="*/ 9600 w 9600"/>
                <a:gd name="T3" fmla="*/ 19200 h 19200"/>
                <a:gd name="T4" fmla="*/ 0 w 9600"/>
                <a:gd name="T5" fmla="*/ 9600 h 19200"/>
                <a:gd name="T6" fmla="*/ 9600 w 9600"/>
                <a:gd name="T7" fmla="*/ 0 h 19200"/>
                <a:gd name="T8" fmla="*/ 9600 w 9600"/>
                <a:gd name="T9" fmla="*/ 9600 h 19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00" h="19200">
                  <a:moveTo>
                    <a:pt x="9600" y="9600"/>
                  </a:moveTo>
                  <a:lnTo>
                    <a:pt x="9600" y="19200"/>
                  </a:lnTo>
                  <a:cubicBezTo>
                    <a:pt x="4299" y="19200"/>
                    <a:pt x="0" y="14902"/>
                    <a:pt x="0" y="9600"/>
                  </a:cubicBezTo>
                  <a:cubicBezTo>
                    <a:pt x="0" y="4299"/>
                    <a:pt x="4299" y="0"/>
                    <a:pt x="9600" y="0"/>
                  </a:cubicBezTo>
                  <a:lnTo>
                    <a:pt x="9600" y="9600"/>
                  </a:lnTo>
                  <a:close/>
                </a:path>
              </a:pathLst>
            </a:custGeom>
            <a:solidFill>
              <a:srgbClr val="7030A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10"/>
            <p:cNvSpPr>
              <a:spLocks noChangeArrowheads="1"/>
            </p:cNvSpPr>
            <p:nvPr/>
          </p:nvSpPr>
          <p:spPr bwMode="auto">
            <a:xfrm>
              <a:off x="465635" y="2782462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50%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13"/>
            <p:cNvSpPr>
              <a:spLocks noChangeArrowheads="1"/>
            </p:cNvSpPr>
            <p:nvPr/>
          </p:nvSpPr>
          <p:spPr bwMode="auto">
            <a:xfrm>
              <a:off x="815842" y="2899840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776782" y="2573836"/>
              <a:ext cx="365443" cy="731520"/>
            </a:xfrm>
            <a:custGeom>
              <a:avLst/>
              <a:gdLst>
                <a:gd name="T0" fmla="*/ 0 w 576"/>
                <a:gd name="T1" fmla="*/ 0 h 1148"/>
                <a:gd name="T2" fmla="*/ 576 w 576"/>
                <a:gd name="T3" fmla="*/ 574 h 1148"/>
                <a:gd name="T4" fmla="*/ 0 w 576"/>
                <a:gd name="T5" fmla="*/ 1148 h 1148"/>
                <a:gd name="T6" fmla="*/ 0 w 576"/>
                <a:gd name="T7" fmla="*/ 1148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1148">
                  <a:moveTo>
                    <a:pt x="0" y="0"/>
                  </a:moveTo>
                  <a:cubicBezTo>
                    <a:pt x="318" y="0"/>
                    <a:pt x="576" y="257"/>
                    <a:pt x="576" y="574"/>
                  </a:cubicBezTo>
                  <a:cubicBezTo>
                    <a:pt x="576" y="891"/>
                    <a:pt x="318" y="1148"/>
                    <a:pt x="0" y="1148"/>
                  </a:cubicBezTo>
                  <a:cubicBezTo>
                    <a:pt x="0" y="1148"/>
                    <a:pt x="0" y="1148"/>
                    <a:pt x="0" y="1148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"/>
            <p:cNvSpPr>
              <a:spLocks/>
            </p:cNvSpPr>
            <p:nvPr/>
          </p:nvSpPr>
          <p:spPr bwMode="auto">
            <a:xfrm>
              <a:off x="410705" y="2573836"/>
              <a:ext cx="366077" cy="731520"/>
            </a:xfrm>
            <a:custGeom>
              <a:avLst/>
              <a:gdLst>
                <a:gd name="T0" fmla="*/ 577 w 577"/>
                <a:gd name="T1" fmla="*/ 1148 h 1148"/>
                <a:gd name="T2" fmla="*/ 0 w 577"/>
                <a:gd name="T3" fmla="*/ 574 h 1148"/>
                <a:gd name="T4" fmla="*/ 577 w 577"/>
                <a:gd name="T5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7" h="1148">
                  <a:moveTo>
                    <a:pt x="577" y="1148"/>
                  </a:moveTo>
                  <a:cubicBezTo>
                    <a:pt x="258" y="1148"/>
                    <a:pt x="0" y="891"/>
                    <a:pt x="0" y="574"/>
                  </a:cubicBezTo>
                  <a:cubicBezTo>
                    <a:pt x="0" y="257"/>
                    <a:pt x="258" y="0"/>
                    <a:pt x="577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55423" y="2449613"/>
            <a:ext cx="914400" cy="914400"/>
            <a:chOff x="2603560" y="2520811"/>
            <a:chExt cx="777240" cy="777240"/>
          </a:xfrm>
        </p:grpSpPr>
        <p:sp>
          <p:nvSpPr>
            <p:cNvPr id="116" name="Freeform 20"/>
            <p:cNvSpPr>
              <a:spLocks/>
            </p:cNvSpPr>
            <p:nvPr/>
          </p:nvSpPr>
          <p:spPr bwMode="auto">
            <a:xfrm>
              <a:off x="3010472" y="2520811"/>
              <a:ext cx="370328" cy="632428"/>
            </a:xfrm>
            <a:custGeom>
              <a:avLst/>
              <a:gdLst>
                <a:gd name="T0" fmla="*/ 0 w 1536"/>
                <a:gd name="T1" fmla="*/ 1536 h 2622"/>
                <a:gd name="T2" fmla="*/ 0 w 1536"/>
                <a:gd name="T3" fmla="*/ 0 h 2622"/>
                <a:gd name="T4" fmla="*/ 1536 w 1536"/>
                <a:gd name="T5" fmla="*/ 1536 h 2622"/>
                <a:gd name="T6" fmla="*/ 1086 w 1536"/>
                <a:gd name="T7" fmla="*/ 2622 h 2622"/>
                <a:gd name="T8" fmla="*/ 0 w 1536"/>
                <a:gd name="T9" fmla="*/ 1536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6" h="2622">
                  <a:moveTo>
                    <a:pt x="0" y="1536"/>
                  </a:moveTo>
                  <a:lnTo>
                    <a:pt x="0" y="0"/>
                  </a:lnTo>
                  <a:cubicBezTo>
                    <a:pt x="848" y="0"/>
                    <a:pt x="1536" y="688"/>
                    <a:pt x="1536" y="1536"/>
                  </a:cubicBezTo>
                  <a:cubicBezTo>
                    <a:pt x="1536" y="1943"/>
                    <a:pt x="1374" y="2334"/>
                    <a:pt x="1086" y="2622"/>
                  </a:cubicBezTo>
                  <a:lnTo>
                    <a:pt x="0" y="1536"/>
                  </a:lnTo>
                  <a:close/>
                </a:path>
              </a:pathLst>
            </a:custGeom>
            <a:solidFill>
              <a:srgbClr val="FACA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1"/>
            <p:cNvSpPr>
              <a:spLocks/>
            </p:cNvSpPr>
            <p:nvPr/>
          </p:nvSpPr>
          <p:spPr bwMode="auto">
            <a:xfrm>
              <a:off x="2603560" y="2520811"/>
              <a:ext cx="668772" cy="777240"/>
            </a:xfrm>
            <a:custGeom>
              <a:avLst/>
              <a:gdLst>
                <a:gd name="T0" fmla="*/ 1686 w 2772"/>
                <a:gd name="T1" fmla="*/ 1536 h 3222"/>
                <a:gd name="T2" fmla="*/ 2772 w 2772"/>
                <a:gd name="T3" fmla="*/ 2622 h 3222"/>
                <a:gd name="T4" fmla="*/ 600 w 2772"/>
                <a:gd name="T5" fmla="*/ 2622 h 3222"/>
                <a:gd name="T6" fmla="*/ 600 w 2772"/>
                <a:gd name="T7" fmla="*/ 450 h 3222"/>
                <a:gd name="T8" fmla="*/ 1686 w 2772"/>
                <a:gd name="T9" fmla="*/ 0 h 3222"/>
                <a:gd name="T10" fmla="*/ 1686 w 2772"/>
                <a:gd name="T11" fmla="*/ 1536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2" h="3222">
                  <a:moveTo>
                    <a:pt x="1686" y="1536"/>
                  </a:moveTo>
                  <a:lnTo>
                    <a:pt x="2772" y="2622"/>
                  </a:lnTo>
                  <a:cubicBezTo>
                    <a:pt x="2172" y="3222"/>
                    <a:pt x="1200" y="3222"/>
                    <a:pt x="600" y="2622"/>
                  </a:cubicBezTo>
                  <a:cubicBezTo>
                    <a:pt x="0" y="2022"/>
                    <a:pt x="0" y="1050"/>
                    <a:pt x="600" y="450"/>
                  </a:cubicBezTo>
                  <a:cubicBezTo>
                    <a:pt x="888" y="162"/>
                    <a:pt x="1279" y="0"/>
                    <a:pt x="1686" y="0"/>
                  </a:cubicBezTo>
                  <a:lnTo>
                    <a:pt x="1686" y="1536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4"/>
            <p:cNvSpPr>
              <a:spLocks/>
            </p:cNvSpPr>
            <p:nvPr/>
          </p:nvSpPr>
          <p:spPr bwMode="auto">
            <a:xfrm>
              <a:off x="3010471" y="2520811"/>
              <a:ext cx="370328" cy="632428"/>
            </a:xfrm>
            <a:custGeom>
              <a:avLst/>
              <a:gdLst>
                <a:gd name="T0" fmla="*/ 0 w 577"/>
                <a:gd name="T1" fmla="*/ 0 h 987"/>
                <a:gd name="T2" fmla="*/ 577 w 577"/>
                <a:gd name="T3" fmla="*/ 578 h 987"/>
                <a:gd name="T4" fmla="*/ 408 w 577"/>
                <a:gd name="T5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7" h="987">
                  <a:moveTo>
                    <a:pt x="0" y="0"/>
                  </a:moveTo>
                  <a:cubicBezTo>
                    <a:pt x="319" y="0"/>
                    <a:pt x="577" y="259"/>
                    <a:pt x="577" y="578"/>
                  </a:cubicBezTo>
                  <a:cubicBezTo>
                    <a:pt x="577" y="732"/>
                    <a:pt x="516" y="879"/>
                    <a:pt x="408" y="987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5"/>
            <p:cNvSpPr>
              <a:spLocks/>
            </p:cNvSpPr>
            <p:nvPr/>
          </p:nvSpPr>
          <p:spPr bwMode="auto">
            <a:xfrm>
              <a:off x="2603560" y="2520811"/>
              <a:ext cx="668772" cy="777240"/>
            </a:xfrm>
            <a:custGeom>
              <a:avLst/>
              <a:gdLst>
                <a:gd name="T0" fmla="*/ 1042 w 1042"/>
                <a:gd name="T1" fmla="*/ 987 h 1213"/>
                <a:gd name="T2" fmla="*/ 225 w 1042"/>
                <a:gd name="T3" fmla="*/ 987 h 1213"/>
                <a:gd name="T4" fmla="*/ 225 w 1042"/>
                <a:gd name="T5" fmla="*/ 169 h 1213"/>
                <a:gd name="T6" fmla="*/ 634 w 1042"/>
                <a:gd name="T7" fmla="*/ 0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2" h="1213">
                  <a:moveTo>
                    <a:pt x="1042" y="987"/>
                  </a:moveTo>
                  <a:cubicBezTo>
                    <a:pt x="816" y="1213"/>
                    <a:pt x="451" y="1213"/>
                    <a:pt x="225" y="987"/>
                  </a:cubicBezTo>
                  <a:cubicBezTo>
                    <a:pt x="0" y="761"/>
                    <a:pt x="0" y="395"/>
                    <a:pt x="225" y="169"/>
                  </a:cubicBezTo>
                  <a:cubicBezTo>
                    <a:pt x="334" y="61"/>
                    <a:pt x="481" y="0"/>
                    <a:pt x="634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27"/>
            <p:cNvSpPr>
              <a:spLocks noChangeArrowheads="1"/>
            </p:cNvSpPr>
            <p:nvPr/>
          </p:nvSpPr>
          <p:spPr bwMode="auto">
            <a:xfrm>
              <a:off x="3072309" y="2740493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37%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30"/>
            <p:cNvSpPr>
              <a:spLocks noChangeArrowheads="1"/>
            </p:cNvSpPr>
            <p:nvPr/>
          </p:nvSpPr>
          <p:spPr bwMode="auto">
            <a:xfrm>
              <a:off x="2718382" y="2897118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62%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7" name="Rectangle 156"/>
          <p:cNvSpPr/>
          <p:nvPr/>
        </p:nvSpPr>
        <p:spPr>
          <a:xfrm>
            <a:off x="157542" y="3481394"/>
            <a:ext cx="4386909" cy="3157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2" name="Group 171"/>
          <p:cNvGrpSpPr/>
          <p:nvPr/>
        </p:nvGrpSpPr>
        <p:grpSpPr>
          <a:xfrm>
            <a:off x="821474" y="5724120"/>
            <a:ext cx="914400" cy="914400"/>
            <a:chOff x="395295" y="5712624"/>
            <a:chExt cx="822960" cy="822960"/>
          </a:xfrm>
        </p:grpSpPr>
        <p:sp>
          <p:nvSpPr>
            <p:cNvPr id="159" name="Freeform 80"/>
            <p:cNvSpPr>
              <a:spLocks/>
            </p:cNvSpPr>
            <p:nvPr/>
          </p:nvSpPr>
          <p:spPr bwMode="auto">
            <a:xfrm>
              <a:off x="802988" y="5712624"/>
              <a:ext cx="196905" cy="388341"/>
            </a:xfrm>
            <a:custGeom>
              <a:avLst/>
              <a:gdLst>
                <a:gd name="T0" fmla="*/ 0 w 830"/>
                <a:gd name="T1" fmla="*/ 1536 h 1536"/>
                <a:gd name="T2" fmla="*/ 0 w 830"/>
                <a:gd name="T3" fmla="*/ 0 h 1536"/>
                <a:gd name="T4" fmla="*/ 830 w 830"/>
                <a:gd name="T5" fmla="*/ 244 h 1536"/>
                <a:gd name="T6" fmla="*/ 0 w 830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1536">
                  <a:moveTo>
                    <a:pt x="0" y="1536"/>
                  </a:moveTo>
                  <a:lnTo>
                    <a:pt x="0" y="0"/>
                  </a:lnTo>
                  <a:cubicBezTo>
                    <a:pt x="295" y="0"/>
                    <a:pt x="583" y="85"/>
                    <a:pt x="830" y="244"/>
                  </a:cubicBezTo>
                  <a:lnTo>
                    <a:pt x="0" y="1536"/>
                  </a:lnTo>
                  <a:close/>
                </a:path>
              </a:pathLst>
            </a:custGeom>
            <a:solidFill>
              <a:srgbClr val="FACA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1"/>
            <p:cNvSpPr>
              <a:spLocks/>
            </p:cNvSpPr>
            <p:nvPr/>
          </p:nvSpPr>
          <p:spPr bwMode="auto">
            <a:xfrm>
              <a:off x="802988" y="5774329"/>
              <a:ext cx="415267" cy="581505"/>
            </a:xfrm>
            <a:custGeom>
              <a:avLst/>
              <a:gdLst>
                <a:gd name="T0" fmla="*/ 0 w 1751"/>
                <a:gd name="T1" fmla="*/ 1292 h 2298"/>
                <a:gd name="T2" fmla="*/ 830 w 1751"/>
                <a:gd name="T3" fmla="*/ 0 h 2298"/>
                <a:gd name="T4" fmla="*/ 1292 w 1751"/>
                <a:gd name="T5" fmla="*/ 2123 h 2298"/>
                <a:gd name="T6" fmla="*/ 1161 w 1751"/>
                <a:gd name="T7" fmla="*/ 2298 h 2298"/>
                <a:gd name="T8" fmla="*/ 0 w 1751"/>
                <a:gd name="T9" fmla="*/ 1292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1" h="2298">
                  <a:moveTo>
                    <a:pt x="0" y="1292"/>
                  </a:moveTo>
                  <a:lnTo>
                    <a:pt x="830" y="0"/>
                  </a:lnTo>
                  <a:cubicBezTo>
                    <a:pt x="1544" y="459"/>
                    <a:pt x="1751" y="1409"/>
                    <a:pt x="1292" y="2123"/>
                  </a:cubicBezTo>
                  <a:cubicBezTo>
                    <a:pt x="1253" y="2184"/>
                    <a:pt x="1209" y="2243"/>
                    <a:pt x="1161" y="2298"/>
                  </a:cubicBezTo>
                  <a:lnTo>
                    <a:pt x="0" y="1292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82"/>
            <p:cNvSpPr>
              <a:spLocks/>
            </p:cNvSpPr>
            <p:nvPr/>
          </p:nvSpPr>
          <p:spPr bwMode="auto">
            <a:xfrm>
              <a:off x="395295" y="5712624"/>
              <a:ext cx="682855" cy="822960"/>
            </a:xfrm>
            <a:custGeom>
              <a:avLst/>
              <a:gdLst>
                <a:gd name="T0" fmla="*/ 1716 w 2877"/>
                <a:gd name="T1" fmla="*/ 1536 h 3253"/>
                <a:gd name="T2" fmla="*/ 2877 w 2877"/>
                <a:gd name="T3" fmla="*/ 2542 h 3253"/>
                <a:gd name="T4" fmla="*/ 710 w 2877"/>
                <a:gd name="T5" fmla="*/ 2697 h 3253"/>
                <a:gd name="T6" fmla="*/ 555 w 2877"/>
                <a:gd name="T7" fmla="*/ 530 h 3253"/>
                <a:gd name="T8" fmla="*/ 1716 w 2877"/>
                <a:gd name="T9" fmla="*/ 0 h 3253"/>
                <a:gd name="T10" fmla="*/ 1716 w 2877"/>
                <a:gd name="T11" fmla="*/ 1536 h 3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7" h="3253">
                  <a:moveTo>
                    <a:pt x="1716" y="1536"/>
                  </a:moveTo>
                  <a:lnTo>
                    <a:pt x="2877" y="2542"/>
                  </a:lnTo>
                  <a:cubicBezTo>
                    <a:pt x="2321" y="3183"/>
                    <a:pt x="1351" y="3253"/>
                    <a:pt x="710" y="2697"/>
                  </a:cubicBezTo>
                  <a:cubicBezTo>
                    <a:pt x="69" y="2141"/>
                    <a:pt x="0" y="1171"/>
                    <a:pt x="555" y="530"/>
                  </a:cubicBezTo>
                  <a:cubicBezTo>
                    <a:pt x="847" y="194"/>
                    <a:pt x="1271" y="0"/>
                    <a:pt x="1716" y="0"/>
                  </a:cubicBezTo>
                  <a:lnTo>
                    <a:pt x="1716" y="1536"/>
                  </a:lnTo>
                  <a:close/>
                </a:path>
              </a:pathLst>
            </a:custGeom>
            <a:solidFill>
              <a:srgbClr val="7030A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3"/>
            <p:cNvSpPr>
              <a:spLocks/>
            </p:cNvSpPr>
            <p:nvPr/>
          </p:nvSpPr>
          <p:spPr bwMode="auto">
            <a:xfrm>
              <a:off x="802988" y="5712624"/>
              <a:ext cx="196905" cy="61705"/>
            </a:xfrm>
            <a:custGeom>
              <a:avLst/>
              <a:gdLst>
                <a:gd name="T0" fmla="*/ 0 w 312"/>
                <a:gd name="T1" fmla="*/ 0 h 92"/>
                <a:gd name="T2" fmla="*/ 312 w 312"/>
                <a:gd name="T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2" h="92">
                  <a:moveTo>
                    <a:pt x="0" y="0"/>
                  </a:moveTo>
                  <a:cubicBezTo>
                    <a:pt x="111" y="0"/>
                    <a:pt x="219" y="32"/>
                    <a:pt x="312" y="92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4"/>
            <p:cNvSpPr>
              <a:spLocks/>
            </p:cNvSpPr>
            <p:nvPr/>
          </p:nvSpPr>
          <p:spPr bwMode="auto">
            <a:xfrm>
              <a:off x="999893" y="5774329"/>
              <a:ext cx="218362" cy="581505"/>
            </a:xfrm>
            <a:custGeom>
              <a:avLst/>
              <a:gdLst>
                <a:gd name="T0" fmla="*/ 0 w 346"/>
                <a:gd name="T1" fmla="*/ 0 h 867"/>
                <a:gd name="T2" fmla="*/ 174 w 346"/>
                <a:gd name="T3" fmla="*/ 801 h 867"/>
                <a:gd name="T4" fmla="*/ 124 w 346"/>
                <a:gd name="T5" fmla="*/ 867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6" h="867">
                  <a:moveTo>
                    <a:pt x="0" y="0"/>
                  </a:moveTo>
                  <a:cubicBezTo>
                    <a:pt x="268" y="173"/>
                    <a:pt x="346" y="531"/>
                    <a:pt x="174" y="801"/>
                  </a:cubicBezTo>
                  <a:cubicBezTo>
                    <a:pt x="159" y="824"/>
                    <a:pt x="142" y="846"/>
                    <a:pt x="124" y="867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5"/>
            <p:cNvSpPr>
              <a:spLocks/>
            </p:cNvSpPr>
            <p:nvPr/>
          </p:nvSpPr>
          <p:spPr bwMode="auto">
            <a:xfrm>
              <a:off x="395295" y="5712624"/>
              <a:ext cx="682855" cy="822960"/>
            </a:xfrm>
            <a:custGeom>
              <a:avLst/>
              <a:gdLst>
                <a:gd name="T0" fmla="*/ 1082 w 1082"/>
                <a:gd name="T1" fmla="*/ 959 h 1227"/>
                <a:gd name="T2" fmla="*/ 267 w 1082"/>
                <a:gd name="T3" fmla="*/ 1017 h 1227"/>
                <a:gd name="T4" fmla="*/ 209 w 1082"/>
                <a:gd name="T5" fmla="*/ 200 h 1227"/>
                <a:gd name="T6" fmla="*/ 646 w 1082"/>
                <a:gd name="T7" fmla="*/ 0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2" h="1227">
                  <a:moveTo>
                    <a:pt x="1082" y="959"/>
                  </a:moveTo>
                  <a:cubicBezTo>
                    <a:pt x="873" y="1200"/>
                    <a:pt x="508" y="1227"/>
                    <a:pt x="267" y="1017"/>
                  </a:cubicBezTo>
                  <a:cubicBezTo>
                    <a:pt x="26" y="807"/>
                    <a:pt x="0" y="442"/>
                    <a:pt x="209" y="200"/>
                  </a:cubicBezTo>
                  <a:cubicBezTo>
                    <a:pt x="319" y="73"/>
                    <a:pt x="478" y="0"/>
                    <a:pt x="646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87"/>
            <p:cNvSpPr>
              <a:spLocks noChangeArrowheads="1"/>
            </p:cNvSpPr>
            <p:nvPr/>
          </p:nvSpPr>
          <p:spPr bwMode="auto">
            <a:xfrm>
              <a:off x="526358" y="6130303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64%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90"/>
            <p:cNvSpPr>
              <a:spLocks noChangeArrowheads="1"/>
            </p:cNvSpPr>
            <p:nvPr/>
          </p:nvSpPr>
          <p:spPr bwMode="auto">
            <a:xfrm>
              <a:off x="861080" y="6000739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9" name="Rectangle 93"/>
          <p:cNvSpPr>
            <a:spLocks noChangeArrowheads="1"/>
          </p:cNvSpPr>
          <p:nvPr/>
        </p:nvSpPr>
        <p:spPr bwMode="auto">
          <a:xfrm>
            <a:off x="1436421" y="5621732"/>
            <a:ext cx="22121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9%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44"/>
          <p:cNvSpPr>
            <a:spLocks noChangeArrowheads="1"/>
          </p:cNvSpPr>
          <p:nvPr/>
        </p:nvSpPr>
        <p:spPr bwMode="auto">
          <a:xfrm>
            <a:off x="6065330" y="2492656"/>
            <a:ext cx="288958" cy="17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8.3%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47"/>
          <p:cNvSpPr>
            <a:spLocks noChangeArrowheads="1"/>
          </p:cNvSpPr>
          <p:nvPr/>
        </p:nvSpPr>
        <p:spPr bwMode="auto">
          <a:xfrm>
            <a:off x="5101302" y="2419501"/>
            <a:ext cx="288958" cy="17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8.3%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235559" y="2460218"/>
            <a:ext cx="914400" cy="914400"/>
            <a:chOff x="4824942" y="2577964"/>
            <a:chExt cx="703752" cy="713335"/>
          </a:xfrm>
        </p:grpSpPr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4824942" y="2577964"/>
              <a:ext cx="703752" cy="713335"/>
            </a:xfrm>
            <a:custGeom>
              <a:avLst/>
              <a:gdLst>
                <a:gd name="T0" fmla="*/ 1754 w 3508"/>
                <a:gd name="T1" fmla="*/ 1536 h 3291"/>
                <a:gd name="T2" fmla="*/ 3084 w 3508"/>
                <a:gd name="T3" fmla="*/ 768 h 3291"/>
                <a:gd name="T4" fmla="*/ 2522 w 3508"/>
                <a:gd name="T5" fmla="*/ 2866 h 3291"/>
                <a:gd name="T6" fmla="*/ 424 w 3508"/>
                <a:gd name="T7" fmla="*/ 2304 h 3291"/>
                <a:gd name="T8" fmla="*/ 986 w 3508"/>
                <a:gd name="T9" fmla="*/ 206 h 3291"/>
                <a:gd name="T10" fmla="*/ 1754 w 3508"/>
                <a:gd name="T11" fmla="*/ 0 h 3291"/>
                <a:gd name="T12" fmla="*/ 1754 w 3508"/>
                <a:gd name="T13" fmla="*/ 153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8" h="3291">
                  <a:moveTo>
                    <a:pt x="1754" y="1536"/>
                  </a:moveTo>
                  <a:lnTo>
                    <a:pt x="3084" y="768"/>
                  </a:lnTo>
                  <a:cubicBezTo>
                    <a:pt x="3508" y="1503"/>
                    <a:pt x="3257" y="2442"/>
                    <a:pt x="2522" y="2866"/>
                  </a:cubicBezTo>
                  <a:cubicBezTo>
                    <a:pt x="1787" y="3291"/>
                    <a:pt x="848" y="3039"/>
                    <a:pt x="424" y="2304"/>
                  </a:cubicBezTo>
                  <a:cubicBezTo>
                    <a:pt x="0" y="1570"/>
                    <a:pt x="251" y="630"/>
                    <a:pt x="986" y="206"/>
                  </a:cubicBezTo>
                  <a:cubicBezTo>
                    <a:pt x="1220" y="71"/>
                    <a:pt x="1484" y="0"/>
                    <a:pt x="1754" y="0"/>
                  </a:cubicBezTo>
                  <a:lnTo>
                    <a:pt x="1754" y="1536"/>
                  </a:lnTo>
                  <a:close/>
                </a:path>
              </a:pathLst>
            </a:custGeom>
            <a:solidFill>
              <a:srgbClr val="7030A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0" name="Rectangle 50"/>
            <p:cNvSpPr>
              <a:spLocks noChangeArrowheads="1"/>
            </p:cNvSpPr>
            <p:nvPr/>
          </p:nvSpPr>
          <p:spPr bwMode="auto">
            <a:xfrm>
              <a:off x="5011439" y="2977507"/>
              <a:ext cx="288958" cy="17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83%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5177085" y="2577964"/>
              <a:ext cx="154196" cy="332813"/>
            </a:xfrm>
            <a:custGeom>
              <a:avLst/>
              <a:gdLst>
                <a:gd name="T0" fmla="*/ 0 w 768"/>
                <a:gd name="T1" fmla="*/ 1536 h 1536"/>
                <a:gd name="T2" fmla="*/ 0 w 768"/>
                <a:gd name="T3" fmla="*/ 0 h 1536"/>
                <a:gd name="T4" fmla="*/ 768 w 768"/>
                <a:gd name="T5" fmla="*/ 206 h 1536"/>
                <a:gd name="T6" fmla="*/ 0 w 768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1536">
                  <a:moveTo>
                    <a:pt x="0" y="1536"/>
                  </a:moveTo>
                  <a:lnTo>
                    <a:pt x="0" y="0"/>
                  </a:lnTo>
                  <a:cubicBezTo>
                    <a:pt x="270" y="0"/>
                    <a:pt x="535" y="71"/>
                    <a:pt x="768" y="206"/>
                  </a:cubicBezTo>
                  <a:lnTo>
                    <a:pt x="0" y="1536"/>
                  </a:lnTo>
                  <a:close/>
                </a:path>
              </a:pathLst>
            </a:custGeom>
            <a:solidFill>
              <a:srgbClr val="FACA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5177085" y="2622799"/>
              <a:ext cx="266775" cy="287978"/>
            </a:xfrm>
            <a:custGeom>
              <a:avLst/>
              <a:gdLst>
                <a:gd name="T0" fmla="*/ 0 w 1330"/>
                <a:gd name="T1" fmla="*/ 1330 h 1330"/>
                <a:gd name="T2" fmla="*/ 768 w 1330"/>
                <a:gd name="T3" fmla="*/ 0 h 1330"/>
                <a:gd name="T4" fmla="*/ 1330 w 1330"/>
                <a:gd name="T5" fmla="*/ 562 h 1330"/>
                <a:gd name="T6" fmla="*/ 0 w 1330"/>
                <a:gd name="T7" fmla="*/ 133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0" h="1330">
                  <a:moveTo>
                    <a:pt x="0" y="1330"/>
                  </a:moveTo>
                  <a:lnTo>
                    <a:pt x="768" y="0"/>
                  </a:lnTo>
                  <a:cubicBezTo>
                    <a:pt x="1002" y="135"/>
                    <a:pt x="1195" y="329"/>
                    <a:pt x="1330" y="562"/>
                  </a:cubicBezTo>
                  <a:lnTo>
                    <a:pt x="0" y="1330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5177085" y="2577964"/>
              <a:ext cx="154196" cy="44835"/>
            </a:xfrm>
            <a:custGeom>
              <a:avLst/>
              <a:gdLst>
                <a:gd name="T0" fmla="*/ 0 w 289"/>
                <a:gd name="T1" fmla="*/ 0 h 78"/>
                <a:gd name="T2" fmla="*/ 289 w 289"/>
                <a:gd name="T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9" h="78">
                  <a:moveTo>
                    <a:pt x="0" y="0"/>
                  </a:moveTo>
                  <a:cubicBezTo>
                    <a:pt x="101" y="0"/>
                    <a:pt x="201" y="27"/>
                    <a:pt x="289" y="78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5331281" y="2622799"/>
              <a:ext cx="112579" cy="121859"/>
            </a:xfrm>
            <a:custGeom>
              <a:avLst/>
              <a:gdLst>
                <a:gd name="T0" fmla="*/ 0 w 211"/>
                <a:gd name="T1" fmla="*/ 0 h 212"/>
                <a:gd name="T2" fmla="*/ 211 w 211"/>
                <a:gd name="T3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1" h="212">
                  <a:moveTo>
                    <a:pt x="0" y="0"/>
                  </a:moveTo>
                  <a:cubicBezTo>
                    <a:pt x="88" y="51"/>
                    <a:pt x="160" y="124"/>
                    <a:pt x="211" y="212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4824942" y="2577964"/>
              <a:ext cx="703752" cy="713335"/>
            </a:xfrm>
            <a:custGeom>
              <a:avLst/>
              <a:gdLst>
                <a:gd name="T0" fmla="*/ 1160 w 1319"/>
                <a:gd name="T1" fmla="*/ 290 h 1241"/>
                <a:gd name="T2" fmla="*/ 949 w 1319"/>
                <a:gd name="T3" fmla="*/ 1081 h 1241"/>
                <a:gd name="T4" fmla="*/ 159 w 1319"/>
                <a:gd name="T5" fmla="*/ 869 h 1241"/>
                <a:gd name="T6" fmla="*/ 371 w 1319"/>
                <a:gd name="T7" fmla="*/ 78 h 1241"/>
                <a:gd name="T8" fmla="*/ 660 w 1319"/>
                <a:gd name="T9" fmla="*/ 0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9" h="1241">
                  <a:moveTo>
                    <a:pt x="1160" y="290"/>
                  </a:moveTo>
                  <a:cubicBezTo>
                    <a:pt x="1319" y="567"/>
                    <a:pt x="1225" y="921"/>
                    <a:pt x="949" y="1081"/>
                  </a:cubicBezTo>
                  <a:cubicBezTo>
                    <a:pt x="672" y="1241"/>
                    <a:pt x="319" y="1146"/>
                    <a:pt x="159" y="869"/>
                  </a:cubicBezTo>
                  <a:cubicBezTo>
                    <a:pt x="0" y="592"/>
                    <a:pt x="94" y="238"/>
                    <a:pt x="371" y="78"/>
                  </a:cubicBezTo>
                  <a:cubicBezTo>
                    <a:pt x="459" y="27"/>
                    <a:pt x="558" y="0"/>
                    <a:pt x="660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5326315" y="2686204"/>
              <a:ext cx="130140" cy="668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>
            <a:endCxn id="128" idx="3"/>
          </p:cNvCxnSpPr>
          <p:nvPr/>
        </p:nvCxnSpPr>
        <p:spPr>
          <a:xfrm flipH="1" flipV="1">
            <a:off x="5390260" y="2507647"/>
            <a:ext cx="386952" cy="731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Rectangle 65"/>
          <p:cNvSpPr>
            <a:spLocks noChangeArrowheads="1"/>
          </p:cNvSpPr>
          <p:nvPr/>
        </p:nvSpPr>
        <p:spPr bwMode="auto">
          <a:xfrm>
            <a:off x="8134384" y="2348535"/>
            <a:ext cx="3397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9%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550621" y="2468116"/>
            <a:ext cx="914400" cy="914400"/>
            <a:chOff x="7380749" y="2512355"/>
            <a:chExt cx="822960" cy="822960"/>
          </a:xfrm>
        </p:grpSpPr>
        <p:sp>
          <p:nvSpPr>
            <p:cNvPr id="151" name="Freeform 58"/>
            <p:cNvSpPr>
              <a:spLocks/>
            </p:cNvSpPr>
            <p:nvPr/>
          </p:nvSpPr>
          <p:spPr bwMode="auto">
            <a:xfrm>
              <a:off x="7380749" y="2740096"/>
              <a:ext cx="497588" cy="595219"/>
            </a:xfrm>
            <a:custGeom>
              <a:avLst/>
              <a:gdLst>
                <a:gd name="T0" fmla="*/ 1578 w 2011"/>
                <a:gd name="T1" fmla="*/ 638 h 2351"/>
                <a:gd name="T2" fmla="*/ 2011 w 2011"/>
                <a:gd name="T3" fmla="*/ 2112 h 2351"/>
                <a:gd name="T4" fmla="*/ 104 w 2011"/>
                <a:gd name="T5" fmla="*/ 1071 h 2351"/>
                <a:gd name="T6" fmla="*/ 181 w 2011"/>
                <a:gd name="T7" fmla="*/ 0 h 2351"/>
                <a:gd name="T8" fmla="*/ 1578 w 2011"/>
                <a:gd name="T9" fmla="*/ 638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1" h="2351">
                  <a:moveTo>
                    <a:pt x="1578" y="638"/>
                  </a:moveTo>
                  <a:lnTo>
                    <a:pt x="2011" y="2112"/>
                  </a:lnTo>
                  <a:cubicBezTo>
                    <a:pt x="1197" y="2351"/>
                    <a:pt x="343" y="1885"/>
                    <a:pt x="104" y="1071"/>
                  </a:cubicBezTo>
                  <a:cubicBezTo>
                    <a:pt x="0" y="716"/>
                    <a:pt x="27" y="336"/>
                    <a:pt x="181" y="0"/>
                  </a:cubicBezTo>
                  <a:lnTo>
                    <a:pt x="1578" y="638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2"/>
            <p:cNvSpPr>
              <a:spLocks/>
            </p:cNvSpPr>
            <p:nvPr/>
          </p:nvSpPr>
          <p:spPr bwMode="auto">
            <a:xfrm>
              <a:off x="7380749" y="2740096"/>
              <a:ext cx="497588" cy="595219"/>
            </a:xfrm>
            <a:custGeom>
              <a:avLst/>
              <a:gdLst>
                <a:gd name="T0" fmla="*/ 757 w 757"/>
                <a:gd name="T1" fmla="*/ 796 h 886"/>
                <a:gd name="T2" fmla="*/ 39 w 757"/>
                <a:gd name="T3" fmla="*/ 404 h 886"/>
                <a:gd name="T4" fmla="*/ 68 w 757"/>
                <a:gd name="T5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7" h="886">
                  <a:moveTo>
                    <a:pt x="757" y="796"/>
                  </a:moveTo>
                  <a:cubicBezTo>
                    <a:pt x="450" y="886"/>
                    <a:pt x="129" y="711"/>
                    <a:pt x="39" y="404"/>
                  </a:cubicBezTo>
                  <a:cubicBezTo>
                    <a:pt x="0" y="270"/>
                    <a:pt x="10" y="127"/>
                    <a:pt x="68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7425446" y="2512355"/>
              <a:ext cx="778263" cy="762498"/>
              <a:chOff x="7425446" y="2512355"/>
              <a:chExt cx="778263" cy="762498"/>
            </a:xfrm>
          </p:grpSpPr>
          <p:sp>
            <p:nvSpPr>
              <p:cNvPr id="152" name="Freeform 59"/>
              <p:cNvSpPr>
                <a:spLocks/>
              </p:cNvSpPr>
              <p:nvPr/>
            </p:nvSpPr>
            <p:spPr bwMode="auto">
              <a:xfrm>
                <a:off x="7425446" y="2512355"/>
                <a:ext cx="345748" cy="388975"/>
              </a:xfrm>
              <a:custGeom>
                <a:avLst/>
                <a:gdLst>
                  <a:gd name="T0" fmla="*/ 1397 w 1397"/>
                  <a:gd name="T1" fmla="*/ 1536 h 1536"/>
                  <a:gd name="T2" fmla="*/ 0 w 1397"/>
                  <a:gd name="T3" fmla="*/ 898 h 1536"/>
                  <a:gd name="T4" fmla="*/ 1397 w 1397"/>
                  <a:gd name="T5" fmla="*/ 0 h 1536"/>
                  <a:gd name="T6" fmla="*/ 1397 w 1397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97" h="1536">
                    <a:moveTo>
                      <a:pt x="1397" y="1536"/>
                    </a:moveTo>
                    <a:lnTo>
                      <a:pt x="0" y="898"/>
                    </a:lnTo>
                    <a:cubicBezTo>
                      <a:pt x="250" y="351"/>
                      <a:pt x="796" y="0"/>
                      <a:pt x="1397" y="0"/>
                    </a:cubicBezTo>
                    <a:lnTo>
                      <a:pt x="1397" y="1536"/>
                    </a:lnTo>
                    <a:close/>
                  </a:path>
                </a:pathLst>
              </a:custGeom>
              <a:solidFill>
                <a:srgbClr val="703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57"/>
              <p:cNvSpPr>
                <a:spLocks/>
              </p:cNvSpPr>
              <p:nvPr/>
            </p:nvSpPr>
            <p:spPr bwMode="auto">
              <a:xfrm>
                <a:off x="7771195" y="2574161"/>
                <a:ext cx="432514" cy="700692"/>
              </a:xfrm>
              <a:custGeom>
                <a:avLst/>
                <a:gdLst>
                  <a:gd name="T0" fmla="*/ 0 w 1751"/>
                  <a:gd name="T1" fmla="*/ 1292 h 2766"/>
                  <a:gd name="T2" fmla="*/ 830 w 1751"/>
                  <a:gd name="T3" fmla="*/ 0 h 2766"/>
                  <a:gd name="T4" fmla="*/ 1292 w 1751"/>
                  <a:gd name="T5" fmla="*/ 2123 h 2766"/>
                  <a:gd name="T6" fmla="*/ 433 w 1751"/>
                  <a:gd name="T7" fmla="*/ 2766 h 2766"/>
                  <a:gd name="T8" fmla="*/ 0 w 1751"/>
                  <a:gd name="T9" fmla="*/ 1292 h 2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1" h="2766">
                    <a:moveTo>
                      <a:pt x="0" y="1292"/>
                    </a:moveTo>
                    <a:lnTo>
                      <a:pt x="830" y="0"/>
                    </a:lnTo>
                    <a:cubicBezTo>
                      <a:pt x="1544" y="459"/>
                      <a:pt x="1751" y="1409"/>
                      <a:pt x="1292" y="2123"/>
                    </a:cubicBezTo>
                    <a:cubicBezTo>
                      <a:pt x="1092" y="2433"/>
                      <a:pt x="787" y="2662"/>
                      <a:pt x="433" y="2766"/>
                    </a:cubicBezTo>
                    <a:lnTo>
                      <a:pt x="0" y="1292"/>
                    </a:lnTo>
                    <a:close/>
                  </a:path>
                </a:pathLst>
              </a:custGeom>
              <a:solidFill>
                <a:srgbClr val="FACAF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71"/>
              <p:cNvSpPr>
                <a:spLocks noChangeArrowheads="1"/>
              </p:cNvSpPr>
              <p:nvPr/>
            </p:nvSpPr>
            <p:spPr bwMode="auto">
              <a:xfrm>
                <a:off x="7820152" y="2840741"/>
                <a:ext cx="38355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36%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42" name="Rectangle 68"/>
              <p:cNvSpPr>
                <a:spLocks noChangeArrowheads="1"/>
              </p:cNvSpPr>
              <p:nvPr/>
            </p:nvSpPr>
            <p:spPr bwMode="auto">
              <a:xfrm>
                <a:off x="7464476" y="2938559"/>
                <a:ext cx="3634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36%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46" name="Rectangle 74"/>
              <p:cNvSpPr>
                <a:spLocks noChangeArrowheads="1"/>
              </p:cNvSpPr>
              <p:nvPr/>
            </p:nvSpPr>
            <p:spPr bwMode="auto">
              <a:xfrm>
                <a:off x="7474995" y="2626052"/>
                <a:ext cx="33160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</a:rPr>
                  <a:t>18%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49" name="Freeform 56"/>
              <p:cNvSpPr>
                <a:spLocks/>
              </p:cNvSpPr>
              <p:nvPr/>
            </p:nvSpPr>
            <p:spPr bwMode="auto">
              <a:xfrm>
                <a:off x="7771195" y="2512355"/>
                <a:ext cx="205083" cy="388975"/>
              </a:xfrm>
              <a:custGeom>
                <a:avLst/>
                <a:gdLst>
                  <a:gd name="T0" fmla="*/ 0 w 830"/>
                  <a:gd name="T1" fmla="*/ 1536 h 1536"/>
                  <a:gd name="T2" fmla="*/ 0 w 830"/>
                  <a:gd name="T3" fmla="*/ 0 h 1536"/>
                  <a:gd name="T4" fmla="*/ 830 w 830"/>
                  <a:gd name="T5" fmla="*/ 244 h 1536"/>
                  <a:gd name="T6" fmla="*/ 0 w 830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0" h="1536">
                    <a:moveTo>
                      <a:pt x="0" y="1536"/>
                    </a:moveTo>
                    <a:lnTo>
                      <a:pt x="0" y="0"/>
                    </a:lnTo>
                    <a:cubicBezTo>
                      <a:pt x="295" y="0"/>
                      <a:pt x="583" y="85"/>
                      <a:pt x="830" y="244"/>
                    </a:cubicBezTo>
                    <a:lnTo>
                      <a:pt x="0" y="1536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60"/>
              <p:cNvSpPr>
                <a:spLocks/>
              </p:cNvSpPr>
              <p:nvPr/>
            </p:nvSpPr>
            <p:spPr bwMode="auto">
              <a:xfrm>
                <a:off x="7771195" y="2512355"/>
                <a:ext cx="205083" cy="61806"/>
              </a:xfrm>
              <a:custGeom>
                <a:avLst/>
                <a:gdLst>
                  <a:gd name="T0" fmla="*/ 0 w 312"/>
                  <a:gd name="T1" fmla="*/ 0 h 92"/>
                  <a:gd name="T2" fmla="*/ 312 w 312"/>
                  <a:gd name="T3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12" h="92">
                    <a:moveTo>
                      <a:pt x="0" y="0"/>
                    </a:moveTo>
                    <a:cubicBezTo>
                      <a:pt x="111" y="0"/>
                      <a:pt x="219" y="32"/>
                      <a:pt x="312" y="92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61"/>
              <p:cNvSpPr>
                <a:spLocks/>
              </p:cNvSpPr>
              <p:nvPr/>
            </p:nvSpPr>
            <p:spPr bwMode="auto">
              <a:xfrm>
                <a:off x="7878337" y="2574161"/>
                <a:ext cx="325372" cy="700692"/>
              </a:xfrm>
              <a:custGeom>
                <a:avLst/>
                <a:gdLst>
                  <a:gd name="T0" fmla="*/ 149 w 495"/>
                  <a:gd name="T1" fmla="*/ 0 h 1043"/>
                  <a:gd name="T2" fmla="*/ 323 w 495"/>
                  <a:gd name="T3" fmla="*/ 801 h 1043"/>
                  <a:gd name="T4" fmla="*/ 0 w 495"/>
                  <a:gd name="T5" fmla="*/ 104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5" h="1043">
                    <a:moveTo>
                      <a:pt x="149" y="0"/>
                    </a:moveTo>
                    <a:cubicBezTo>
                      <a:pt x="417" y="173"/>
                      <a:pt x="495" y="531"/>
                      <a:pt x="323" y="801"/>
                    </a:cubicBezTo>
                    <a:cubicBezTo>
                      <a:pt x="247" y="918"/>
                      <a:pt x="133" y="1004"/>
                      <a:pt x="0" y="1043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63"/>
              <p:cNvSpPr>
                <a:spLocks/>
              </p:cNvSpPr>
              <p:nvPr/>
            </p:nvSpPr>
            <p:spPr bwMode="auto">
              <a:xfrm>
                <a:off x="7425446" y="2512355"/>
                <a:ext cx="345748" cy="227742"/>
              </a:xfrm>
              <a:custGeom>
                <a:avLst/>
                <a:gdLst>
                  <a:gd name="T0" fmla="*/ 0 w 526"/>
                  <a:gd name="T1" fmla="*/ 339 h 339"/>
                  <a:gd name="T2" fmla="*/ 526 w 526"/>
                  <a:gd name="T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26" h="339">
                    <a:moveTo>
                      <a:pt x="0" y="339"/>
                    </a:moveTo>
                    <a:cubicBezTo>
                      <a:pt x="94" y="133"/>
                      <a:pt x="300" y="0"/>
                      <a:pt x="526" y="0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3052697" y="5713441"/>
            <a:ext cx="914400" cy="914400"/>
            <a:chOff x="2603560" y="2520811"/>
            <a:chExt cx="777240" cy="777240"/>
          </a:xfrm>
        </p:grpSpPr>
        <p:sp>
          <p:nvSpPr>
            <p:cNvPr id="113" name="Freeform 20"/>
            <p:cNvSpPr>
              <a:spLocks/>
            </p:cNvSpPr>
            <p:nvPr/>
          </p:nvSpPr>
          <p:spPr bwMode="auto">
            <a:xfrm>
              <a:off x="3010472" y="2520811"/>
              <a:ext cx="370328" cy="632428"/>
            </a:xfrm>
            <a:custGeom>
              <a:avLst/>
              <a:gdLst>
                <a:gd name="T0" fmla="*/ 0 w 1536"/>
                <a:gd name="T1" fmla="*/ 1536 h 2622"/>
                <a:gd name="T2" fmla="*/ 0 w 1536"/>
                <a:gd name="T3" fmla="*/ 0 h 2622"/>
                <a:gd name="T4" fmla="*/ 1536 w 1536"/>
                <a:gd name="T5" fmla="*/ 1536 h 2622"/>
                <a:gd name="T6" fmla="*/ 1086 w 1536"/>
                <a:gd name="T7" fmla="*/ 2622 h 2622"/>
                <a:gd name="T8" fmla="*/ 0 w 1536"/>
                <a:gd name="T9" fmla="*/ 1536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6" h="2622">
                  <a:moveTo>
                    <a:pt x="0" y="1536"/>
                  </a:moveTo>
                  <a:lnTo>
                    <a:pt x="0" y="0"/>
                  </a:lnTo>
                  <a:cubicBezTo>
                    <a:pt x="848" y="0"/>
                    <a:pt x="1536" y="688"/>
                    <a:pt x="1536" y="1536"/>
                  </a:cubicBezTo>
                  <a:cubicBezTo>
                    <a:pt x="1536" y="1943"/>
                    <a:pt x="1374" y="2334"/>
                    <a:pt x="1086" y="2622"/>
                  </a:cubicBezTo>
                  <a:lnTo>
                    <a:pt x="0" y="1536"/>
                  </a:lnTo>
                  <a:close/>
                </a:path>
              </a:pathLst>
            </a:custGeom>
            <a:solidFill>
              <a:srgbClr val="FACA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auto">
            <a:xfrm>
              <a:off x="2603560" y="2520811"/>
              <a:ext cx="668772" cy="777240"/>
            </a:xfrm>
            <a:custGeom>
              <a:avLst/>
              <a:gdLst>
                <a:gd name="T0" fmla="*/ 1686 w 2772"/>
                <a:gd name="T1" fmla="*/ 1536 h 3222"/>
                <a:gd name="T2" fmla="*/ 2772 w 2772"/>
                <a:gd name="T3" fmla="*/ 2622 h 3222"/>
                <a:gd name="T4" fmla="*/ 600 w 2772"/>
                <a:gd name="T5" fmla="*/ 2622 h 3222"/>
                <a:gd name="T6" fmla="*/ 600 w 2772"/>
                <a:gd name="T7" fmla="*/ 450 h 3222"/>
                <a:gd name="T8" fmla="*/ 1686 w 2772"/>
                <a:gd name="T9" fmla="*/ 0 h 3222"/>
                <a:gd name="T10" fmla="*/ 1686 w 2772"/>
                <a:gd name="T11" fmla="*/ 1536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2" h="3222">
                  <a:moveTo>
                    <a:pt x="1686" y="1536"/>
                  </a:moveTo>
                  <a:lnTo>
                    <a:pt x="2772" y="2622"/>
                  </a:lnTo>
                  <a:cubicBezTo>
                    <a:pt x="2172" y="3222"/>
                    <a:pt x="1200" y="3222"/>
                    <a:pt x="600" y="2622"/>
                  </a:cubicBezTo>
                  <a:cubicBezTo>
                    <a:pt x="0" y="2022"/>
                    <a:pt x="0" y="1050"/>
                    <a:pt x="600" y="450"/>
                  </a:cubicBezTo>
                  <a:cubicBezTo>
                    <a:pt x="888" y="162"/>
                    <a:pt x="1279" y="0"/>
                    <a:pt x="1686" y="0"/>
                  </a:cubicBezTo>
                  <a:lnTo>
                    <a:pt x="1686" y="1536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3010471" y="2520811"/>
              <a:ext cx="370328" cy="632428"/>
            </a:xfrm>
            <a:custGeom>
              <a:avLst/>
              <a:gdLst>
                <a:gd name="T0" fmla="*/ 0 w 577"/>
                <a:gd name="T1" fmla="*/ 0 h 987"/>
                <a:gd name="T2" fmla="*/ 577 w 577"/>
                <a:gd name="T3" fmla="*/ 578 h 987"/>
                <a:gd name="T4" fmla="*/ 408 w 577"/>
                <a:gd name="T5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7" h="987">
                  <a:moveTo>
                    <a:pt x="0" y="0"/>
                  </a:moveTo>
                  <a:cubicBezTo>
                    <a:pt x="319" y="0"/>
                    <a:pt x="577" y="259"/>
                    <a:pt x="577" y="578"/>
                  </a:cubicBezTo>
                  <a:cubicBezTo>
                    <a:pt x="577" y="732"/>
                    <a:pt x="516" y="879"/>
                    <a:pt x="408" y="987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5"/>
            <p:cNvSpPr>
              <a:spLocks/>
            </p:cNvSpPr>
            <p:nvPr/>
          </p:nvSpPr>
          <p:spPr bwMode="auto">
            <a:xfrm>
              <a:off x="2603560" y="2520811"/>
              <a:ext cx="668772" cy="777240"/>
            </a:xfrm>
            <a:custGeom>
              <a:avLst/>
              <a:gdLst>
                <a:gd name="T0" fmla="*/ 1042 w 1042"/>
                <a:gd name="T1" fmla="*/ 987 h 1213"/>
                <a:gd name="T2" fmla="*/ 225 w 1042"/>
                <a:gd name="T3" fmla="*/ 987 h 1213"/>
                <a:gd name="T4" fmla="*/ 225 w 1042"/>
                <a:gd name="T5" fmla="*/ 169 h 1213"/>
                <a:gd name="T6" fmla="*/ 634 w 1042"/>
                <a:gd name="T7" fmla="*/ 0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2" h="1213">
                  <a:moveTo>
                    <a:pt x="1042" y="987"/>
                  </a:moveTo>
                  <a:cubicBezTo>
                    <a:pt x="816" y="1213"/>
                    <a:pt x="451" y="1213"/>
                    <a:pt x="225" y="987"/>
                  </a:cubicBezTo>
                  <a:cubicBezTo>
                    <a:pt x="0" y="761"/>
                    <a:pt x="0" y="395"/>
                    <a:pt x="225" y="169"/>
                  </a:cubicBezTo>
                  <a:cubicBezTo>
                    <a:pt x="334" y="61"/>
                    <a:pt x="481" y="0"/>
                    <a:pt x="634" y="0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27"/>
            <p:cNvSpPr>
              <a:spLocks noChangeArrowheads="1"/>
            </p:cNvSpPr>
            <p:nvPr/>
          </p:nvSpPr>
          <p:spPr bwMode="auto">
            <a:xfrm>
              <a:off x="3072309" y="2740493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37%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2718382" y="2897118"/>
              <a:ext cx="3061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62%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900195" y="2692703"/>
            <a:ext cx="1128073" cy="512112"/>
            <a:chOff x="1944512" y="2671760"/>
            <a:chExt cx="1128073" cy="512112"/>
          </a:xfrm>
        </p:grpSpPr>
        <p:sp>
          <p:nvSpPr>
            <p:cNvPr id="108" name="TextBox 107"/>
            <p:cNvSpPr txBox="1"/>
            <p:nvPr/>
          </p:nvSpPr>
          <p:spPr>
            <a:xfrm>
              <a:off x="1949616" y="267176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Allred Score</a:t>
              </a:r>
              <a:endParaRPr lang="en-US" sz="1200" b="1" dirty="0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1944512" y="2906873"/>
              <a:ext cx="1128073" cy="276999"/>
              <a:chOff x="4528354" y="-38941"/>
              <a:chExt cx="1128073" cy="276999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4528354" y="56548"/>
                <a:ext cx="88135" cy="1101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792756" y="56548"/>
                <a:ext cx="88135" cy="110169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5090215" y="51039"/>
                <a:ext cx="88135" cy="12118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5365640" y="56548"/>
                <a:ext cx="88135" cy="11016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55328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0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4822766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</a:t>
                </a:r>
                <a:endParaRPr lang="en-US" sz="1200" b="1" dirty="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5122402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2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538680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3</a:t>
                </a:r>
              </a:p>
            </p:txBody>
          </p:sp>
        </p:grpSp>
      </p:grpSp>
      <p:grpSp>
        <p:nvGrpSpPr>
          <p:cNvPr id="141" name="Group 140"/>
          <p:cNvGrpSpPr/>
          <p:nvPr/>
        </p:nvGrpSpPr>
        <p:grpSpPr>
          <a:xfrm>
            <a:off x="1900195" y="5890784"/>
            <a:ext cx="1128073" cy="512112"/>
            <a:chOff x="1944512" y="2671760"/>
            <a:chExt cx="1128073" cy="512112"/>
          </a:xfrm>
        </p:grpSpPr>
        <p:sp>
          <p:nvSpPr>
            <p:cNvPr id="143" name="TextBox 142"/>
            <p:cNvSpPr txBox="1"/>
            <p:nvPr/>
          </p:nvSpPr>
          <p:spPr>
            <a:xfrm>
              <a:off x="1949616" y="267176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Allred Score</a:t>
              </a:r>
              <a:endParaRPr lang="en-US" sz="1200" b="1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1944512" y="2906873"/>
              <a:ext cx="1128073" cy="276999"/>
              <a:chOff x="4528354" y="-38941"/>
              <a:chExt cx="1128073" cy="276999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4528354" y="56548"/>
                <a:ext cx="88135" cy="1101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792756" y="56548"/>
                <a:ext cx="88135" cy="110169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090215" y="51039"/>
                <a:ext cx="88135" cy="12118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5365640" y="56548"/>
                <a:ext cx="88135" cy="11016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455328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0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4822766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</a:t>
                </a:r>
                <a:endParaRPr lang="en-US" sz="1200" b="1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122402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2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538680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3</a:t>
                </a:r>
              </a:p>
            </p:txBody>
          </p:sp>
        </p:grpSp>
      </p:grpSp>
      <p:grpSp>
        <p:nvGrpSpPr>
          <p:cNvPr id="174" name="Group 173"/>
          <p:cNvGrpSpPr/>
          <p:nvPr/>
        </p:nvGrpSpPr>
        <p:grpSpPr>
          <a:xfrm>
            <a:off x="6223396" y="2692703"/>
            <a:ext cx="1128073" cy="512112"/>
            <a:chOff x="1944512" y="2671760"/>
            <a:chExt cx="1128073" cy="512112"/>
          </a:xfrm>
        </p:grpSpPr>
        <p:sp>
          <p:nvSpPr>
            <p:cNvPr id="175" name="TextBox 174"/>
            <p:cNvSpPr txBox="1"/>
            <p:nvPr/>
          </p:nvSpPr>
          <p:spPr>
            <a:xfrm>
              <a:off x="1949616" y="267176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Allred Score</a:t>
              </a:r>
              <a:endParaRPr lang="en-US" sz="1200" b="1" dirty="0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1944512" y="2906873"/>
              <a:ext cx="1128073" cy="276999"/>
              <a:chOff x="4528354" y="-38941"/>
              <a:chExt cx="1128073" cy="276999"/>
            </a:xfrm>
          </p:grpSpPr>
          <p:sp>
            <p:nvSpPr>
              <p:cNvPr id="177" name="Rectangle 176"/>
              <p:cNvSpPr/>
              <p:nvPr/>
            </p:nvSpPr>
            <p:spPr>
              <a:xfrm>
                <a:off x="4528354" y="56548"/>
                <a:ext cx="88135" cy="1101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4792756" y="56548"/>
                <a:ext cx="88135" cy="110169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5090215" y="51039"/>
                <a:ext cx="88135" cy="12118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5365640" y="56548"/>
                <a:ext cx="88135" cy="11016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455328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0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4822766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</a:t>
                </a:r>
                <a:endParaRPr lang="en-US" sz="1200" b="1" dirty="0"/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5122402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2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5386801" y="-3894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981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3180" y="1859747"/>
            <a:ext cx="48834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3: HNRNPA2B1 Protein Expression in breast cancer cell lines.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express ~ 6.6-fold higher HNRNPA2B1 compared to MCF-7 cells. WCE were isolated from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 (three different WCE preparations),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LCC9, LY2 or MCF-7. WCE (45 µg protein) were separated by 10% SDS-PAGE and immunoblotted for A2B1.  The blot was stripped and re-probed for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–tubulin for normalization that is expressed relative to MCF-7 cells.  This is a representative blot.  A summary of the quantitation of the relative expression of A2B1 in MCF-7-A2B1 cells compared to MCF-7 cells is in 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2C in the text.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51" y="466541"/>
            <a:ext cx="3138610" cy="139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6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51545" y="27463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5425" y="27463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3036" y="4554996"/>
            <a:ext cx="53670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4: Phase-contrast microscopy for morphological analysis of differences in MCF-7 and MCF-7-A2B2 growth.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MCF-7 cells and MCF-7-A2B1 cells seeded at equal densities in 6-well plates and grown to ~80% confluence. 4X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phase-contrast random images were captured using a Keyence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BZ-X800 All-in-One fluorescence imaging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(scale bar = 200 µm). Colonies of MCF-7-A2B1 cells appear to ‘pile up’ compared to the clumped monolayer appearance of MCF-7 cells.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36" y="560909"/>
            <a:ext cx="2523744" cy="1892808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36" y="2559198"/>
            <a:ext cx="2523744" cy="18928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32" y="557387"/>
            <a:ext cx="2520424" cy="18903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32" y="2559197"/>
            <a:ext cx="2520424" cy="189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36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32463" y="1958711"/>
            <a:ext cx="3446575" cy="1416271"/>
            <a:chOff x="5046932" y="2707274"/>
            <a:chExt cx="3446575" cy="1416271"/>
          </a:xfrm>
        </p:grpSpPr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 rot="16200000">
              <a:off x="4929875" y="2933308"/>
              <a:ext cx="4344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control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 rot="16200000">
              <a:off x="5034237" y="3142500"/>
              <a:ext cx="8527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100 nM 4-OHT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 rot="16200000">
              <a:off x="5409837" y="3047923"/>
              <a:ext cx="6636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 µM 4OHT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 rot="16200000">
              <a:off x="5428027" y="3294786"/>
              <a:ext cx="11573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/>
                  <a:cs typeface="Arial" panose="020B0604020202020204" pitchFamily="34" charset="0"/>
                </a:rPr>
                <a:t>100 nM Fulvestrant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5046932" y="2707274"/>
              <a:ext cx="1149226" cy="14162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5332192" y="3837356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MCF-7</a:t>
              </a: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6180964" y="3683467"/>
              <a:ext cx="9476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MCF-7-A2B1</a:t>
              </a:r>
            </a:p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stable 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7578551" y="3683467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LCC9 </a:t>
              </a:r>
            </a:p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(TAM-R)</a:t>
              </a:r>
            </a:p>
          </p:txBody>
        </p:sp>
        <p:sp>
          <p:nvSpPr>
            <p:cNvPr id="425" name="Rectangle 8"/>
            <p:cNvSpPr>
              <a:spLocks noChangeArrowheads="1"/>
            </p:cNvSpPr>
            <p:nvPr/>
          </p:nvSpPr>
          <p:spPr bwMode="auto">
            <a:xfrm rot="16200000">
              <a:off x="6100666" y="2933309"/>
              <a:ext cx="4344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control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6" name="Rectangle 10"/>
            <p:cNvSpPr>
              <a:spLocks noChangeArrowheads="1"/>
            </p:cNvSpPr>
            <p:nvPr/>
          </p:nvSpPr>
          <p:spPr bwMode="auto">
            <a:xfrm rot="16200000">
              <a:off x="6205028" y="3142501"/>
              <a:ext cx="8527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100 nM 4-OHT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7" name="Rectangle 12"/>
            <p:cNvSpPr>
              <a:spLocks noChangeArrowheads="1"/>
            </p:cNvSpPr>
            <p:nvPr/>
          </p:nvSpPr>
          <p:spPr bwMode="auto">
            <a:xfrm rot="16200000">
              <a:off x="6580628" y="3047923"/>
              <a:ext cx="6636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 µM 4OHT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8" name="Rectangle 14"/>
            <p:cNvSpPr>
              <a:spLocks noChangeArrowheads="1"/>
            </p:cNvSpPr>
            <p:nvPr/>
          </p:nvSpPr>
          <p:spPr bwMode="auto">
            <a:xfrm rot="16200000">
              <a:off x="6598818" y="3294786"/>
              <a:ext cx="11573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/>
                  <a:cs typeface="Arial" panose="020B0604020202020204" pitchFamily="34" charset="0"/>
                </a:rPr>
                <a:t>100 nM Fulvestrant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9" name="Rectangle 8"/>
            <p:cNvSpPr>
              <a:spLocks noChangeArrowheads="1"/>
            </p:cNvSpPr>
            <p:nvPr/>
          </p:nvSpPr>
          <p:spPr bwMode="auto">
            <a:xfrm rot="16200000">
              <a:off x="7271457" y="2933309"/>
              <a:ext cx="4344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control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0" name="Rectangle 10"/>
            <p:cNvSpPr>
              <a:spLocks noChangeArrowheads="1"/>
            </p:cNvSpPr>
            <p:nvPr/>
          </p:nvSpPr>
          <p:spPr bwMode="auto">
            <a:xfrm rot="16200000">
              <a:off x="7375819" y="3142501"/>
              <a:ext cx="8527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100 nM 4-OHT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1" name="Rectangle 12"/>
            <p:cNvSpPr>
              <a:spLocks noChangeArrowheads="1"/>
            </p:cNvSpPr>
            <p:nvPr/>
          </p:nvSpPr>
          <p:spPr bwMode="auto">
            <a:xfrm rot="16200000">
              <a:off x="7751419" y="3047923"/>
              <a:ext cx="6636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 µM 4OHT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2" name="Rectangle 14"/>
            <p:cNvSpPr>
              <a:spLocks noChangeArrowheads="1"/>
            </p:cNvSpPr>
            <p:nvPr/>
          </p:nvSpPr>
          <p:spPr bwMode="auto">
            <a:xfrm rot="16200000">
              <a:off x="7769609" y="3294786"/>
              <a:ext cx="11573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/>
                  <a:cs typeface="Arial" panose="020B0604020202020204" pitchFamily="34" charset="0"/>
                </a:rPr>
                <a:t>100 nM Fulvestrant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3" name="Rectangle 432"/>
            <p:cNvSpPr/>
            <p:nvPr/>
          </p:nvSpPr>
          <p:spPr>
            <a:xfrm>
              <a:off x="6191252" y="2707274"/>
              <a:ext cx="1149226" cy="14162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7344281" y="2707274"/>
              <a:ext cx="1149226" cy="14162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464" name="TextBox 463"/>
          <p:cNvSpPr txBox="1"/>
          <p:nvPr/>
        </p:nvSpPr>
        <p:spPr>
          <a:xfrm>
            <a:off x="148187" y="3444426"/>
            <a:ext cx="4414753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Stable overexpression of HNRNPA2B1 in MCF-7 cells reduces cell viability and reduces growth inhibition by 4-OHT and fulvestrant. A)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MCF-7, MCF-7-A2B1, and LCC9 (TAM-resistant (R)) cells were grown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 SS medium 48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 prior to treatment with vehicle control (DMSO), 100 nM or 1 µM 4-OHT, or 100 nM fulvestrant for 4 days. Values were normalized to control within each cell line and are from 8 separate, independent MTT assays.  *p &lt;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0.001 one-way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ANOVA, Tukey’s test.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B, C, and D), after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transfection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with siControl (indicated as – in plot D), the cells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incubated for an additional ~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 in SS medium prior to 72 h treatment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(B and C) or 5 d with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or 1 µM 4-OHT or 100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fulvestrant with medium/treatment changed after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48h. 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Values are from 8 (B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10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6 (D) independent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MTT assays.  *p &lt; 0.05 one way ANOVA, Tukey’s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test.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 &lt; 0.0001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siControl transfected cells (all treatments), **p &lt; 0.0001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 versus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C-treated MCF-7-A2B1+siA2B1 cells, one way ANOVA, Tukey’s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multiple comparisons test.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32262" y="4505093"/>
            <a:ext cx="49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99060" y="256647"/>
            <a:ext cx="4103688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Rectangle 185"/>
          <p:cNvSpPr>
            <a:spLocks noChangeArrowheads="1"/>
          </p:cNvSpPr>
          <p:nvPr/>
        </p:nvSpPr>
        <p:spPr bwMode="auto">
          <a:xfrm rot="16200000">
            <a:off x="-232646" y="1113338"/>
            <a:ext cx="131766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Relative Cell  Viability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008" y="244282"/>
            <a:ext cx="3100787" cy="2265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406" y="2410963"/>
            <a:ext cx="3223095" cy="2278796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 flipH="1">
            <a:off x="4518783" y="2478896"/>
            <a:ext cx="50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LY2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4417648" y="318301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LCC9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CCC11C-5854-4D65-BCDB-4068167D971F}"/>
              </a:ext>
            </a:extLst>
          </p:cNvPr>
          <p:cNvCxnSpPr>
            <a:cxnSpLocks/>
          </p:cNvCxnSpPr>
          <p:nvPr/>
        </p:nvCxnSpPr>
        <p:spPr>
          <a:xfrm>
            <a:off x="6300145" y="1437747"/>
            <a:ext cx="0" cy="7562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CEFBD740-CEAD-4A91-857B-36C9619F2C3C}"/>
              </a:ext>
            </a:extLst>
          </p:cNvPr>
          <p:cNvCxnSpPr>
            <a:cxnSpLocks/>
          </p:cNvCxnSpPr>
          <p:nvPr/>
        </p:nvCxnSpPr>
        <p:spPr>
          <a:xfrm>
            <a:off x="6821140" y="1458385"/>
            <a:ext cx="0" cy="7562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E826E5-6E6C-4A78-BB70-37040CCF9D05}"/>
              </a:ext>
            </a:extLst>
          </p:cNvPr>
          <p:cNvCxnSpPr>
            <a:cxnSpLocks/>
          </p:cNvCxnSpPr>
          <p:nvPr/>
        </p:nvCxnSpPr>
        <p:spPr>
          <a:xfrm>
            <a:off x="6300145" y="1511415"/>
            <a:ext cx="1054041" cy="1092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096DDC5-B43E-487B-BFA7-9261BE0B98F0}"/>
              </a:ext>
            </a:extLst>
          </p:cNvPr>
          <p:cNvSpPr txBox="1"/>
          <p:nvPr/>
        </p:nvSpPr>
        <p:spPr>
          <a:xfrm>
            <a:off x="6699151" y="143774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1B19AE70-D430-4F10-AB4E-9409840FFF8B}"/>
              </a:ext>
            </a:extLst>
          </p:cNvPr>
          <p:cNvCxnSpPr>
            <a:cxnSpLocks/>
          </p:cNvCxnSpPr>
          <p:nvPr/>
        </p:nvCxnSpPr>
        <p:spPr>
          <a:xfrm>
            <a:off x="7354186" y="1477915"/>
            <a:ext cx="0" cy="5609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>
            <a:extLst>
              <a:ext uri="{FF2B5EF4-FFF2-40B4-BE49-F238E27FC236}">
                <a16:creationId xmlns:a16="http://schemas.microsoft.com/office/drawing/2014/main" id="{DA0447D9-BBEB-408C-9BEC-EE57372C8619}"/>
              </a:ext>
            </a:extLst>
          </p:cNvPr>
          <p:cNvSpPr txBox="1"/>
          <p:nvPr/>
        </p:nvSpPr>
        <p:spPr>
          <a:xfrm>
            <a:off x="7232197" y="145838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E802A9EE-F105-4420-9AAE-4E8387752B49}"/>
              </a:ext>
            </a:extLst>
          </p:cNvPr>
          <p:cNvCxnSpPr>
            <a:cxnSpLocks/>
          </p:cNvCxnSpPr>
          <p:nvPr/>
        </p:nvCxnSpPr>
        <p:spPr>
          <a:xfrm>
            <a:off x="6300145" y="3816065"/>
            <a:ext cx="986702" cy="9049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BBA01AC8-29E0-46BA-9A84-A1891003B307}"/>
              </a:ext>
            </a:extLst>
          </p:cNvPr>
          <p:cNvCxnSpPr>
            <a:cxnSpLocks/>
          </p:cNvCxnSpPr>
          <p:nvPr/>
        </p:nvCxnSpPr>
        <p:spPr>
          <a:xfrm flipH="1" flipV="1">
            <a:off x="6300145" y="3429000"/>
            <a:ext cx="6572" cy="39611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890F1C13-BDD2-4595-B521-FCEF9FDDCCB7}"/>
              </a:ext>
            </a:extLst>
          </p:cNvPr>
          <p:cNvCxnSpPr>
            <a:cxnSpLocks/>
          </p:cNvCxnSpPr>
          <p:nvPr/>
        </p:nvCxnSpPr>
        <p:spPr>
          <a:xfrm flipV="1">
            <a:off x="7286847" y="3722361"/>
            <a:ext cx="0" cy="10275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10E69BF9-8590-4D40-97BC-55E66C0DF933}"/>
              </a:ext>
            </a:extLst>
          </p:cNvPr>
          <p:cNvCxnSpPr>
            <a:cxnSpLocks/>
          </p:cNvCxnSpPr>
          <p:nvPr/>
        </p:nvCxnSpPr>
        <p:spPr>
          <a:xfrm flipV="1">
            <a:off x="6760182" y="3710330"/>
            <a:ext cx="0" cy="10275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7058DBE0-DB60-48E3-A9E7-20262277B180}"/>
              </a:ext>
            </a:extLst>
          </p:cNvPr>
          <p:cNvSpPr txBox="1"/>
          <p:nvPr/>
        </p:nvSpPr>
        <p:spPr>
          <a:xfrm>
            <a:off x="6638193" y="372206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D659FA72-8210-4209-91D9-FB0C2A74C76D}"/>
              </a:ext>
            </a:extLst>
          </p:cNvPr>
          <p:cNvSpPr txBox="1"/>
          <p:nvPr/>
        </p:nvSpPr>
        <p:spPr>
          <a:xfrm>
            <a:off x="7143845" y="372206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grpSp>
        <p:nvGrpSpPr>
          <p:cNvPr id="935" name="Group 934"/>
          <p:cNvGrpSpPr/>
          <p:nvPr/>
        </p:nvGrpSpPr>
        <p:grpSpPr>
          <a:xfrm>
            <a:off x="505563" y="390182"/>
            <a:ext cx="3673475" cy="1655762"/>
            <a:chOff x="-3016250" y="390525"/>
            <a:chExt cx="3673475" cy="1655762"/>
          </a:xfrm>
        </p:grpSpPr>
        <p:sp>
          <p:nvSpPr>
            <p:cNvPr id="914" name="Freeform 184"/>
            <p:cNvSpPr>
              <a:spLocks noEditPoints="1"/>
            </p:cNvSpPr>
            <p:nvPr/>
          </p:nvSpPr>
          <p:spPr bwMode="auto">
            <a:xfrm>
              <a:off x="-2806700" y="1962150"/>
              <a:ext cx="3463925" cy="44450"/>
            </a:xfrm>
            <a:custGeom>
              <a:avLst/>
              <a:gdLst>
                <a:gd name="T0" fmla="*/ 0 w 2182"/>
                <a:gd name="T1" fmla="*/ 0 h 28"/>
                <a:gd name="T2" fmla="*/ 2182 w 2182"/>
                <a:gd name="T3" fmla="*/ 0 h 28"/>
                <a:gd name="T4" fmla="*/ 95 w 2182"/>
                <a:gd name="T5" fmla="*/ 28 h 28"/>
                <a:gd name="T6" fmla="*/ 95 w 2182"/>
                <a:gd name="T7" fmla="*/ 0 h 28"/>
                <a:gd name="T8" fmla="*/ 276 w 2182"/>
                <a:gd name="T9" fmla="*/ 28 h 28"/>
                <a:gd name="T10" fmla="*/ 276 w 2182"/>
                <a:gd name="T11" fmla="*/ 0 h 28"/>
                <a:gd name="T12" fmla="*/ 456 w 2182"/>
                <a:gd name="T13" fmla="*/ 28 h 28"/>
                <a:gd name="T14" fmla="*/ 456 w 2182"/>
                <a:gd name="T15" fmla="*/ 0 h 28"/>
                <a:gd name="T16" fmla="*/ 637 w 2182"/>
                <a:gd name="T17" fmla="*/ 28 h 28"/>
                <a:gd name="T18" fmla="*/ 637 w 2182"/>
                <a:gd name="T19" fmla="*/ 0 h 28"/>
                <a:gd name="T20" fmla="*/ 817 w 2182"/>
                <a:gd name="T21" fmla="*/ 28 h 28"/>
                <a:gd name="T22" fmla="*/ 817 w 2182"/>
                <a:gd name="T23" fmla="*/ 0 h 28"/>
                <a:gd name="T24" fmla="*/ 998 w 2182"/>
                <a:gd name="T25" fmla="*/ 28 h 28"/>
                <a:gd name="T26" fmla="*/ 998 w 2182"/>
                <a:gd name="T27" fmla="*/ 0 h 28"/>
                <a:gd name="T28" fmla="*/ 1179 w 2182"/>
                <a:gd name="T29" fmla="*/ 28 h 28"/>
                <a:gd name="T30" fmla="*/ 1179 w 2182"/>
                <a:gd name="T31" fmla="*/ 0 h 28"/>
                <a:gd name="T32" fmla="*/ 1359 w 2182"/>
                <a:gd name="T33" fmla="*/ 28 h 28"/>
                <a:gd name="T34" fmla="*/ 1359 w 2182"/>
                <a:gd name="T35" fmla="*/ 0 h 28"/>
                <a:gd name="T36" fmla="*/ 1540 w 2182"/>
                <a:gd name="T37" fmla="*/ 28 h 28"/>
                <a:gd name="T38" fmla="*/ 1540 w 2182"/>
                <a:gd name="T39" fmla="*/ 0 h 28"/>
                <a:gd name="T40" fmla="*/ 1721 w 2182"/>
                <a:gd name="T41" fmla="*/ 28 h 28"/>
                <a:gd name="T42" fmla="*/ 1721 w 2182"/>
                <a:gd name="T43" fmla="*/ 0 h 28"/>
                <a:gd name="T44" fmla="*/ 1901 w 2182"/>
                <a:gd name="T45" fmla="*/ 28 h 28"/>
                <a:gd name="T46" fmla="*/ 1901 w 2182"/>
                <a:gd name="T47" fmla="*/ 0 h 28"/>
                <a:gd name="T48" fmla="*/ 2082 w 2182"/>
                <a:gd name="T49" fmla="*/ 28 h 28"/>
                <a:gd name="T50" fmla="*/ 2082 w 2182"/>
                <a:gd name="T5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82" h="28">
                  <a:moveTo>
                    <a:pt x="0" y="0"/>
                  </a:moveTo>
                  <a:lnTo>
                    <a:pt x="2182" y="0"/>
                  </a:lnTo>
                  <a:moveTo>
                    <a:pt x="95" y="28"/>
                  </a:moveTo>
                  <a:lnTo>
                    <a:pt x="95" y="0"/>
                  </a:lnTo>
                  <a:moveTo>
                    <a:pt x="276" y="28"/>
                  </a:moveTo>
                  <a:lnTo>
                    <a:pt x="276" y="0"/>
                  </a:lnTo>
                  <a:moveTo>
                    <a:pt x="456" y="28"/>
                  </a:moveTo>
                  <a:lnTo>
                    <a:pt x="456" y="0"/>
                  </a:lnTo>
                  <a:moveTo>
                    <a:pt x="637" y="28"/>
                  </a:moveTo>
                  <a:lnTo>
                    <a:pt x="637" y="0"/>
                  </a:lnTo>
                  <a:moveTo>
                    <a:pt x="817" y="28"/>
                  </a:moveTo>
                  <a:lnTo>
                    <a:pt x="817" y="0"/>
                  </a:lnTo>
                  <a:moveTo>
                    <a:pt x="998" y="28"/>
                  </a:moveTo>
                  <a:lnTo>
                    <a:pt x="998" y="0"/>
                  </a:lnTo>
                  <a:moveTo>
                    <a:pt x="1179" y="28"/>
                  </a:moveTo>
                  <a:lnTo>
                    <a:pt x="1179" y="0"/>
                  </a:lnTo>
                  <a:moveTo>
                    <a:pt x="1359" y="28"/>
                  </a:moveTo>
                  <a:lnTo>
                    <a:pt x="1359" y="0"/>
                  </a:lnTo>
                  <a:moveTo>
                    <a:pt x="1540" y="28"/>
                  </a:moveTo>
                  <a:lnTo>
                    <a:pt x="1540" y="0"/>
                  </a:lnTo>
                  <a:moveTo>
                    <a:pt x="1721" y="28"/>
                  </a:moveTo>
                  <a:lnTo>
                    <a:pt x="1721" y="0"/>
                  </a:lnTo>
                  <a:moveTo>
                    <a:pt x="1901" y="28"/>
                  </a:moveTo>
                  <a:lnTo>
                    <a:pt x="1901" y="0"/>
                  </a:lnTo>
                  <a:moveTo>
                    <a:pt x="2082" y="28"/>
                  </a:moveTo>
                  <a:lnTo>
                    <a:pt x="2082" y="0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Rectangle 185"/>
            <p:cNvSpPr>
              <a:spLocks noChangeArrowheads="1"/>
            </p:cNvSpPr>
            <p:nvPr/>
          </p:nvSpPr>
          <p:spPr bwMode="auto">
            <a:xfrm>
              <a:off x="-3016250" y="1892300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6" name="Rectangle 186"/>
            <p:cNvSpPr>
              <a:spLocks noChangeArrowheads="1"/>
            </p:cNvSpPr>
            <p:nvPr/>
          </p:nvSpPr>
          <p:spPr bwMode="auto">
            <a:xfrm>
              <a:off x="-3016250" y="1390650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7" name="Rectangle 187"/>
            <p:cNvSpPr>
              <a:spLocks noChangeArrowheads="1"/>
            </p:cNvSpPr>
            <p:nvPr/>
          </p:nvSpPr>
          <p:spPr bwMode="auto">
            <a:xfrm>
              <a:off x="-3016250" y="890587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8" name="Rectangle 188"/>
            <p:cNvSpPr>
              <a:spLocks noChangeArrowheads="1"/>
            </p:cNvSpPr>
            <p:nvPr/>
          </p:nvSpPr>
          <p:spPr bwMode="auto">
            <a:xfrm>
              <a:off x="-3016250" y="390525"/>
              <a:ext cx="1762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9" name="Freeform 189"/>
            <p:cNvSpPr>
              <a:spLocks noEditPoints="1"/>
            </p:cNvSpPr>
            <p:nvPr/>
          </p:nvSpPr>
          <p:spPr bwMode="auto">
            <a:xfrm>
              <a:off x="-2843213" y="452437"/>
              <a:ext cx="44450" cy="1516062"/>
            </a:xfrm>
            <a:custGeom>
              <a:avLst/>
              <a:gdLst>
                <a:gd name="T0" fmla="*/ 28 w 28"/>
                <a:gd name="T1" fmla="*/ 955 h 955"/>
                <a:gd name="T2" fmla="*/ 28 w 28"/>
                <a:gd name="T3" fmla="*/ 0 h 955"/>
                <a:gd name="T4" fmla="*/ 28 w 28"/>
                <a:gd name="T5" fmla="*/ 951 h 955"/>
                <a:gd name="T6" fmla="*/ 0 w 28"/>
                <a:gd name="T7" fmla="*/ 951 h 955"/>
                <a:gd name="T8" fmla="*/ 28 w 28"/>
                <a:gd name="T9" fmla="*/ 635 h 955"/>
                <a:gd name="T10" fmla="*/ 0 w 28"/>
                <a:gd name="T11" fmla="*/ 635 h 955"/>
                <a:gd name="T12" fmla="*/ 28 w 28"/>
                <a:gd name="T13" fmla="*/ 320 h 955"/>
                <a:gd name="T14" fmla="*/ 0 w 28"/>
                <a:gd name="T15" fmla="*/ 320 h 955"/>
                <a:gd name="T16" fmla="*/ 28 w 28"/>
                <a:gd name="T17" fmla="*/ 5 h 955"/>
                <a:gd name="T18" fmla="*/ 0 w 28"/>
                <a:gd name="T19" fmla="*/ 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955">
                  <a:moveTo>
                    <a:pt x="28" y="955"/>
                  </a:moveTo>
                  <a:lnTo>
                    <a:pt x="28" y="0"/>
                  </a:lnTo>
                  <a:moveTo>
                    <a:pt x="28" y="951"/>
                  </a:moveTo>
                  <a:lnTo>
                    <a:pt x="0" y="951"/>
                  </a:lnTo>
                  <a:moveTo>
                    <a:pt x="28" y="635"/>
                  </a:moveTo>
                  <a:lnTo>
                    <a:pt x="0" y="635"/>
                  </a:lnTo>
                  <a:moveTo>
                    <a:pt x="28" y="320"/>
                  </a:moveTo>
                  <a:lnTo>
                    <a:pt x="0" y="320"/>
                  </a:lnTo>
                  <a:moveTo>
                    <a:pt x="28" y="5"/>
                  </a:moveTo>
                  <a:lnTo>
                    <a:pt x="0" y="5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Freeform 190"/>
            <p:cNvSpPr>
              <a:spLocks/>
            </p:cNvSpPr>
            <p:nvPr/>
          </p:nvSpPr>
          <p:spPr bwMode="auto">
            <a:xfrm>
              <a:off x="534988" y="981075"/>
              <a:ext cx="60325" cy="58737"/>
            </a:xfrm>
            <a:custGeom>
              <a:avLst/>
              <a:gdLst>
                <a:gd name="T0" fmla="*/ 0 w 38"/>
                <a:gd name="T1" fmla="*/ 0 h 37"/>
                <a:gd name="T2" fmla="*/ 38 w 38"/>
                <a:gd name="T3" fmla="*/ 0 h 37"/>
                <a:gd name="T4" fmla="*/ 19 w 38"/>
                <a:gd name="T5" fmla="*/ 37 h 37"/>
                <a:gd name="T6" fmla="*/ 0 w 3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8" y="0"/>
                  </a:lnTo>
                  <a:lnTo>
                    <a:pt x="19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191"/>
            <p:cNvSpPr>
              <a:spLocks/>
            </p:cNvSpPr>
            <p:nvPr/>
          </p:nvSpPr>
          <p:spPr bwMode="auto">
            <a:xfrm>
              <a:off x="534988" y="981075"/>
              <a:ext cx="60325" cy="58737"/>
            </a:xfrm>
            <a:custGeom>
              <a:avLst/>
              <a:gdLst>
                <a:gd name="T0" fmla="*/ 0 w 38"/>
                <a:gd name="T1" fmla="*/ 0 h 37"/>
                <a:gd name="T2" fmla="*/ 38 w 38"/>
                <a:gd name="T3" fmla="*/ 0 h 37"/>
                <a:gd name="T4" fmla="*/ 19 w 38"/>
                <a:gd name="T5" fmla="*/ 37 h 37"/>
                <a:gd name="T6" fmla="*/ 0 w 3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8" y="0"/>
                  </a:lnTo>
                  <a:lnTo>
                    <a:pt x="19" y="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Freeform 192"/>
            <p:cNvSpPr>
              <a:spLocks/>
            </p:cNvSpPr>
            <p:nvPr/>
          </p:nvSpPr>
          <p:spPr bwMode="auto">
            <a:xfrm>
              <a:off x="468313" y="950912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Freeform 193"/>
            <p:cNvSpPr>
              <a:spLocks/>
            </p:cNvSpPr>
            <p:nvPr/>
          </p:nvSpPr>
          <p:spPr bwMode="auto">
            <a:xfrm>
              <a:off x="468313" y="950912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Freeform 194"/>
            <p:cNvSpPr>
              <a:spLocks/>
            </p:cNvSpPr>
            <p:nvPr/>
          </p:nvSpPr>
          <p:spPr bwMode="auto">
            <a:xfrm>
              <a:off x="534988" y="900112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Freeform 195"/>
            <p:cNvSpPr>
              <a:spLocks/>
            </p:cNvSpPr>
            <p:nvPr/>
          </p:nvSpPr>
          <p:spPr bwMode="auto">
            <a:xfrm>
              <a:off x="534988" y="900112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Freeform 196"/>
            <p:cNvSpPr>
              <a:spLocks/>
            </p:cNvSpPr>
            <p:nvPr/>
          </p:nvSpPr>
          <p:spPr bwMode="auto">
            <a:xfrm>
              <a:off x="403225" y="992187"/>
              <a:ext cx="60325" cy="58737"/>
            </a:xfrm>
            <a:custGeom>
              <a:avLst/>
              <a:gdLst>
                <a:gd name="T0" fmla="*/ 0 w 38"/>
                <a:gd name="T1" fmla="*/ 0 h 37"/>
                <a:gd name="T2" fmla="*/ 38 w 38"/>
                <a:gd name="T3" fmla="*/ 0 h 37"/>
                <a:gd name="T4" fmla="*/ 19 w 38"/>
                <a:gd name="T5" fmla="*/ 37 h 37"/>
                <a:gd name="T6" fmla="*/ 0 w 3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8" y="0"/>
                  </a:lnTo>
                  <a:lnTo>
                    <a:pt x="19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197"/>
            <p:cNvSpPr>
              <a:spLocks/>
            </p:cNvSpPr>
            <p:nvPr/>
          </p:nvSpPr>
          <p:spPr bwMode="auto">
            <a:xfrm>
              <a:off x="403225" y="992187"/>
              <a:ext cx="60325" cy="58737"/>
            </a:xfrm>
            <a:custGeom>
              <a:avLst/>
              <a:gdLst>
                <a:gd name="T0" fmla="*/ 0 w 38"/>
                <a:gd name="T1" fmla="*/ 0 h 37"/>
                <a:gd name="T2" fmla="*/ 38 w 38"/>
                <a:gd name="T3" fmla="*/ 0 h 37"/>
                <a:gd name="T4" fmla="*/ 19 w 38"/>
                <a:gd name="T5" fmla="*/ 37 h 37"/>
                <a:gd name="T6" fmla="*/ 0 w 3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8" y="0"/>
                  </a:lnTo>
                  <a:lnTo>
                    <a:pt x="19" y="3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Freeform 198"/>
            <p:cNvSpPr>
              <a:spLocks/>
            </p:cNvSpPr>
            <p:nvPr/>
          </p:nvSpPr>
          <p:spPr bwMode="auto">
            <a:xfrm>
              <a:off x="468313" y="730250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Freeform 199"/>
            <p:cNvSpPr>
              <a:spLocks/>
            </p:cNvSpPr>
            <p:nvPr/>
          </p:nvSpPr>
          <p:spPr bwMode="auto">
            <a:xfrm>
              <a:off x="468313" y="730250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Freeform 200"/>
            <p:cNvSpPr>
              <a:spLocks/>
            </p:cNvSpPr>
            <p:nvPr/>
          </p:nvSpPr>
          <p:spPr bwMode="auto">
            <a:xfrm>
              <a:off x="468313" y="669925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Freeform 201"/>
            <p:cNvSpPr>
              <a:spLocks/>
            </p:cNvSpPr>
            <p:nvPr/>
          </p:nvSpPr>
          <p:spPr bwMode="auto">
            <a:xfrm>
              <a:off x="468313" y="669925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Freeform 202"/>
            <p:cNvSpPr>
              <a:spLocks/>
            </p:cNvSpPr>
            <p:nvPr/>
          </p:nvSpPr>
          <p:spPr bwMode="auto">
            <a:xfrm>
              <a:off x="403225" y="930275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Freeform 203"/>
            <p:cNvSpPr>
              <a:spLocks/>
            </p:cNvSpPr>
            <p:nvPr/>
          </p:nvSpPr>
          <p:spPr bwMode="auto">
            <a:xfrm>
              <a:off x="403225" y="930275"/>
              <a:ext cx="60325" cy="60325"/>
            </a:xfrm>
            <a:custGeom>
              <a:avLst/>
              <a:gdLst>
                <a:gd name="T0" fmla="*/ 0 w 38"/>
                <a:gd name="T1" fmla="*/ 0 h 38"/>
                <a:gd name="T2" fmla="*/ 38 w 38"/>
                <a:gd name="T3" fmla="*/ 0 h 38"/>
                <a:gd name="T4" fmla="*/ 19 w 38"/>
                <a:gd name="T5" fmla="*/ 38 h 38"/>
                <a:gd name="T6" fmla="*/ 0 w 3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Freeform 204"/>
            <p:cNvSpPr>
              <a:spLocks/>
            </p:cNvSpPr>
            <p:nvPr/>
          </p:nvSpPr>
          <p:spPr bwMode="auto">
            <a:xfrm>
              <a:off x="468313" y="881062"/>
              <a:ext cx="60325" cy="58737"/>
            </a:xfrm>
            <a:custGeom>
              <a:avLst/>
              <a:gdLst>
                <a:gd name="T0" fmla="*/ 0 w 38"/>
                <a:gd name="T1" fmla="*/ 0 h 37"/>
                <a:gd name="T2" fmla="*/ 38 w 38"/>
                <a:gd name="T3" fmla="*/ 0 h 37"/>
                <a:gd name="T4" fmla="*/ 19 w 38"/>
                <a:gd name="T5" fmla="*/ 37 h 37"/>
                <a:gd name="T6" fmla="*/ 0 w 3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8" y="0"/>
                  </a:lnTo>
                  <a:lnTo>
                    <a:pt x="19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" name="Group 406"/>
            <p:cNvGrpSpPr>
              <a:grpSpLocks/>
            </p:cNvGrpSpPr>
            <p:nvPr/>
          </p:nvGrpSpPr>
          <p:grpSpPr bwMode="auto">
            <a:xfrm>
              <a:off x="-2463800" y="660400"/>
              <a:ext cx="3057525" cy="1171575"/>
              <a:chOff x="-1552" y="416"/>
              <a:chExt cx="1926" cy="738"/>
            </a:xfrm>
          </p:grpSpPr>
          <p:sp>
            <p:nvSpPr>
              <p:cNvPr id="284" name="Freeform 206"/>
              <p:cNvSpPr>
                <a:spLocks/>
              </p:cNvSpPr>
              <p:nvPr/>
            </p:nvSpPr>
            <p:spPr bwMode="auto">
              <a:xfrm>
                <a:off x="295" y="555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Line 207"/>
              <p:cNvSpPr>
                <a:spLocks noChangeShapeType="1"/>
              </p:cNvSpPr>
              <p:nvPr/>
            </p:nvSpPr>
            <p:spPr bwMode="auto">
              <a:xfrm>
                <a:off x="314" y="547"/>
                <a:ext cx="0" cy="26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Line 208"/>
              <p:cNvSpPr>
                <a:spLocks noChangeShapeType="1"/>
              </p:cNvSpPr>
              <p:nvPr/>
            </p:nvSpPr>
            <p:spPr bwMode="auto">
              <a:xfrm>
                <a:off x="314" y="573"/>
                <a:ext cx="0" cy="27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Line 209"/>
              <p:cNvSpPr>
                <a:spLocks noChangeShapeType="1"/>
              </p:cNvSpPr>
              <p:nvPr/>
            </p:nvSpPr>
            <p:spPr bwMode="auto">
              <a:xfrm>
                <a:off x="284" y="547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Line 210"/>
              <p:cNvSpPr>
                <a:spLocks noChangeShapeType="1"/>
              </p:cNvSpPr>
              <p:nvPr/>
            </p:nvSpPr>
            <p:spPr bwMode="auto">
              <a:xfrm>
                <a:off x="284" y="600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Line 211"/>
              <p:cNvSpPr>
                <a:spLocks noChangeShapeType="1"/>
              </p:cNvSpPr>
              <p:nvPr/>
            </p:nvSpPr>
            <p:spPr bwMode="auto">
              <a:xfrm>
                <a:off x="254" y="573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212"/>
              <p:cNvSpPr>
                <a:spLocks/>
              </p:cNvSpPr>
              <p:nvPr/>
            </p:nvSpPr>
            <p:spPr bwMode="auto">
              <a:xfrm>
                <a:off x="135" y="625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8" name="Freeform 213"/>
              <p:cNvSpPr>
                <a:spLocks/>
              </p:cNvSpPr>
              <p:nvPr/>
            </p:nvSpPr>
            <p:spPr bwMode="auto">
              <a:xfrm>
                <a:off x="135" y="625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5" name="Freeform 214"/>
              <p:cNvSpPr>
                <a:spLocks/>
              </p:cNvSpPr>
              <p:nvPr/>
            </p:nvSpPr>
            <p:spPr bwMode="auto">
              <a:xfrm>
                <a:off x="114" y="54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1" name="Freeform 215"/>
              <p:cNvSpPr>
                <a:spLocks/>
              </p:cNvSpPr>
              <p:nvPr/>
            </p:nvSpPr>
            <p:spPr bwMode="auto">
              <a:xfrm>
                <a:off x="114" y="54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2" name="Freeform 216"/>
              <p:cNvSpPr>
                <a:spLocks/>
              </p:cNvSpPr>
              <p:nvPr/>
            </p:nvSpPr>
            <p:spPr bwMode="auto">
              <a:xfrm>
                <a:off x="114" y="58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3" name="Freeform 217"/>
              <p:cNvSpPr>
                <a:spLocks/>
              </p:cNvSpPr>
              <p:nvPr/>
            </p:nvSpPr>
            <p:spPr bwMode="auto">
              <a:xfrm>
                <a:off x="114" y="58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4" name="Freeform 218"/>
              <p:cNvSpPr>
                <a:spLocks/>
              </p:cNvSpPr>
              <p:nvPr/>
            </p:nvSpPr>
            <p:spPr bwMode="auto">
              <a:xfrm>
                <a:off x="156" y="505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5" name="Freeform 219"/>
              <p:cNvSpPr>
                <a:spLocks/>
              </p:cNvSpPr>
              <p:nvPr/>
            </p:nvSpPr>
            <p:spPr bwMode="auto">
              <a:xfrm>
                <a:off x="156" y="505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6" name="Freeform 220"/>
              <p:cNvSpPr>
                <a:spLocks/>
              </p:cNvSpPr>
              <p:nvPr/>
            </p:nvSpPr>
            <p:spPr bwMode="auto">
              <a:xfrm>
                <a:off x="94" y="643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7" name="Freeform 221"/>
              <p:cNvSpPr>
                <a:spLocks/>
              </p:cNvSpPr>
              <p:nvPr/>
            </p:nvSpPr>
            <p:spPr bwMode="auto">
              <a:xfrm>
                <a:off x="94" y="643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8" name="Freeform 222"/>
              <p:cNvSpPr>
                <a:spLocks/>
              </p:cNvSpPr>
              <p:nvPr/>
            </p:nvSpPr>
            <p:spPr bwMode="auto">
              <a:xfrm>
                <a:off x="114" y="41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9" name="Freeform 223"/>
              <p:cNvSpPr>
                <a:spLocks/>
              </p:cNvSpPr>
              <p:nvPr/>
            </p:nvSpPr>
            <p:spPr bwMode="auto">
              <a:xfrm>
                <a:off x="114" y="41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1" name="Freeform 224"/>
              <p:cNvSpPr>
                <a:spLocks/>
              </p:cNvSpPr>
              <p:nvPr/>
            </p:nvSpPr>
            <p:spPr bwMode="auto">
              <a:xfrm>
                <a:off x="156" y="561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2" name="Freeform 225"/>
              <p:cNvSpPr>
                <a:spLocks/>
              </p:cNvSpPr>
              <p:nvPr/>
            </p:nvSpPr>
            <p:spPr bwMode="auto">
              <a:xfrm>
                <a:off x="156" y="561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3" name="Freeform 226"/>
              <p:cNvSpPr>
                <a:spLocks/>
              </p:cNvSpPr>
              <p:nvPr/>
            </p:nvSpPr>
            <p:spPr bwMode="auto">
              <a:xfrm>
                <a:off x="73" y="555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4" name="Freeform 227"/>
              <p:cNvSpPr>
                <a:spLocks/>
              </p:cNvSpPr>
              <p:nvPr/>
            </p:nvSpPr>
            <p:spPr bwMode="auto">
              <a:xfrm>
                <a:off x="73" y="555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7" name="Line 228"/>
              <p:cNvSpPr>
                <a:spLocks noChangeShapeType="1"/>
              </p:cNvSpPr>
              <p:nvPr/>
            </p:nvSpPr>
            <p:spPr bwMode="auto">
              <a:xfrm>
                <a:off x="133" y="548"/>
                <a:ext cx="0" cy="25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133" y="573"/>
                <a:ext cx="0" cy="25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103" y="548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103" y="598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3" name="Line 232"/>
              <p:cNvSpPr>
                <a:spLocks noChangeShapeType="1"/>
              </p:cNvSpPr>
              <p:nvPr/>
            </p:nvSpPr>
            <p:spPr bwMode="auto">
              <a:xfrm>
                <a:off x="73" y="573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4" name="Freeform 233"/>
              <p:cNvSpPr>
                <a:spLocks/>
              </p:cNvSpPr>
              <p:nvPr/>
            </p:nvSpPr>
            <p:spPr bwMode="auto">
              <a:xfrm>
                <a:off x="-24" y="637"/>
                <a:ext cx="37" cy="37"/>
              </a:xfrm>
              <a:custGeom>
                <a:avLst/>
                <a:gdLst>
                  <a:gd name="T0" fmla="*/ 0 w 37"/>
                  <a:gd name="T1" fmla="*/ 0 h 37"/>
                  <a:gd name="T2" fmla="*/ 37 w 37"/>
                  <a:gd name="T3" fmla="*/ 0 h 37"/>
                  <a:gd name="T4" fmla="*/ 18 w 37"/>
                  <a:gd name="T5" fmla="*/ 37 h 37"/>
                  <a:gd name="T6" fmla="*/ 0 w 37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7">
                    <a:moveTo>
                      <a:pt x="0" y="0"/>
                    </a:moveTo>
                    <a:lnTo>
                      <a:pt x="37" y="0"/>
                    </a:lnTo>
                    <a:lnTo>
                      <a:pt x="18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5" name="Freeform 234"/>
              <p:cNvSpPr>
                <a:spLocks/>
              </p:cNvSpPr>
              <p:nvPr/>
            </p:nvSpPr>
            <p:spPr bwMode="auto">
              <a:xfrm>
                <a:off x="-24" y="637"/>
                <a:ext cx="37" cy="37"/>
              </a:xfrm>
              <a:custGeom>
                <a:avLst/>
                <a:gdLst>
                  <a:gd name="T0" fmla="*/ 0 w 37"/>
                  <a:gd name="T1" fmla="*/ 0 h 37"/>
                  <a:gd name="T2" fmla="*/ 37 w 37"/>
                  <a:gd name="T3" fmla="*/ 0 h 37"/>
                  <a:gd name="T4" fmla="*/ 18 w 37"/>
                  <a:gd name="T5" fmla="*/ 37 h 37"/>
                  <a:gd name="T6" fmla="*/ 0 w 37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7">
                    <a:moveTo>
                      <a:pt x="0" y="0"/>
                    </a:moveTo>
                    <a:lnTo>
                      <a:pt x="37" y="0"/>
                    </a:lnTo>
                    <a:lnTo>
                      <a:pt x="18" y="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6" name="Freeform 235"/>
              <p:cNvSpPr>
                <a:spLocks/>
              </p:cNvSpPr>
              <p:nvPr/>
            </p:nvSpPr>
            <p:spPr bwMode="auto">
              <a:xfrm>
                <a:off x="-107" y="611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7" name="Freeform 236"/>
              <p:cNvSpPr>
                <a:spLocks/>
              </p:cNvSpPr>
              <p:nvPr/>
            </p:nvSpPr>
            <p:spPr bwMode="auto">
              <a:xfrm>
                <a:off x="-107" y="611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237"/>
              <p:cNvSpPr>
                <a:spLocks/>
              </p:cNvSpPr>
              <p:nvPr/>
            </p:nvSpPr>
            <p:spPr bwMode="auto">
              <a:xfrm>
                <a:off x="-80" y="54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238"/>
              <p:cNvSpPr>
                <a:spLocks/>
              </p:cNvSpPr>
              <p:nvPr/>
            </p:nvSpPr>
            <p:spPr bwMode="auto">
              <a:xfrm>
                <a:off x="-80" y="54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Freeform 239"/>
              <p:cNvSpPr>
                <a:spLocks/>
              </p:cNvSpPr>
              <p:nvPr/>
            </p:nvSpPr>
            <p:spPr bwMode="auto">
              <a:xfrm>
                <a:off x="-52" y="599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240"/>
              <p:cNvSpPr>
                <a:spLocks/>
              </p:cNvSpPr>
              <p:nvPr/>
            </p:nvSpPr>
            <p:spPr bwMode="auto">
              <a:xfrm>
                <a:off x="-52" y="599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0" name="Freeform 241"/>
              <p:cNvSpPr>
                <a:spLocks/>
              </p:cNvSpPr>
              <p:nvPr/>
            </p:nvSpPr>
            <p:spPr bwMode="auto">
              <a:xfrm>
                <a:off x="-107" y="66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1" name="Freeform 242"/>
              <p:cNvSpPr>
                <a:spLocks/>
              </p:cNvSpPr>
              <p:nvPr/>
            </p:nvSpPr>
            <p:spPr bwMode="auto">
              <a:xfrm>
                <a:off x="-107" y="662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243"/>
              <p:cNvSpPr>
                <a:spLocks/>
              </p:cNvSpPr>
              <p:nvPr/>
            </p:nvSpPr>
            <p:spPr bwMode="auto">
              <a:xfrm>
                <a:off x="-24" y="580"/>
                <a:ext cx="37" cy="38"/>
              </a:xfrm>
              <a:custGeom>
                <a:avLst/>
                <a:gdLst>
                  <a:gd name="T0" fmla="*/ 0 w 37"/>
                  <a:gd name="T1" fmla="*/ 0 h 38"/>
                  <a:gd name="T2" fmla="*/ 37 w 37"/>
                  <a:gd name="T3" fmla="*/ 0 h 38"/>
                  <a:gd name="T4" fmla="*/ 18 w 37"/>
                  <a:gd name="T5" fmla="*/ 38 h 38"/>
                  <a:gd name="T6" fmla="*/ 0 w 37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37" y="0"/>
                    </a:lnTo>
                    <a:lnTo>
                      <a:pt x="18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244"/>
              <p:cNvSpPr>
                <a:spLocks/>
              </p:cNvSpPr>
              <p:nvPr/>
            </p:nvSpPr>
            <p:spPr bwMode="auto">
              <a:xfrm>
                <a:off x="-24" y="580"/>
                <a:ext cx="37" cy="38"/>
              </a:xfrm>
              <a:custGeom>
                <a:avLst/>
                <a:gdLst>
                  <a:gd name="T0" fmla="*/ 0 w 37"/>
                  <a:gd name="T1" fmla="*/ 0 h 38"/>
                  <a:gd name="T2" fmla="*/ 37 w 37"/>
                  <a:gd name="T3" fmla="*/ 0 h 38"/>
                  <a:gd name="T4" fmla="*/ 18 w 37"/>
                  <a:gd name="T5" fmla="*/ 38 h 38"/>
                  <a:gd name="T6" fmla="*/ 0 w 37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37" y="0"/>
                    </a:lnTo>
                    <a:lnTo>
                      <a:pt x="18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245"/>
              <p:cNvSpPr>
                <a:spLocks/>
              </p:cNvSpPr>
              <p:nvPr/>
            </p:nvSpPr>
            <p:spPr bwMode="auto">
              <a:xfrm>
                <a:off x="-107" y="567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9" name="Freeform 246"/>
              <p:cNvSpPr>
                <a:spLocks/>
              </p:cNvSpPr>
              <p:nvPr/>
            </p:nvSpPr>
            <p:spPr bwMode="auto">
              <a:xfrm>
                <a:off x="-107" y="567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7" name="Freeform 247"/>
              <p:cNvSpPr>
                <a:spLocks/>
              </p:cNvSpPr>
              <p:nvPr/>
            </p:nvSpPr>
            <p:spPr bwMode="auto">
              <a:xfrm>
                <a:off x="-52" y="637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48"/>
              <p:cNvSpPr>
                <a:spLocks/>
              </p:cNvSpPr>
              <p:nvPr/>
            </p:nvSpPr>
            <p:spPr bwMode="auto">
              <a:xfrm>
                <a:off x="-52" y="637"/>
                <a:ext cx="38" cy="37"/>
              </a:xfrm>
              <a:custGeom>
                <a:avLst/>
                <a:gdLst>
                  <a:gd name="T0" fmla="*/ 0 w 38"/>
                  <a:gd name="T1" fmla="*/ 0 h 37"/>
                  <a:gd name="T2" fmla="*/ 38 w 38"/>
                  <a:gd name="T3" fmla="*/ 0 h 37"/>
                  <a:gd name="T4" fmla="*/ 19 w 38"/>
                  <a:gd name="T5" fmla="*/ 37 h 37"/>
                  <a:gd name="T6" fmla="*/ 0 w 3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38" y="0"/>
                    </a:lnTo>
                    <a:lnTo>
                      <a:pt x="19" y="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Line 249"/>
              <p:cNvSpPr>
                <a:spLocks noChangeShapeType="1"/>
              </p:cNvSpPr>
              <p:nvPr/>
            </p:nvSpPr>
            <p:spPr bwMode="auto">
              <a:xfrm>
                <a:off x="-47" y="609"/>
                <a:ext cx="0" cy="14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Line 250"/>
              <p:cNvSpPr>
                <a:spLocks noChangeShapeType="1"/>
              </p:cNvSpPr>
              <p:nvPr/>
            </p:nvSpPr>
            <p:spPr bwMode="auto">
              <a:xfrm>
                <a:off x="-47" y="623"/>
                <a:ext cx="0" cy="15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Line 251"/>
              <p:cNvSpPr>
                <a:spLocks noChangeShapeType="1"/>
              </p:cNvSpPr>
              <p:nvPr/>
            </p:nvSpPr>
            <p:spPr bwMode="auto">
              <a:xfrm>
                <a:off x="-77" y="609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Line 252"/>
              <p:cNvSpPr>
                <a:spLocks noChangeShapeType="1"/>
              </p:cNvSpPr>
              <p:nvPr/>
            </p:nvSpPr>
            <p:spPr bwMode="auto">
              <a:xfrm>
                <a:off x="-77" y="638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Line 253"/>
              <p:cNvSpPr>
                <a:spLocks noChangeShapeType="1"/>
              </p:cNvSpPr>
              <p:nvPr/>
            </p:nvSpPr>
            <p:spPr bwMode="auto">
              <a:xfrm>
                <a:off x="-107" y="623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54"/>
              <p:cNvSpPr>
                <a:spLocks/>
              </p:cNvSpPr>
              <p:nvPr/>
            </p:nvSpPr>
            <p:spPr bwMode="auto">
              <a:xfrm>
                <a:off x="-275" y="573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55"/>
              <p:cNvSpPr>
                <a:spLocks/>
              </p:cNvSpPr>
              <p:nvPr/>
            </p:nvSpPr>
            <p:spPr bwMode="auto">
              <a:xfrm>
                <a:off x="-233" y="58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56"/>
              <p:cNvSpPr>
                <a:spLocks/>
              </p:cNvSpPr>
              <p:nvPr/>
            </p:nvSpPr>
            <p:spPr bwMode="auto">
              <a:xfrm>
                <a:off x="-205" y="58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57"/>
              <p:cNvSpPr>
                <a:spLocks/>
              </p:cNvSpPr>
              <p:nvPr/>
            </p:nvSpPr>
            <p:spPr bwMode="auto">
              <a:xfrm>
                <a:off x="-288" y="586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58"/>
              <p:cNvSpPr>
                <a:spLocks/>
              </p:cNvSpPr>
              <p:nvPr/>
            </p:nvSpPr>
            <p:spPr bwMode="auto">
              <a:xfrm>
                <a:off x="-260" y="586"/>
                <a:ext cx="37" cy="38"/>
              </a:xfrm>
              <a:custGeom>
                <a:avLst/>
                <a:gdLst>
                  <a:gd name="T0" fmla="*/ 0 w 37"/>
                  <a:gd name="T1" fmla="*/ 0 h 38"/>
                  <a:gd name="T2" fmla="*/ 37 w 37"/>
                  <a:gd name="T3" fmla="*/ 0 h 38"/>
                  <a:gd name="T4" fmla="*/ 19 w 37"/>
                  <a:gd name="T5" fmla="*/ 38 h 38"/>
                  <a:gd name="T6" fmla="*/ 0 w 37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37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59"/>
              <p:cNvSpPr>
                <a:spLocks/>
              </p:cNvSpPr>
              <p:nvPr/>
            </p:nvSpPr>
            <p:spPr bwMode="auto">
              <a:xfrm>
                <a:off x="-247" y="580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60"/>
              <p:cNvSpPr>
                <a:spLocks/>
              </p:cNvSpPr>
              <p:nvPr/>
            </p:nvSpPr>
            <p:spPr bwMode="auto">
              <a:xfrm>
                <a:off x="-219" y="586"/>
                <a:ext cx="37" cy="38"/>
              </a:xfrm>
              <a:custGeom>
                <a:avLst/>
                <a:gdLst>
                  <a:gd name="T0" fmla="*/ 0 w 37"/>
                  <a:gd name="T1" fmla="*/ 0 h 38"/>
                  <a:gd name="T2" fmla="*/ 37 w 37"/>
                  <a:gd name="T3" fmla="*/ 0 h 38"/>
                  <a:gd name="T4" fmla="*/ 19 w 37"/>
                  <a:gd name="T5" fmla="*/ 38 h 38"/>
                  <a:gd name="T6" fmla="*/ 0 w 37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37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61"/>
              <p:cNvSpPr>
                <a:spLocks/>
              </p:cNvSpPr>
              <p:nvPr/>
            </p:nvSpPr>
            <p:spPr bwMode="auto">
              <a:xfrm>
                <a:off x="-247" y="523"/>
                <a:ext cx="38" cy="38"/>
              </a:xfrm>
              <a:custGeom>
                <a:avLst/>
                <a:gdLst>
                  <a:gd name="T0" fmla="*/ 0 w 38"/>
                  <a:gd name="T1" fmla="*/ 0 h 38"/>
                  <a:gd name="T2" fmla="*/ 38 w 38"/>
                  <a:gd name="T3" fmla="*/ 0 h 38"/>
                  <a:gd name="T4" fmla="*/ 19 w 38"/>
                  <a:gd name="T5" fmla="*/ 38 h 38"/>
                  <a:gd name="T6" fmla="*/ 0 w 3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0" y="0"/>
                    </a:moveTo>
                    <a:lnTo>
                      <a:pt x="38" y="0"/>
                    </a:lnTo>
                    <a:lnTo>
                      <a:pt x="1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Line 262"/>
              <p:cNvSpPr>
                <a:spLocks noChangeShapeType="1"/>
              </p:cNvSpPr>
              <p:nvPr/>
            </p:nvSpPr>
            <p:spPr bwMode="auto">
              <a:xfrm>
                <a:off x="-228" y="588"/>
                <a:ext cx="0" cy="7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Line 263"/>
              <p:cNvSpPr>
                <a:spLocks noChangeShapeType="1"/>
              </p:cNvSpPr>
              <p:nvPr/>
            </p:nvSpPr>
            <p:spPr bwMode="auto">
              <a:xfrm>
                <a:off x="-228" y="595"/>
                <a:ext cx="0" cy="8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Line 264"/>
              <p:cNvSpPr>
                <a:spLocks noChangeShapeType="1"/>
              </p:cNvSpPr>
              <p:nvPr/>
            </p:nvSpPr>
            <p:spPr bwMode="auto">
              <a:xfrm>
                <a:off x="-258" y="588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Line 265"/>
              <p:cNvSpPr>
                <a:spLocks noChangeShapeType="1"/>
              </p:cNvSpPr>
              <p:nvPr/>
            </p:nvSpPr>
            <p:spPr bwMode="auto">
              <a:xfrm>
                <a:off x="-258" y="603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Line 266"/>
              <p:cNvSpPr>
                <a:spLocks noChangeShapeType="1"/>
              </p:cNvSpPr>
              <p:nvPr/>
            </p:nvSpPr>
            <p:spPr bwMode="auto">
              <a:xfrm>
                <a:off x="-288" y="595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Rectangle 267"/>
              <p:cNvSpPr>
                <a:spLocks noChangeArrowheads="1"/>
              </p:cNvSpPr>
              <p:nvPr/>
            </p:nvSpPr>
            <p:spPr bwMode="auto">
              <a:xfrm>
                <a:off x="-427" y="712"/>
                <a:ext cx="37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Rectangle 268"/>
              <p:cNvSpPr>
                <a:spLocks noChangeArrowheads="1"/>
              </p:cNvSpPr>
              <p:nvPr/>
            </p:nvSpPr>
            <p:spPr bwMode="auto">
              <a:xfrm>
                <a:off x="-427" y="712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Rectangle 269"/>
              <p:cNvSpPr>
                <a:spLocks noChangeArrowheads="1"/>
              </p:cNvSpPr>
              <p:nvPr/>
            </p:nvSpPr>
            <p:spPr bwMode="auto">
              <a:xfrm>
                <a:off x="-427" y="580"/>
                <a:ext cx="37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Rectangle 270"/>
              <p:cNvSpPr>
                <a:spLocks noChangeArrowheads="1"/>
              </p:cNvSpPr>
              <p:nvPr/>
            </p:nvSpPr>
            <p:spPr bwMode="auto">
              <a:xfrm>
                <a:off x="-427" y="580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Rectangle 271"/>
              <p:cNvSpPr>
                <a:spLocks noChangeArrowheads="1"/>
              </p:cNvSpPr>
              <p:nvPr/>
            </p:nvSpPr>
            <p:spPr bwMode="auto">
              <a:xfrm>
                <a:off x="-386" y="630"/>
                <a:ext cx="38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Rectangle 272"/>
              <p:cNvSpPr>
                <a:spLocks noChangeArrowheads="1"/>
              </p:cNvSpPr>
              <p:nvPr/>
            </p:nvSpPr>
            <p:spPr bwMode="auto">
              <a:xfrm>
                <a:off x="-386" y="630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Rectangle 273"/>
              <p:cNvSpPr>
                <a:spLocks noChangeArrowheads="1"/>
              </p:cNvSpPr>
              <p:nvPr/>
            </p:nvSpPr>
            <p:spPr bwMode="auto">
              <a:xfrm>
                <a:off x="-427" y="492"/>
                <a:ext cx="37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Rectangle 274"/>
              <p:cNvSpPr>
                <a:spLocks noChangeArrowheads="1"/>
              </p:cNvSpPr>
              <p:nvPr/>
            </p:nvSpPr>
            <p:spPr bwMode="auto">
              <a:xfrm>
                <a:off x="-427" y="492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Rectangle 275"/>
              <p:cNvSpPr>
                <a:spLocks noChangeArrowheads="1"/>
              </p:cNvSpPr>
              <p:nvPr/>
            </p:nvSpPr>
            <p:spPr bwMode="auto">
              <a:xfrm>
                <a:off x="-468" y="546"/>
                <a:ext cx="37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Rectangle 276"/>
              <p:cNvSpPr>
                <a:spLocks noChangeArrowheads="1"/>
              </p:cNvSpPr>
              <p:nvPr/>
            </p:nvSpPr>
            <p:spPr bwMode="auto">
              <a:xfrm>
                <a:off x="-468" y="546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Rectangle 277"/>
              <p:cNvSpPr>
                <a:spLocks noChangeArrowheads="1"/>
              </p:cNvSpPr>
              <p:nvPr/>
            </p:nvSpPr>
            <p:spPr bwMode="auto">
              <a:xfrm>
                <a:off x="-386" y="552"/>
                <a:ext cx="38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Rectangle 278"/>
              <p:cNvSpPr>
                <a:spLocks noChangeArrowheads="1"/>
              </p:cNvSpPr>
              <p:nvPr/>
            </p:nvSpPr>
            <p:spPr bwMode="auto">
              <a:xfrm>
                <a:off x="-386" y="552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8" name="Rectangle 279"/>
              <p:cNvSpPr>
                <a:spLocks noChangeArrowheads="1"/>
              </p:cNvSpPr>
              <p:nvPr/>
            </p:nvSpPr>
            <p:spPr bwMode="auto">
              <a:xfrm>
                <a:off x="-427" y="632"/>
                <a:ext cx="37" cy="37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9" name="Rectangle 280"/>
              <p:cNvSpPr>
                <a:spLocks noChangeArrowheads="1"/>
              </p:cNvSpPr>
              <p:nvPr/>
            </p:nvSpPr>
            <p:spPr bwMode="auto">
              <a:xfrm>
                <a:off x="-427" y="632"/>
                <a:ext cx="37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0" name="Rectangle 281"/>
              <p:cNvSpPr>
                <a:spLocks noChangeArrowheads="1"/>
              </p:cNvSpPr>
              <p:nvPr/>
            </p:nvSpPr>
            <p:spPr bwMode="auto">
              <a:xfrm>
                <a:off x="-468" y="621"/>
                <a:ext cx="37" cy="38"/>
              </a:xfrm>
              <a:prstGeom prst="rect">
                <a:avLst/>
              </a:prstGeom>
              <a:solidFill>
                <a:srgbClr val="FF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1" name="Rectangle 282"/>
              <p:cNvSpPr>
                <a:spLocks noChangeArrowheads="1"/>
              </p:cNvSpPr>
              <p:nvPr/>
            </p:nvSpPr>
            <p:spPr bwMode="auto">
              <a:xfrm>
                <a:off x="-468" y="621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2" name="Line 283"/>
              <p:cNvSpPr>
                <a:spLocks noChangeShapeType="1"/>
              </p:cNvSpPr>
              <p:nvPr/>
            </p:nvSpPr>
            <p:spPr bwMode="auto">
              <a:xfrm>
                <a:off x="-409" y="591"/>
                <a:ext cx="0" cy="23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3" name="Line 284"/>
              <p:cNvSpPr>
                <a:spLocks noChangeShapeType="1"/>
              </p:cNvSpPr>
              <p:nvPr/>
            </p:nvSpPr>
            <p:spPr bwMode="auto">
              <a:xfrm>
                <a:off x="-409" y="614"/>
                <a:ext cx="0" cy="25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4" name="Line 285"/>
              <p:cNvSpPr>
                <a:spLocks noChangeShapeType="1"/>
              </p:cNvSpPr>
              <p:nvPr/>
            </p:nvSpPr>
            <p:spPr bwMode="auto">
              <a:xfrm>
                <a:off x="-438" y="591"/>
                <a:ext cx="59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5" name="Line 286"/>
              <p:cNvSpPr>
                <a:spLocks noChangeShapeType="1"/>
              </p:cNvSpPr>
              <p:nvPr/>
            </p:nvSpPr>
            <p:spPr bwMode="auto">
              <a:xfrm>
                <a:off x="-438" y="639"/>
                <a:ext cx="59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6" name="Line 287"/>
              <p:cNvSpPr>
                <a:spLocks noChangeShapeType="1"/>
              </p:cNvSpPr>
              <p:nvPr/>
            </p:nvSpPr>
            <p:spPr bwMode="auto">
              <a:xfrm>
                <a:off x="-468" y="614"/>
                <a:ext cx="119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7" name="Rectangle 288"/>
              <p:cNvSpPr>
                <a:spLocks noChangeArrowheads="1"/>
              </p:cNvSpPr>
              <p:nvPr/>
            </p:nvSpPr>
            <p:spPr bwMode="auto">
              <a:xfrm>
                <a:off x="-608" y="674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8" name="Rectangle 289"/>
              <p:cNvSpPr>
                <a:spLocks noChangeArrowheads="1"/>
              </p:cNvSpPr>
              <p:nvPr/>
            </p:nvSpPr>
            <p:spPr bwMode="auto">
              <a:xfrm>
                <a:off x="-608" y="674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9" name="Rectangle 290"/>
              <p:cNvSpPr>
                <a:spLocks noChangeArrowheads="1"/>
              </p:cNvSpPr>
              <p:nvPr/>
            </p:nvSpPr>
            <p:spPr bwMode="auto">
              <a:xfrm>
                <a:off x="-649" y="674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0" name="Rectangle 291"/>
              <p:cNvSpPr>
                <a:spLocks noChangeArrowheads="1"/>
              </p:cNvSpPr>
              <p:nvPr/>
            </p:nvSpPr>
            <p:spPr bwMode="auto">
              <a:xfrm>
                <a:off x="-649" y="674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1" name="Rectangle 292"/>
              <p:cNvSpPr>
                <a:spLocks noChangeArrowheads="1"/>
              </p:cNvSpPr>
              <p:nvPr/>
            </p:nvSpPr>
            <p:spPr bwMode="auto">
              <a:xfrm>
                <a:off x="-608" y="535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2" name="Rectangle 293"/>
              <p:cNvSpPr>
                <a:spLocks noChangeArrowheads="1"/>
              </p:cNvSpPr>
              <p:nvPr/>
            </p:nvSpPr>
            <p:spPr bwMode="auto">
              <a:xfrm>
                <a:off x="-608" y="535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3" name="Rectangle 294"/>
              <p:cNvSpPr>
                <a:spLocks noChangeArrowheads="1"/>
              </p:cNvSpPr>
              <p:nvPr/>
            </p:nvSpPr>
            <p:spPr bwMode="auto">
              <a:xfrm>
                <a:off x="-566" y="700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4" name="Rectangle 295"/>
              <p:cNvSpPr>
                <a:spLocks noChangeArrowheads="1"/>
              </p:cNvSpPr>
              <p:nvPr/>
            </p:nvSpPr>
            <p:spPr bwMode="auto">
              <a:xfrm>
                <a:off x="-566" y="700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5" name="Rectangle 296"/>
              <p:cNvSpPr>
                <a:spLocks noChangeArrowheads="1"/>
              </p:cNvSpPr>
              <p:nvPr/>
            </p:nvSpPr>
            <p:spPr bwMode="auto">
              <a:xfrm>
                <a:off x="-588" y="668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6" name="Rectangle 297"/>
              <p:cNvSpPr>
                <a:spLocks noChangeArrowheads="1"/>
              </p:cNvSpPr>
              <p:nvPr/>
            </p:nvSpPr>
            <p:spPr bwMode="auto">
              <a:xfrm>
                <a:off x="-588" y="668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7" name="Rectangle 298"/>
              <p:cNvSpPr>
                <a:spLocks noChangeArrowheads="1"/>
              </p:cNvSpPr>
              <p:nvPr/>
            </p:nvSpPr>
            <p:spPr bwMode="auto">
              <a:xfrm>
                <a:off x="-629" y="655"/>
                <a:ext cx="38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8" name="Rectangle 299"/>
              <p:cNvSpPr>
                <a:spLocks noChangeArrowheads="1"/>
              </p:cNvSpPr>
              <p:nvPr/>
            </p:nvSpPr>
            <p:spPr bwMode="auto">
              <a:xfrm>
                <a:off x="-629" y="655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9" name="Rectangle 300"/>
              <p:cNvSpPr>
                <a:spLocks noChangeArrowheads="1"/>
              </p:cNvSpPr>
              <p:nvPr/>
            </p:nvSpPr>
            <p:spPr bwMode="auto">
              <a:xfrm>
                <a:off x="-608" y="637"/>
                <a:ext cx="38" cy="3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0" name="Rectangle 301"/>
              <p:cNvSpPr>
                <a:spLocks noChangeArrowheads="1"/>
              </p:cNvSpPr>
              <p:nvPr/>
            </p:nvSpPr>
            <p:spPr bwMode="auto">
              <a:xfrm>
                <a:off x="-608" y="637"/>
                <a:ext cx="38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1" name="Rectangle 302"/>
              <p:cNvSpPr>
                <a:spLocks noChangeArrowheads="1"/>
              </p:cNvSpPr>
              <p:nvPr/>
            </p:nvSpPr>
            <p:spPr bwMode="auto">
              <a:xfrm>
                <a:off x="-588" y="618"/>
                <a:ext cx="38" cy="3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2" name="Rectangle 303"/>
              <p:cNvSpPr>
                <a:spLocks noChangeArrowheads="1"/>
              </p:cNvSpPr>
              <p:nvPr/>
            </p:nvSpPr>
            <p:spPr bwMode="auto">
              <a:xfrm>
                <a:off x="-588" y="618"/>
                <a:ext cx="38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3" name="Line 304"/>
              <p:cNvSpPr>
                <a:spLocks noChangeShapeType="1"/>
              </p:cNvSpPr>
              <p:nvPr/>
            </p:nvSpPr>
            <p:spPr bwMode="auto">
              <a:xfrm>
                <a:off x="-589" y="647"/>
                <a:ext cx="0" cy="17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4" name="Line 305"/>
              <p:cNvSpPr>
                <a:spLocks noChangeShapeType="1"/>
              </p:cNvSpPr>
              <p:nvPr/>
            </p:nvSpPr>
            <p:spPr bwMode="auto">
              <a:xfrm>
                <a:off x="-589" y="664"/>
                <a:ext cx="0" cy="18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5" name="Line 306"/>
              <p:cNvSpPr>
                <a:spLocks noChangeShapeType="1"/>
              </p:cNvSpPr>
              <p:nvPr/>
            </p:nvSpPr>
            <p:spPr bwMode="auto">
              <a:xfrm>
                <a:off x="-619" y="647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6" name="Line 307"/>
              <p:cNvSpPr>
                <a:spLocks noChangeShapeType="1"/>
              </p:cNvSpPr>
              <p:nvPr/>
            </p:nvSpPr>
            <p:spPr bwMode="auto">
              <a:xfrm>
                <a:off x="-619" y="682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7" name="Line 308"/>
              <p:cNvSpPr>
                <a:spLocks noChangeShapeType="1"/>
              </p:cNvSpPr>
              <p:nvPr/>
            </p:nvSpPr>
            <p:spPr bwMode="auto">
              <a:xfrm>
                <a:off x="-649" y="664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8" name="Rectangle 309"/>
              <p:cNvSpPr>
                <a:spLocks noChangeArrowheads="1"/>
              </p:cNvSpPr>
              <p:nvPr/>
            </p:nvSpPr>
            <p:spPr bwMode="auto">
              <a:xfrm>
                <a:off x="-747" y="580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9" name="Rectangle 310"/>
              <p:cNvSpPr>
                <a:spLocks noChangeArrowheads="1"/>
              </p:cNvSpPr>
              <p:nvPr/>
            </p:nvSpPr>
            <p:spPr bwMode="auto">
              <a:xfrm>
                <a:off x="-747" y="580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0" name="Rectangle 311"/>
              <p:cNvSpPr>
                <a:spLocks noChangeArrowheads="1"/>
              </p:cNvSpPr>
              <p:nvPr/>
            </p:nvSpPr>
            <p:spPr bwMode="auto">
              <a:xfrm>
                <a:off x="-830" y="548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1" name="Rectangle 312"/>
              <p:cNvSpPr>
                <a:spLocks noChangeArrowheads="1"/>
              </p:cNvSpPr>
              <p:nvPr/>
            </p:nvSpPr>
            <p:spPr bwMode="auto">
              <a:xfrm>
                <a:off x="-830" y="548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2" name="Rectangle 313"/>
              <p:cNvSpPr>
                <a:spLocks noChangeArrowheads="1"/>
              </p:cNvSpPr>
              <p:nvPr/>
            </p:nvSpPr>
            <p:spPr bwMode="auto">
              <a:xfrm>
                <a:off x="-775" y="567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3" name="Rectangle 314"/>
              <p:cNvSpPr>
                <a:spLocks noChangeArrowheads="1"/>
              </p:cNvSpPr>
              <p:nvPr/>
            </p:nvSpPr>
            <p:spPr bwMode="auto">
              <a:xfrm>
                <a:off x="-775" y="567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4" name="Rectangle 315"/>
              <p:cNvSpPr>
                <a:spLocks noChangeArrowheads="1"/>
              </p:cNvSpPr>
              <p:nvPr/>
            </p:nvSpPr>
            <p:spPr bwMode="auto">
              <a:xfrm>
                <a:off x="-775" y="605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5" name="Rectangle 316"/>
              <p:cNvSpPr>
                <a:spLocks noChangeArrowheads="1"/>
              </p:cNvSpPr>
              <p:nvPr/>
            </p:nvSpPr>
            <p:spPr bwMode="auto">
              <a:xfrm>
                <a:off x="-775" y="605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6" name="Rectangle 317"/>
              <p:cNvSpPr>
                <a:spLocks noChangeArrowheads="1"/>
              </p:cNvSpPr>
              <p:nvPr/>
            </p:nvSpPr>
            <p:spPr bwMode="auto">
              <a:xfrm>
                <a:off x="-747" y="625"/>
                <a:ext cx="38" cy="37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7" name="Rectangle 318"/>
              <p:cNvSpPr>
                <a:spLocks noChangeArrowheads="1"/>
              </p:cNvSpPr>
              <p:nvPr/>
            </p:nvSpPr>
            <p:spPr bwMode="auto">
              <a:xfrm>
                <a:off x="-747" y="625"/>
                <a:ext cx="38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8" name="Rectangle 319"/>
              <p:cNvSpPr>
                <a:spLocks noChangeArrowheads="1"/>
              </p:cNvSpPr>
              <p:nvPr/>
            </p:nvSpPr>
            <p:spPr bwMode="auto">
              <a:xfrm>
                <a:off x="-802" y="573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9" name="Rectangle 320"/>
              <p:cNvSpPr>
                <a:spLocks noChangeArrowheads="1"/>
              </p:cNvSpPr>
              <p:nvPr/>
            </p:nvSpPr>
            <p:spPr bwMode="auto">
              <a:xfrm>
                <a:off x="-802" y="573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Rectangle 321"/>
              <p:cNvSpPr>
                <a:spLocks noChangeArrowheads="1"/>
              </p:cNvSpPr>
              <p:nvPr/>
            </p:nvSpPr>
            <p:spPr bwMode="auto">
              <a:xfrm>
                <a:off x="-802" y="618"/>
                <a:ext cx="38" cy="37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1" name="Rectangle 322"/>
              <p:cNvSpPr>
                <a:spLocks noChangeArrowheads="1"/>
              </p:cNvSpPr>
              <p:nvPr/>
            </p:nvSpPr>
            <p:spPr bwMode="auto">
              <a:xfrm>
                <a:off x="-802" y="618"/>
                <a:ext cx="38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Rectangle 323"/>
              <p:cNvSpPr>
                <a:spLocks noChangeArrowheads="1"/>
              </p:cNvSpPr>
              <p:nvPr/>
            </p:nvSpPr>
            <p:spPr bwMode="auto">
              <a:xfrm>
                <a:off x="-789" y="668"/>
                <a:ext cx="38" cy="38"/>
              </a:xfrm>
              <a:prstGeom prst="rect">
                <a:avLst/>
              </a:prstGeom>
              <a:solidFill>
                <a:srgbClr val="FF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3" name="Rectangle 324"/>
              <p:cNvSpPr>
                <a:spLocks noChangeArrowheads="1"/>
              </p:cNvSpPr>
              <p:nvPr/>
            </p:nvSpPr>
            <p:spPr bwMode="auto">
              <a:xfrm>
                <a:off x="-789" y="668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4" name="Line 325"/>
              <p:cNvSpPr>
                <a:spLocks noChangeShapeType="1"/>
              </p:cNvSpPr>
              <p:nvPr/>
            </p:nvSpPr>
            <p:spPr bwMode="auto">
              <a:xfrm>
                <a:off x="-770" y="603"/>
                <a:ext cx="0" cy="14"/>
              </a:xfrm>
              <a:prstGeom prst="line">
                <a:avLst/>
              </a:prstGeom>
              <a:noFill/>
              <a:ln w="22225" cap="flat">
                <a:solidFill>
                  <a:srgbClr val="FFA0A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5" name="Line 326"/>
              <p:cNvSpPr>
                <a:spLocks noChangeShapeType="1"/>
              </p:cNvSpPr>
              <p:nvPr/>
            </p:nvSpPr>
            <p:spPr bwMode="auto">
              <a:xfrm>
                <a:off x="-770" y="617"/>
                <a:ext cx="0" cy="14"/>
              </a:xfrm>
              <a:prstGeom prst="line">
                <a:avLst/>
              </a:prstGeom>
              <a:noFill/>
              <a:ln w="22225" cap="flat">
                <a:solidFill>
                  <a:srgbClr val="FFA0A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6" name="Line 327"/>
              <p:cNvSpPr>
                <a:spLocks noChangeShapeType="1"/>
              </p:cNvSpPr>
              <p:nvPr/>
            </p:nvSpPr>
            <p:spPr bwMode="auto">
              <a:xfrm>
                <a:off x="-800" y="603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FFA0A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Line 328"/>
              <p:cNvSpPr>
                <a:spLocks noChangeShapeType="1"/>
              </p:cNvSpPr>
              <p:nvPr/>
            </p:nvSpPr>
            <p:spPr bwMode="auto">
              <a:xfrm>
                <a:off x="-800" y="631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FFA0A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8" name="Line 329"/>
              <p:cNvSpPr>
                <a:spLocks noChangeShapeType="1"/>
              </p:cNvSpPr>
              <p:nvPr/>
            </p:nvSpPr>
            <p:spPr bwMode="auto">
              <a:xfrm>
                <a:off x="-830" y="617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Rectangle 330"/>
              <p:cNvSpPr>
                <a:spLocks noChangeArrowheads="1"/>
              </p:cNvSpPr>
              <p:nvPr/>
            </p:nvSpPr>
            <p:spPr bwMode="auto">
              <a:xfrm>
                <a:off x="-961" y="625"/>
                <a:ext cx="38" cy="37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Rectangle 331"/>
              <p:cNvSpPr>
                <a:spLocks noChangeArrowheads="1"/>
              </p:cNvSpPr>
              <p:nvPr/>
            </p:nvSpPr>
            <p:spPr bwMode="auto">
              <a:xfrm>
                <a:off x="-927" y="586"/>
                <a:ext cx="37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Rectangle 332"/>
              <p:cNvSpPr>
                <a:spLocks noChangeArrowheads="1"/>
              </p:cNvSpPr>
              <p:nvPr/>
            </p:nvSpPr>
            <p:spPr bwMode="auto">
              <a:xfrm>
                <a:off x="-961" y="567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Rectangle 333"/>
              <p:cNvSpPr>
                <a:spLocks noChangeArrowheads="1"/>
              </p:cNvSpPr>
              <p:nvPr/>
            </p:nvSpPr>
            <p:spPr bwMode="auto">
              <a:xfrm>
                <a:off x="-977" y="630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Rectangle 334"/>
              <p:cNvSpPr>
                <a:spLocks noChangeArrowheads="1"/>
              </p:cNvSpPr>
              <p:nvPr/>
            </p:nvSpPr>
            <p:spPr bwMode="auto">
              <a:xfrm>
                <a:off x="-944" y="586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Rectangle 335"/>
              <p:cNvSpPr>
                <a:spLocks noChangeArrowheads="1"/>
              </p:cNvSpPr>
              <p:nvPr/>
            </p:nvSpPr>
            <p:spPr bwMode="auto">
              <a:xfrm>
                <a:off x="-944" y="548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5" name="Rectangle 336"/>
              <p:cNvSpPr>
                <a:spLocks noChangeArrowheads="1"/>
              </p:cNvSpPr>
              <p:nvPr/>
            </p:nvSpPr>
            <p:spPr bwMode="auto">
              <a:xfrm>
                <a:off x="-1010" y="567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6" name="Rectangle 337"/>
              <p:cNvSpPr>
                <a:spLocks noChangeArrowheads="1"/>
              </p:cNvSpPr>
              <p:nvPr/>
            </p:nvSpPr>
            <p:spPr bwMode="auto">
              <a:xfrm>
                <a:off x="-977" y="586"/>
                <a:ext cx="38" cy="38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7" name="Line 338"/>
              <p:cNvSpPr>
                <a:spLocks noChangeShapeType="1"/>
              </p:cNvSpPr>
              <p:nvPr/>
            </p:nvSpPr>
            <p:spPr bwMode="auto">
              <a:xfrm>
                <a:off x="-951" y="596"/>
                <a:ext cx="0" cy="1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8" name="Line 339"/>
              <p:cNvSpPr>
                <a:spLocks noChangeShapeType="1"/>
              </p:cNvSpPr>
              <p:nvPr/>
            </p:nvSpPr>
            <p:spPr bwMode="auto">
              <a:xfrm>
                <a:off x="-951" y="606"/>
                <a:ext cx="0" cy="1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9" name="Line 340"/>
              <p:cNvSpPr>
                <a:spLocks noChangeShapeType="1"/>
              </p:cNvSpPr>
              <p:nvPr/>
            </p:nvSpPr>
            <p:spPr bwMode="auto">
              <a:xfrm>
                <a:off x="-980" y="596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0" name="Line 341"/>
              <p:cNvSpPr>
                <a:spLocks noChangeShapeType="1"/>
              </p:cNvSpPr>
              <p:nvPr/>
            </p:nvSpPr>
            <p:spPr bwMode="auto">
              <a:xfrm>
                <a:off x="-980" y="616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Line 342"/>
              <p:cNvSpPr>
                <a:spLocks noChangeShapeType="1"/>
              </p:cNvSpPr>
              <p:nvPr/>
            </p:nvSpPr>
            <p:spPr bwMode="auto">
              <a:xfrm>
                <a:off x="-1010" y="606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2" name="Oval 343"/>
              <p:cNvSpPr>
                <a:spLocks noChangeArrowheads="1"/>
              </p:cNvSpPr>
              <p:nvPr/>
            </p:nvSpPr>
            <p:spPr bwMode="auto">
              <a:xfrm>
                <a:off x="-1129" y="750"/>
                <a:ext cx="37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Oval 344"/>
              <p:cNvSpPr>
                <a:spLocks noChangeArrowheads="1"/>
              </p:cNvSpPr>
              <p:nvPr/>
            </p:nvSpPr>
            <p:spPr bwMode="auto">
              <a:xfrm>
                <a:off x="-1130" y="750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Oval 345"/>
              <p:cNvSpPr>
                <a:spLocks noChangeArrowheads="1"/>
              </p:cNvSpPr>
              <p:nvPr/>
            </p:nvSpPr>
            <p:spPr bwMode="auto">
              <a:xfrm>
                <a:off x="-1150" y="750"/>
                <a:ext cx="38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Oval 346"/>
              <p:cNvSpPr>
                <a:spLocks noChangeArrowheads="1"/>
              </p:cNvSpPr>
              <p:nvPr/>
            </p:nvSpPr>
            <p:spPr bwMode="auto">
              <a:xfrm>
                <a:off x="-1150" y="750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Oval 347"/>
              <p:cNvSpPr>
                <a:spLocks noChangeArrowheads="1"/>
              </p:cNvSpPr>
              <p:nvPr/>
            </p:nvSpPr>
            <p:spPr bwMode="auto">
              <a:xfrm>
                <a:off x="-1108" y="731"/>
                <a:ext cx="38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7" name="Oval 348"/>
              <p:cNvSpPr>
                <a:spLocks noChangeArrowheads="1"/>
              </p:cNvSpPr>
              <p:nvPr/>
            </p:nvSpPr>
            <p:spPr bwMode="auto">
              <a:xfrm>
                <a:off x="-1108" y="731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8" name="Oval 349"/>
              <p:cNvSpPr>
                <a:spLocks noChangeArrowheads="1"/>
              </p:cNvSpPr>
              <p:nvPr/>
            </p:nvSpPr>
            <p:spPr bwMode="auto">
              <a:xfrm>
                <a:off x="-1170" y="744"/>
                <a:ext cx="37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Oval 350"/>
              <p:cNvSpPr>
                <a:spLocks noChangeArrowheads="1"/>
              </p:cNvSpPr>
              <p:nvPr/>
            </p:nvSpPr>
            <p:spPr bwMode="auto">
              <a:xfrm>
                <a:off x="-1170" y="744"/>
                <a:ext cx="37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0" name="Oval 351"/>
              <p:cNvSpPr>
                <a:spLocks noChangeArrowheads="1"/>
              </p:cNvSpPr>
              <p:nvPr/>
            </p:nvSpPr>
            <p:spPr bwMode="auto">
              <a:xfrm>
                <a:off x="-1150" y="826"/>
                <a:ext cx="38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1" name="Oval 352"/>
              <p:cNvSpPr>
                <a:spLocks noChangeArrowheads="1"/>
              </p:cNvSpPr>
              <p:nvPr/>
            </p:nvSpPr>
            <p:spPr bwMode="auto">
              <a:xfrm>
                <a:off x="-1150" y="826"/>
                <a:ext cx="38" cy="37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2" name="Oval 353"/>
              <p:cNvSpPr>
                <a:spLocks noChangeArrowheads="1"/>
              </p:cNvSpPr>
              <p:nvPr/>
            </p:nvSpPr>
            <p:spPr bwMode="auto">
              <a:xfrm>
                <a:off x="-1170" y="852"/>
                <a:ext cx="37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3" name="Oval 354"/>
              <p:cNvSpPr>
                <a:spLocks noChangeArrowheads="1"/>
              </p:cNvSpPr>
              <p:nvPr/>
            </p:nvSpPr>
            <p:spPr bwMode="auto">
              <a:xfrm>
                <a:off x="-1170" y="852"/>
                <a:ext cx="37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4" name="Oval 355"/>
              <p:cNvSpPr>
                <a:spLocks noChangeArrowheads="1"/>
              </p:cNvSpPr>
              <p:nvPr/>
            </p:nvSpPr>
            <p:spPr bwMode="auto">
              <a:xfrm>
                <a:off x="-1129" y="838"/>
                <a:ext cx="37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5" name="Oval 356"/>
              <p:cNvSpPr>
                <a:spLocks noChangeArrowheads="1"/>
              </p:cNvSpPr>
              <p:nvPr/>
            </p:nvSpPr>
            <p:spPr bwMode="auto">
              <a:xfrm>
                <a:off x="-1130" y="838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6" name="Oval 357"/>
              <p:cNvSpPr>
                <a:spLocks noChangeArrowheads="1"/>
              </p:cNvSpPr>
              <p:nvPr/>
            </p:nvSpPr>
            <p:spPr bwMode="auto">
              <a:xfrm>
                <a:off x="-1191" y="731"/>
                <a:ext cx="38" cy="38"/>
              </a:xfrm>
              <a:prstGeom prst="ellipse">
                <a:avLst/>
              </a:prstGeom>
              <a:solidFill>
                <a:srgbClr val="FF6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7" name="Oval 358"/>
              <p:cNvSpPr>
                <a:spLocks noChangeArrowheads="1"/>
              </p:cNvSpPr>
              <p:nvPr/>
            </p:nvSpPr>
            <p:spPr bwMode="auto">
              <a:xfrm>
                <a:off x="-1191" y="731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8" name="Line 359"/>
              <p:cNvSpPr>
                <a:spLocks noChangeShapeType="1"/>
              </p:cNvSpPr>
              <p:nvPr/>
            </p:nvSpPr>
            <p:spPr bwMode="auto">
              <a:xfrm>
                <a:off x="-1131" y="779"/>
                <a:ext cx="0" cy="18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9" name="Line 360"/>
              <p:cNvSpPr>
                <a:spLocks noChangeShapeType="1"/>
              </p:cNvSpPr>
              <p:nvPr/>
            </p:nvSpPr>
            <p:spPr bwMode="auto">
              <a:xfrm>
                <a:off x="-1131" y="797"/>
                <a:ext cx="0" cy="18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0" name="Line 361"/>
              <p:cNvSpPr>
                <a:spLocks noChangeShapeType="1"/>
              </p:cNvSpPr>
              <p:nvPr/>
            </p:nvSpPr>
            <p:spPr bwMode="auto">
              <a:xfrm>
                <a:off x="-1161" y="779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1" name="Line 362"/>
              <p:cNvSpPr>
                <a:spLocks noChangeShapeType="1"/>
              </p:cNvSpPr>
              <p:nvPr/>
            </p:nvSpPr>
            <p:spPr bwMode="auto">
              <a:xfrm>
                <a:off x="-1161" y="815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2" name="Line 363"/>
              <p:cNvSpPr>
                <a:spLocks noChangeShapeType="1"/>
              </p:cNvSpPr>
              <p:nvPr/>
            </p:nvSpPr>
            <p:spPr bwMode="auto">
              <a:xfrm>
                <a:off x="-1191" y="797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3" name="Oval 364"/>
              <p:cNvSpPr>
                <a:spLocks noChangeArrowheads="1"/>
              </p:cNvSpPr>
              <p:nvPr/>
            </p:nvSpPr>
            <p:spPr bwMode="auto">
              <a:xfrm>
                <a:off x="-1330" y="1116"/>
                <a:ext cx="37" cy="3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4" name="Oval 365"/>
              <p:cNvSpPr>
                <a:spLocks noChangeArrowheads="1"/>
              </p:cNvSpPr>
              <p:nvPr/>
            </p:nvSpPr>
            <p:spPr bwMode="auto">
              <a:xfrm>
                <a:off x="-1330" y="1116"/>
                <a:ext cx="37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5" name="Oval 366"/>
              <p:cNvSpPr>
                <a:spLocks noChangeArrowheads="1"/>
              </p:cNvSpPr>
              <p:nvPr/>
            </p:nvSpPr>
            <p:spPr bwMode="auto">
              <a:xfrm>
                <a:off x="-1330" y="996"/>
                <a:ext cx="37" cy="3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6" name="Oval 367"/>
              <p:cNvSpPr>
                <a:spLocks noChangeArrowheads="1"/>
              </p:cNvSpPr>
              <p:nvPr/>
            </p:nvSpPr>
            <p:spPr bwMode="auto">
              <a:xfrm>
                <a:off x="-1330" y="996"/>
                <a:ext cx="37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7" name="Oval 368"/>
              <p:cNvSpPr>
                <a:spLocks noChangeArrowheads="1"/>
              </p:cNvSpPr>
              <p:nvPr/>
            </p:nvSpPr>
            <p:spPr bwMode="auto">
              <a:xfrm>
                <a:off x="-1289" y="990"/>
                <a:ext cx="38" cy="3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8" name="Oval 369"/>
              <p:cNvSpPr>
                <a:spLocks noChangeArrowheads="1"/>
              </p:cNvSpPr>
              <p:nvPr/>
            </p:nvSpPr>
            <p:spPr bwMode="auto">
              <a:xfrm>
                <a:off x="-1289" y="990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9" name="Oval 370"/>
              <p:cNvSpPr>
                <a:spLocks noChangeArrowheads="1"/>
              </p:cNvSpPr>
              <p:nvPr/>
            </p:nvSpPr>
            <p:spPr bwMode="auto">
              <a:xfrm>
                <a:off x="-1289" y="738"/>
                <a:ext cx="38" cy="3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0" name="Oval 371"/>
              <p:cNvSpPr>
                <a:spLocks noChangeArrowheads="1"/>
              </p:cNvSpPr>
              <p:nvPr/>
            </p:nvSpPr>
            <p:spPr bwMode="auto">
              <a:xfrm>
                <a:off x="-1289" y="738"/>
                <a:ext cx="38" cy="37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1" name="Oval 372"/>
              <p:cNvSpPr>
                <a:spLocks noChangeArrowheads="1"/>
              </p:cNvSpPr>
              <p:nvPr/>
            </p:nvSpPr>
            <p:spPr bwMode="auto">
              <a:xfrm>
                <a:off x="-1372" y="725"/>
                <a:ext cx="38" cy="3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2" name="Oval 373"/>
              <p:cNvSpPr>
                <a:spLocks noChangeArrowheads="1"/>
              </p:cNvSpPr>
              <p:nvPr/>
            </p:nvSpPr>
            <p:spPr bwMode="auto">
              <a:xfrm>
                <a:off x="-1372" y="725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3" name="Oval 374"/>
              <p:cNvSpPr>
                <a:spLocks noChangeArrowheads="1"/>
              </p:cNvSpPr>
              <p:nvPr/>
            </p:nvSpPr>
            <p:spPr bwMode="auto">
              <a:xfrm>
                <a:off x="-1330" y="763"/>
                <a:ext cx="37" cy="3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4" name="Oval 375"/>
              <p:cNvSpPr>
                <a:spLocks noChangeArrowheads="1"/>
              </p:cNvSpPr>
              <p:nvPr/>
            </p:nvSpPr>
            <p:spPr bwMode="auto">
              <a:xfrm>
                <a:off x="-1330" y="763"/>
                <a:ext cx="37" cy="37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5" name="Oval 376"/>
              <p:cNvSpPr>
                <a:spLocks noChangeArrowheads="1"/>
              </p:cNvSpPr>
              <p:nvPr/>
            </p:nvSpPr>
            <p:spPr bwMode="auto">
              <a:xfrm>
                <a:off x="-1330" y="864"/>
                <a:ext cx="37" cy="37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6" name="Oval 377"/>
              <p:cNvSpPr>
                <a:spLocks noChangeArrowheads="1"/>
              </p:cNvSpPr>
              <p:nvPr/>
            </p:nvSpPr>
            <p:spPr bwMode="auto">
              <a:xfrm>
                <a:off x="-1330" y="863"/>
                <a:ext cx="37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7" name="Oval 378"/>
              <p:cNvSpPr>
                <a:spLocks noChangeArrowheads="1"/>
              </p:cNvSpPr>
              <p:nvPr/>
            </p:nvSpPr>
            <p:spPr bwMode="auto">
              <a:xfrm>
                <a:off x="-1372" y="958"/>
                <a:ext cx="38" cy="3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8" name="Oval 379"/>
              <p:cNvSpPr>
                <a:spLocks noChangeArrowheads="1"/>
              </p:cNvSpPr>
              <p:nvPr/>
            </p:nvSpPr>
            <p:spPr bwMode="auto">
              <a:xfrm>
                <a:off x="-1372" y="958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9" name="Line 380"/>
              <p:cNvSpPr>
                <a:spLocks noChangeShapeType="1"/>
              </p:cNvSpPr>
              <p:nvPr/>
            </p:nvSpPr>
            <p:spPr bwMode="auto">
              <a:xfrm>
                <a:off x="-1312" y="862"/>
                <a:ext cx="0" cy="51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0" name="Line 381"/>
              <p:cNvSpPr>
                <a:spLocks noChangeShapeType="1"/>
              </p:cNvSpPr>
              <p:nvPr/>
            </p:nvSpPr>
            <p:spPr bwMode="auto">
              <a:xfrm>
                <a:off x="-1312" y="913"/>
                <a:ext cx="0" cy="51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1" name="Line 382"/>
              <p:cNvSpPr>
                <a:spLocks noChangeShapeType="1"/>
              </p:cNvSpPr>
              <p:nvPr/>
            </p:nvSpPr>
            <p:spPr bwMode="auto">
              <a:xfrm>
                <a:off x="-1341" y="862"/>
                <a:ext cx="59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2" name="Line 383"/>
              <p:cNvSpPr>
                <a:spLocks noChangeShapeType="1"/>
              </p:cNvSpPr>
              <p:nvPr/>
            </p:nvSpPr>
            <p:spPr bwMode="auto">
              <a:xfrm>
                <a:off x="-1341" y="964"/>
                <a:ext cx="59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3" name="Line 384"/>
              <p:cNvSpPr>
                <a:spLocks noChangeShapeType="1"/>
              </p:cNvSpPr>
              <p:nvPr/>
            </p:nvSpPr>
            <p:spPr bwMode="auto">
              <a:xfrm>
                <a:off x="-1372" y="913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4" name="Oval 385"/>
              <p:cNvSpPr>
                <a:spLocks noChangeArrowheads="1"/>
              </p:cNvSpPr>
              <p:nvPr/>
            </p:nvSpPr>
            <p:spPr bwMode="auto">
              <a:xfrm>
                <a:off x="-1469" y="775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5" name="Oval 386"/>
              <p:cNvSpPr>
                <a:spLocks noChangeArrowheads="1"/>
              </p:cNvSpPr>
              <p:nvPr/>
            </p:nvSpPr>
            <p:spPr bwMode="auto">
              <a:xfrm>
                <a:off x="-1469" y="775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6" name="Oval 387"/>
              <p:cNvSpPr>
                <a:spLocks noChangeArrowheads="1"/>
              </p:cNvSpPr>
              <p:nvPr/>
            </p:nvSpPr>
            <p:spPr bwMode="auto">
              <a:xfrm>
                <a:off x="-1469" y="819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7" name="Oval 388"/>
              <p:cNvSpPr>
                <a:spLocks noChangeArrowheads="1"/>
              </p:cNvSpPr>
              <p:nvPr/>
            </p:nvSpPr>
            <p:spPr bwMode="auto">
              <a:xfrm>
                <a:off x="-1469" y="819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8" name="Oval 389"/>
              <p:cNvSpPr>
                <a:spLocks noChangeArrowheads="1"/>
              </p:cNvSpPr>
              <p:nvPr/>
            </p:nvSpPr>
            <p:spPr bwMode="auto">
              <a:xfrm>
                <a:off x="-1469" y="625"/>
                <a:ext cx="38" cy="37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9" name="Oval 390"/>
              <p:cNvSpPr>
                <a:spLocks noChangeArrowheads="1"/>
              </p:cNvSpPr>
              <p:nvPr/>
            </p:nvSpPr>
            <p:spPr bwMode="auto">
              <a:xfrm>
                <a:off x="-1469" y="625"/>
                <a:ext cx="38" cy="37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0" name="Oval 391"/>
              <p:cNvSpPr>
                <a:spLocks noChangeArrowheads="1"/>
              </p:cNvSpPr>
              <p:nvPr/>
            </p:nvSpPr>
            <p:spPr bwMode="auto">
              <a:xfrm>
                <a:off x="-1469" y="674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1" name="Oval 392"/>
              <p:cNvSpPr>
                <a:spLocks noChangeArrowheads="1"/>
              </p:cNvSpPr>
              <p:nvPr/>
            </p:nvSpPr>
            <p:spPr bwMode="auto">
              <a:xfrm>
                <a:off x="-1469" y="674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2" name="Oval 393"/>
              <p:cNvSpPr>
                <a:spLocks noChangeArrowheads="1"/>
              </p:cNvSpPr>
              <p:nvPr/>
            </p:nvSpPr>
            <p:spPr bwMode="auto">
              <a:xfrm>
                <a:off x="-1552" y="662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3" name="Oval 394"/>
              <p:cNvSpPr>
                <a:spLocks noChangeArrowheads="1"/>
              </p:cNvSpPr>
              <p:nvPr/>
            </p:nvSpPr>
            <p:spPr bwMode="auto">
              <a:xfrm>
                <a:off x="-1552" y="662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4" name="Oval 395"/>
              <p:cNvSpPr>
                <a:spLocks noChangeArrowheads="1"/>
              </p:cNvSpPr>
              <p:nvPr/>
            </p:nvSpPr>
            <p:spPr bwMode="auto">
              <a:xfrm>
                <a:off x="-1552" y="750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5" name="Oval 396"/>
              <p:cNvSpPr>
                <a:spLocks noChangeArrowheads="1"/>
              </p:cNvSpPr>
              <p:nvPr/>
            </p:nvSpPr>
            <p:spPr bwMode="auto">
              <a:xfrm>
                <a:off x="-1552" y="750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6" name="Oval 397"/>
              <p:cNvSpPr>
                <a:spLocks noChangeArrowheads="1"/>
              </p:cNvSpPr>
              <p:nvPr/>
            </p:nvSpPr>
            <p:spPr bwMode="auto">
              <a:xfrm>
                <a:off x="-1552" y="819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7" name="Oval 398"/>
              <p:cNvSpPr>
                <a:spLocks noChangeArrowheads="1"/>
              </p:cNvSpPr>
              <p:nvPr/>
            </p:nvSpPr>
            <p:spPr bwMode="auto">
              <a:xfrm>
                <a:off x="-1552" y="819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8" name="Oval 399"/>
              <p:cNvSpPr>
                <a:spLocks noChangeArrowheads="1"/>
              </p:cNvSpPr>
              <p:nvPr/>
            </p:nvSpPr>
            <p:spPr bwMode="auto">
              <a:xfrm>
                <a:off x="-1511" y="876"/>
                <a:ext cx="38" cy="38"/>
              </a:xfrm>
              <a:prstGeom prst="ellipse">
                <a:avLst/>
              </a:prstGeom>
              <a:solidFill>
                <a:srgbClr val="FFA0A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9" name="Oval 400"/>
              <p:cNvSpPr>
                <a:spLocks noChangeArrowheads="1"/>
              </p:cNvSpPr>
              <p:nvPr/>
            </p:nvSpPr>
            <p:spPr bwMode="auto">
              <a:xfrm>
                <a:off x="-1511" y="876"/>
                <a:ext cx="38" cy="38"/>
              </a:xfrm>
              <a:prstGeom prst="ellips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0" name="Line 401"/>
              <p:cNvSpPr>
                <a:spLocks noChangeShapeType="1"/>
              </p:cNvSpPr>
              <p:nvPr/>
            </p:nvSpPr>
            <p:spPr bwMode="auto">
              <a:xfrm>
                <a:off x="-1492" y="738"/>
                <a:ext cx="0" cy="31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1" name="Line 402"/>
              <p:cNvSpPr>
                <a:spLocks noChangeShapeType="1"/>
              </p:cNvSpPr>
              <p:nvPr/>
            </p:nvSpPr>
            <p:spPr bwMode="auto">
              <a:xfrm>
                <a:off x="-1492" y="769"/>
                <a:ext cx="0" cy="31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2" name="Line 403"/>
              <p:cNvSpPr>
                <a:spLocks noChangeShapeType="1"/>
              </p:cNvSpPr>
              <p:nvPr/>
            </p:nvSpPr>
            <p:spPr bwMode="auto">
              <a:xfrm>
                <a:off x="-1522" y="738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3" name="Line 404"/>
              <p:cNvSpPr>
                <a:spLocks noChangeShapeType="1"/>
              </p:cNvSpPr>
              <p:nvPr/>
            </p:nvSpPr>
            <p:spPr bwMode="auto">
              <a:xfrm>
                <a:off x="-1522" y="800"/>
                <a:ext cx="60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4" name="Line 405"/>
              <p:cNvSpPr>
                <a:spLocks noChangeShapeType="1"/>
              </p:cNvSpPr>
              <p:nvPr/>
            </p:nvSpPr>
            <p:spPr bwMode="auto">
              <a:xfrm>
                <a:off x="-1552" y="769"/>
                <a:ext cx="120" cy="0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8" name="Oval 407"/>
            <p:cNvSpPr>
              <a:spLocks noChangeArrowheads="1"/>
            </p:cNvSpPr>
            <p:nvPr/>
          </p:nvSpPr>
          <p:spPr bwMode="auto">
            <a:xfrm>
              <a:off x="-2686050" y="930275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Oval 408"/>
            <p:cNvSpPr>
              <a:spLocks noChangeArrowheads="1"/>
            </p:cNvSpPr>
            <p:nvPr/>
          </p:nvSpPr>
          <p:spPr bwMode="auto">
            <a:xfrm>
              <a:off x="-2663825" y="939800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Oval 409"/>
            <p:cNvSpPr>
              <a:spLocks noChangeArrowheads="1"/>
            </p:cNvSpPr>
            <p:nvPr/>
          </p:nvSpPr>
          <p:spPr bwMode="auto">
            <a:xfrm>
              <a:off x="-2619375" y="930275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Oval 410"/>
            <p:cNvSpPr>
              <a:spLocks noChangeArrowheads="1"/>
            </p:cNvSpPr>
            <p:nvPr/>
          </p:nvSpPr>
          <p:spPr bwMode="auto">
            <a:xfrm>
              <a:off x="-2686050" y="869950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Oval 411"/>
            <p:cNvSpPr>
              <a:spLocks noChangeArrowheads="1"/>
            </p:cNvSpPr>
            <p:nvPr/>
          </p:nvSpPr>
          <p:spPr bwMode="auto">
            <a:xfrm>
              <a:off x="-2706688" y="930275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Oval 412"/>
            <p:cNvSpPr>
              <a:spLocks noChangeArrowheads="1"/>
            </p:cNvSpPr>
            <p:nvPr/>
          </p:nvSpPr>
          <p:spPr bwMode="auto">
            <a:xfrm>
              <a:off x="-2641600" y="930275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Oval 413"/>
            <p:cNvSpPr>
              <a:spLocks noChangeArrowheads="1"/>
            </p:cNvSpPr>
            <p:nvPr/>
          </p:nvSpPr>
          <p:spPr bwMode="auto">
            <a:xfrm>
              <a:off x="-2751138" y="930275"/>
              <a:ext cx="60325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Oval 414"/>
            <p:cNvSpPr>
              <a:spLocks noChangeArrowheads="1"/>
            </p:cNvSpPr>
            <p:nvPr/>
          </p:nvSpPr>
          <p:spPr bwMode="auto">
            <a:xfrm>
              <a:off x="-2728913" y="909638"/>
              <a:ext cx="58738" cy="60325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Line 415"/>
            <p:cNvSpPr>
              <a:spLocks noChangeShapeType="1"/>
            </p:cNvSpPr>
            <p:nvPr/>
          </p:nvSpPr>
          <p:spPr bwMode="auto">
            <a:xfrm>
              <a:off x="-2655888" y="944563"/>
              <a:ext cx="0" cy="793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Line 416"/>
            <p:cNvSpPr>
              <a:spLocks noChangeShapeType="1"/>
            </p:cNvSpPr>
            <p:nvPr/>
          </p:nvSpPr>
          <p:spPr bwMode="auto">
            <a:xfrm>
              <a:off x="-2655888" y="952500"/>
              <a:ext cx="0" cy="793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Line 417"/>
            <p:cNvSpPr>
              <a:spLocks noChangeShapeType="1"/>
            </p:cNvSpPr>
            <p:nvPr/>
          </p:nvSpPr>
          <p:spPr bwMode="auto">
            <a:xfrm>
              <a:off x="-2703513" y="944563"/>
              <a:ext cx="952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Line 418"/>
            <p:cNvSpPr>
              <a:spLocks noChangeShapeType="1"/>
            </p:cNvSpPr>
            <p:nvPr/>
          </p:nvSpPr>
          <p:spPr bwMode="auto">
            <a:xfrm>
              <a:off x="-2703513" y="960438"/>
              <a:ext cx="952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Line 419"/>
            <p:cNvSpPr>
              <a:spLocks noChangeShapeType="1"/>
            </p:cNvSpPr>
            <p:nvPr/>
          </p:nvSpPr>
          <p:spPr bwMode="auto">
            <a:xfrm>
              <a:off x="-2751138" y="952500"/>
              <a:ext cx="190500" cy="0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36" name="Straight Connector 935"/>
          <p:cNvCxnSpPr/>
          <p:nvPr/>
        </p:nvCxnSpPr>
        <p:spPr>
          <a:xfrm>
            <a:off x="834189" y="790780"/>
            <a:ext cx="903360" cy="63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7" name="Straight Connector 936"/>
          <p:cNvCxnSpPr/>
          <p:nvPr/>
        </p:nvCxnSpPr>
        <p:spPr>
          <a:xfrm flipH="1">
            <a:off x="1429859" y="800369"/>
            <a:ext cx="1054" cy="2870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8" name="TextBox 937"/>
          <p:cNvSpPr txBox="1"/>
          <p:nvPr/>
        </p:nvSpPr>
        <p:spPr>
          <a:xfrm>
            <a:off x="2181327" y="344644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939" name="Straight Connector 938"/>
          <p:cNvCxnSpPr/>
          <p:nvPr/>
        </p:nvCxnSpPr>
        <p:spPr>
          <a:xfrm flipV="1">
            <a:off x="1153003" y="532519"/>
            <a:ext cx="2907721" cy="193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0" name="TextBox 939"/>
          <p:cNvSpPr txBox="1"/>
          <p:nvPr/>
        </p:nvSpPr>
        <p:spPr>
          <a:xfrm>
            <a:off x="1587844" y="593558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41" name="TextBox 940"/>
          <p:cNvSpPr txBox="1"/>
          <p:nvPr/>
        </p:nvSpPr>
        <p:spPr>
          <a:xfrm>
            <a:off x="3035225" y="32990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942" name="Straight Connector 941"/>
          <p:cNvCxnSpPr/>
          <p:nvPr/>
        </p:nvCxnSpPr>
        <p:spPr>
          <a:xfrm>
            <a:off x="1728451" y="793476"/>
            <a:ext cx="1183" cy="2863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3" name="TextBox 942"/>
          <p:cNvSpPr txBox="1"/>
          <p:nvPr/>
        </p:nvSpPr>
        <p:spPr>
          <a:xfrm>
            <a:off x="3333004" y="31971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44" name="TextBox 943"/>
          <p:cNvSpPr txBox="1"/>
          <p:nvPr/>
        </p:nvSpPr>
        <p:spPr>
          <a:xfrm>
            <a:off x="3597820" y="304748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45" name="TextBox 944"/>
          <p:cNvSpPr txBox="1"/>
          <p:nvPr/>
        </p:nvSpPr>
        <p:spPr>
          <a:xfrm>
            <a:off x="3917204" y="337593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946" name="Straight Connector 945"/>
          <p:cNvCxnSpPr/>
          <p:nvPr/>
        </p:nvCxnSpPr>
        <p:spPr>
          <a:xfrm>
            <a:off x="1151820" y="798897"/>
            <a:ext cx="1183" cy="1833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7" name="TextBox 946"/>
          <p:cNvSpPr txBox="1"/>
          <p:nvPr/>
        </p:nvSpPr>
        <p:spPr>
          <a:xfrm>
            <a:off x="1308849" y="592566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48" name="TextBox 947"/>
          <p:cNvSpPr txBox="1"/>
          <p:nvPr/>
        </p:nvSpPr>
        <p:spPr>
          <a:xfrm>
            <a:off x="1025935" y="595252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949" name="Straight Connector 948"/>
          <p:cNvCxnSpPr/>
          <p:nvPr/>
        </p:nvCxnSpPr>
        <p:spPr>
          <a:xfrm flipV="1">
            <a:off x="3436464" y="538487"/>
            <a:ext cx="0" cy="24912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0" name="Straight Connector 949"/>
          <p:cNvCxnSpPr/>
          <p:nvPr/>
        </p:nvCxnSpPr>
        <p:spPr>
          <a:xfrm flipV="1">
            <a:off x="3157927" y="540450"/>
            <a:ext cx="0" cy="2535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2" name="Straight Connector 951"/>
          <p:cNvCxnSpPr/>
          <p:nvPr/>
        </p:nvCxnSpPr>
        <p:spPr>
          <a:xfrm flipV="1">
            <a:off x="1153003" y="567868"/>
            <a:ext cx="0" cy="1033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3" name="Straight Connector 952"/>
          <p:cNvCxnSpPr/>
          <p:nvPr/>
        </p:nvCxnSpPr>
        <p:spPr>
          <a:xfrm flipV="1">
            <a:off x="1714611" y="548420"/>
            <a:ext cx="0" cy="1033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4" name="Straight Connector 953"/>
          <p:cNvCxnSpPr/>
          <p:nvPr/>
        </p:nvCxnSpPr>
        <p:spPr>
          <a:xfrm>
            <a:off x="3743551" y="552727"/>
            <a:ext cx="0" cy="921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5" name="Straight Connector 954"/>
          <p:cNvCxnSpPr/>
          <p:nvPr/>
        </p:nvCxnSpPr>
        <p:spPr>
          <a:xfrm>
            <a:off x="4062058" y="552727"/>
            <a:ext cx="0" cy="921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6" name="Straight Connector 955"/>
          <p:cNvCxnSpPr/>
          <p:nvPr/>
        </p:nvCxnSpPr>
        <p:spPr>
          <a:xfrm flipV="1">
            <a:off x="2010049" y="544426"/>
            <a:ext cx="0" cy="1873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7" name="Straight Connector 956"/>
          <p:cNvCxnSpPr/>
          <p:nvPr/>
        </p:nvCxnSpPr>
        <p:spPr>
          <a:xfrm flipV="1">
            <a:off x="1434181" y="564494"/>
            <a:ext cx="0" cy="1033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8" name="Straight Connector 957"/>
          <p:cNvCxnSpPr/>
          <p:nvPr/>
        </p:nvCxnSpPr>
        <p:spPr>
          <a:xfrm flipV="1">
            <a:off x="2584191" y="538206"/>
            <a:ext cx="2585" cy="25141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9" name="Straight Connector 958"/>
          <p:cNvCxnSpPr/>
          <p:nvPr/>
        </p:nvCxnSpPr>
        <p:spPr>
          <a:xfrm flipV="1">
            <a:off x="2873116" y="547860"/>
            <a:ext cx="0" cy="1873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0" name="Straight Connector 959"/>
          <p:cNvCxnSpPr/>
          <p:nvPr/>
        </p:nvCxnSpPr>
        <p:spPr>
          <a:xfrm flipV="1">
            <a:off x="2306346" y="554280"/>
            <a:ext cx="0" cy="1033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1" name="TextBox 980"/>
          <p:cNvSpPr txBox="1"/>
          <p:nvPr/>
        </p:nvSpPr>
        <p:spPr>
          <a:xfrm>
            <a:off x="2465130" y="33278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82" name="TextBox 981"/>
          <p:cNvSpPr txBox="1"/>
          <p:nvPr/>
        </p:nvSpPr>
        <p:spPr>
          <a:xfrm>
            <a:off x="2748080" y="339489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83" name="TextBox 982"/>
          <p:cNvSpPr txBox="1"/>
          <p:nvPr/>
        </p:nvSpPr>
        <p:spPr>
          <a:xfrm>
            <a:off x="1880930" y="347854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84" name="TextBox 983"/>
          <p:cNvSpPr txBox="1"/>
          <p:nvPr/>
        </p:nvSpPr>
        <p:spPr>
          <a:xfrm flipH="1">
            <a:off x="152416" y="326435"/>
            <a:ext cx="366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08" name="TextBox 307"/>
          <p:cNvSpPr txBox="1"/>
          <p:nvPr/>
        </p:nvSpPr>
        <p:spPr>
          <a:xfrm flipH="1">
            <a:off x="4505830" y="4649673"/>
            <a:ext cx="68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MCF-7-A2B1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259" y="4554796"/>
            <a:ext cx="2656916" cy="219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9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/>
          <p:cNvSpPr txBox="1"/>
          <p:nvPr/>
        </p:nvSpPr>
        <p:spPr>
          <a:xfrm>
            <a:off x="259692" y="4573219"/>
            <a:ext cx="8230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6: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Transient knockdown of HNRNPA2B1 does not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ffect tamoxifen- or fulvestrant- sensitivity of MCF-7 cells. 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MCF-7 cells were transfected with siControl (first lane) or siHNRNPA2B1 for 48 h in OPTIMEM and 24 h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SS medium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prior to WCE extract.  30 µg WCE was loaded per lane.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Note this was a long exposure to visualize HNRNPA2B1 in MCF-7 cells (note appearance of band in lane 1).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blot was probed for HNRNPA2B1 and stripped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reprobed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GAPDH.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summarizes western blots for HNRNPA2B1 relative to GAPDH or 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11 separate transfections. *p &lt; 0.001 in Student’s two-tailed t-test.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48 h after transfection, cells were treated for 72 h with DMSO (vehicle control), 100 nM or 1 µM 4-OHT or 100 nM fulvestrant for 3 additional days with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change of medium/treatment after 48 h.  Values (8) are from 5 separate, independent MTT assays .  *p &lt; 0.004 one way ANOVA, Tukey’s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post hoc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comparisons test.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831850" y="2208213"/>
            <a:ext cx="28813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9026" y="646943"/>
            <a:ext cx="7480499" cy="3728915"/>
            <a:chOff x="459026" y="646943"/>
            <a:chExt cx="7480499" cy="3728915"/>
          </a:xfrm>
        </p:grpSpPr>
        <p:sp>
          <p:nvSpPr>
            <p:cNvPr id="3" name="TextBox 2"/>
            <p:cNvSpPr txBox="1"/>
            <p:nvPr/>
          </p:nvSpPr>
          <p:spPr>
            <a:xfrm>
              <a:off x="4373963" y="744154"/>
              <a:ext cx="36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08660" y="646943"/>
              <a:ext cx="36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6425771" y="2942167"/>
              <a:ext cx="1500" cy="7584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4365390" y="3071224"/>
              <a:ext cx="315631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siControl  +              +               +</a:t>
              </a:r>
              <a:r>
                <a:rPr kumimoji="0" lang="en-US" altLang="en-US" sz="120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              +</a:t>
              </a: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 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3992373" y="3260651"/>
              <a:ext cx="38357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siHNRNPA2B1          +               +               +              + 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5768075" y="3461398"/>
              <a:ext cx="52097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100 nM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011753" y="3409527"/>
              <a:ext cx="7328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23" name="Rectangle 12"/>
            <p:cNvSpPr>
              <a:spLocks noChangeArrowheads="1"/>
            </p:cNvSpPr>
            <p:nvPr/>
          </p:nvSpPr>
          <p:spPr bwMode="auto">
            <a:xfrm>
              <a:off x="6161900" y="3749134"/>
              <a:ext cx="4616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4-OHT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" name="Rectangle 12"/>
            <p:cNvSpPr>
              <a:spLocks noChangeArrowheads="1"/>
            </p:cNvSpPr>
            <p:nvPr/>
          </p:nvSpPr>
          <p:spPr bwMode="auto">
            <a:xfrm>
              <a:off x="6528085" y="3471826"/>
              <a:ext cx="3446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1 </a:t>
              </a:r>
              <a:r>
                <a:rPr lang="en-US" altLang="en-US" sz="1200" b="1" dirty="0">
                  <a:solidFill>
                    <a:srgbClr val="FF0000"/>
                  </a:solidFill>
                  <a:cs typeface="Arial" panose="020B0604020202020204" pitchFamily="34" charset="0"/>
                </a:rPr>
                <a:t>µ</a:t>
              </a: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M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8" name="Rectangle 12"/>
            <p:cNvSpPr>
              <a:spLocks noChangeArrowheads="1"/>
            </p:cNvSpPr>
            <p:nvPr/>
          </p:nvSpPr>
          <p:spPr bwMode="auto">
            <a:xfrm>
              <a:off x="7110772" y="3506536"/>
              <a:ext cx="8287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/>
                  <a:cs typeface="Arial" panose="020B0604020202020204" pitchFamily="34" charset="0"/>
                </a:rPr>
                <a:t>100 nM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b="1" dirty="0">
                  <a:solidFill>
                    <a:srgbClr val="FF6600"/>
                  </a:solidFill>
                  <a:cs typeface="Arial" panose="020B0604020202020204" pitchFamily="34" charset="0"/>
                </a:rPr>
                <a:t>Fulvestrant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148017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33" name="Straight Connector 132"/>
            <p:cNvCxnSpPr/>
            <p:nvPr/>
          </p:nvCxnSpPr>
          <p:spPr>
            <a:xfrm>
              <a:off x="5156093" y="966687"/>
              <a:ext cx="0" cy="2562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7517068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5884499" y="963554"/>
              <a:ext cx="3177" cy="5491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5724779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068408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410488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770873" y="730298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46" name="Straight Connector 145"/>
            <p:cNvCxnSpPr/>
            <p:nvPr/>
          </p:nvCxnSpPr>
          <p:spPr>
            <a:xfrm flipH="1" flipV="1">
              <a:off x="6238000" y="968420"/>
              <a:ext cx="3177" cy="5491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 flipV="1">
              <a:off x="6574529" y="966688"/>
              <a:ext cx="1588" cy="6403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6939690" y="970859"/>
              <a:ext cx="3177" cy="5491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7685498" y="977194"/>
              <a:ext cx="4035" cy="7306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>
              <a:off x="5163331" y="963866"/>
              <a:ext cx="2519168" cy="10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/>
          </p:nvCxnSpPr>
          <p:spPr>
            <a:xfrm flipV="1">
              <a:off x="7309542" y="974566"/>
              <a:ext cx="1490" cy="6455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026" y="678877"/>
              <a:ext cx="3760875" cy="1777618"/>
            </a:xfrm>
            <a:prstGeom prst="rect">
              <a:avLst/>
            </a:prstGeom>
          </p:spPr>
        </p:pic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30B7450B-8F0D-4594-BA3B-5EA1AD44035D}"/>
                </a:ext>
              </a:extLst>
            </p:cNvPr>
            <p:cNvCxnSpPr/>
            <p:nvPr/>
          </p:nvCxnSpPr>
          <p:spPr>
            <a:xfrm>
              <a:off x="5685909" y="2941873"/>
              <a:ext cx="0" cy="10059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F6FA582-AFAA-4F9B-8C48-B6F97F8DB01F}"/>
                </a:ext>
              </a:extLst>
            </p:cNvPr>
            <p:cNvCxnSpPr/>
            <p:nvPr/>
          </p:nvCxnSpPr>
          <p:spPr>
            <a:xfrm>
              <a:off x="7088470" y="2964388"/>
              <a:ext cx="0" cy="10059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608660" y="2499507"/>
              <a:ext cx="36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24" name="Rectangle 87"/>
            <p:cNvSpPr>
              <a:spLocks noChangeArrowheads="1"/>
            </p:cNvSpPr>
            <p:nvPr/>
          </p:nvSpPr>
          <p:spPr bwMode="auto">
            <a:xfrm>
              <a:off x="1672047" y="2992438"/>
              <a:ext cx="1919288" cy="111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89"/>
            <p:cNvSpPr>
              <a:spLocks noChangeShapeType="1"/>
            </p:cNvSpPr>
            <p:nvPr/>
          </p:nvSpPr>
          <p:spPr bwMode="auto">
            <a:xfrm>
              <a:off x="1672047" y="4105276"/>
              <a:ext cx="192087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90"/>
            <p:cNvSpPr>
              <a:spLocks noChangeShapeType="1"/>
            </p:cNvSpPr>
            <p:nvPr/>
          </p:nvSpPr>
          <p:spPr bwMode="auto">
            <a:xfrm>
              <a:off x="2153060" y="4105276"/>
              <a:ext cx="0" cy="476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Rectangle 91"/>
            <p:cNvSpPr>
              <a:spLocks noChangeArrowheads="1"/>
            </p:cNvSpPr>
            <p:nvPr/>
          </p:nvSpPr>
          <p:spPr bwMode="auto">
            <a:xfrm>
              <a:off x="1713322" y="4156076"/>
              <a:ext cx="67646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siControl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9" name="Line 92"/>
            <p:cNvSpPr>
              <a:spLocks noChangeShapeType="1"/>
            </p:cNvSpPr>
            <p:nvPr/>
          </p:nvSpPr>
          <p:spPr bwMode="auto">
            <a:xfrm>
              <a:off x="3113497" y="4105276"/>
              <a:ext cx="0" cy="476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Rectangle 93"/>
            <p:cNvSpPr>
              <a:spLocks noChangeArrowheads="1"/>
            </p:cNvSpPr>
            <p:nvPr/>
          </p:nvSpPr>
          <p:spPr bwMode="auto">
            <a:xfrm>
              <a:off x="2872197" y="4156076"/>
              <a:ext cx="5193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siA2B1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1" name="Line 94"/>
            <p:cNvSpPr>
              <a:spLocks noChangeShapeType="1"/>
            </p:cNvSpPr>
            <p:nvPr/>
          </p:nvSpPr>
          <p:spPr bwMode="auto">
            <a:xfrm flipV="1">
              <a:off x="1672047" y="2992438"/>
              <a:ext cx="0" cy="111283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Line 95"/>
            <p:cNvSpPr>
              <a:spLocks noChangeShapeType="1"/>
            </p:cNvSpPr>
            <p:nvPr/>
          </p:nvSpPr>
          <p:spPr bwMode="auto">
            <a:xfrm flipH="1">
              <a:off x="1626010" y="4105276"/>
              <a:ext cx="4603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Rectangle 96"/>
            <p:cNvSpPr>
              <a:spLocks noChangeArrowheads="1"/>
            </p:cNvSpPr>
            <p:nvPr/>
          </p:nvSpPr>
          <p:spPr bwMode="auto">
            <a:xfrm>
              <a:off x="1394863" y="4029076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Line 97"/>
            <p:cNvSpPr>
              <a:spLocks noChangeShapeType="1"/>
            </p:cNvSpPr>
            <p:nvPr/>
          </p:nvSpPr>
          <p:spPr bwMode="auto">
            <a:xfrm flipH="1">
              <a:off x="1626010" y="3733801"/>
              <a:ext cx="4603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Rectangle 98"/>
            <p:cNvSpPr>
              <a:spLocks noChangeArrowheads="1"/>
            </p:cNvSpPr>
            <p:nvPr/>
          </p:nvSpPr>
          <p:spPr bwMode="auto">
            <a:xfrm>
              <a:off x="1394863" y="3659188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Line 99"/>
            <p:cNvSpPr>
              <a:spLocks noChangeShapeType="1"/>
            </p:cNvSpPr>
            <p:nvPr/>
          </p:nvSpPr>
          <p:spPr bwMode="auto">
            <a:xfrm flipH="1">
              <a:off x="1626010" y="3363913"/>
              <a:ext cx="4603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Rectangle 100"/>
            <p:cNvSpPr>
              <a:spLocks noChangeArrowheads="1"/>
            </p:cNvSpPr>
            <p:nvPr/>
          </p:nvSpPr>
          <p:spPr bwMode="auto">
            <a:xfrm>
              <a:off x="1394863" y="3287713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Line 101"/>
            <p:cNvSpPr>
              <a:spLocks noChangeShapeType="1"/>
            </p:cNvSpPr>
            <p:nvPr/>
          </p:nvSpPr>
          <p:spPr bwMode="auto">
            <a:xfrm flipH="1">
              <a:off x="1626010" y="2992438"/>
              <a:ext cx="4603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Rectangle 102"/>
            <p:cNvSpPr>
              <a:spLocks noChangeArrowheads="1"/>
            </p:cNvSpPr>
            <p:nvPr/>
          </p:nvSpPr>
          <p:spPr bwMode="auto">
            <a:xfrm>
              <a:off x="1394863" y="2917826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Line 103"/>
            <p:cNvSpPr>
              <a:spLocks noChangeShapeType="1"/>
            </p:cNvSpPr>
            <p:nvPr/>
          </p:nvSpPr>
          <p:spPr bwMode="auto">
            <a:xfrm>
              <a:off x="2153060" y="3328988"/>
              <a:ext cx="0" cy="7620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4"/>
            <p:cNvSpPr>
              <a:spLocks/>
            </p:cNvSpPr>
            <p:nvPr/>
          </p:nvSpPr>
          <p:spPr bwMode="auto">
            <a:xfrm>
              <a:off x="1992722" y="3328988"/>
              <a:ext cx="320675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5"/>
            <p:cNvSpPr>
              <a:spLocks/>
            </p:cNvSpPr>
            <p:nvPr/>
          </p:nvSpPr>
          <p:spPr bwMode="auto">
            <a:xfrm>
              <a:off x="1992722" y="3405188"/>
              <a:ext cx="320675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Oval 106"/>
            <p:cNvSpPr>
              <a:spLocks noChangeArrowheads="1"/>
            </p:cNvSpPr>
            <p:nvPr/>
          </p:nvSpPr>
          <p:spPr bwMode="auto">
            <a:xfrm>
              <a:off x="2219735" y="3330576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Oval 107"/>
            <p:cNvSpPr>
              <a:spLocks noChangeArrowheads="1"/>
            </p:cNvSpPr>
            <p:nvPr/>
          </p:nvSpPr>
          <p:spPr bwMode="auto">
            <a:xfrm>
              <a:off x="1919697" y="3330576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Oval 108"/>
            <p:cNvSpPr>
              <a:spLocks noChangeArrowheads="1"/>
            </p:cNvSpPr>
            <p:nvPr/>
          </p:nvSpPr>
          <p:spPr bwMode="auto">
            <a:xfrm>
              <a:off x="2019710" y="3338513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Oval 109"/>
            <p:cNvSpPr>
              <a:spLocks noChangeArrowheads="1"/>
            </p:cNvSpPr>
            <p:nvPr/>
          </p:nvSpPr>
          <p:spPr bwMode="auto">
            <a:xfrm>
              <a:off x="2068922" y="3322638"/>
              <a:ext cx="66675" cy="68263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Oval 110"/>
            <p:cNvSpPr>
              <a:spLocks noChangeArrowheads="1"/>
            </p:cNvSpPr>
            <p:nvPr/>
          </p:nvSpPr>
          <p:spPr bwMode="auto">
            <a:xfrm>
              <a:off x="2119722" y="3397251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Oval 111"/>
            <p:cNvSpPr>
              <a:spLocks noChangeArrowheads="1"/>
            </p:cNvSpPr>
            <p:nvPr/>
          </p:nvSpPr>
          <p:spPr bwMode="auto">
            <a:xfrm>
              <a:off x="2168935" y="3300413"/>
              <a:ext cx="66675" cy="68263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Oval 112"/>
            <p:cNvSpPr>
              <a:spLocks noChangeArrowheads="1"/>
            </p:cNvSpPr>
            <p:nvPr/>
          </p:nvSpPr>
          <p:spPr bwMode="auto">
            <a:xfrm>
              <a:off x="2119722" y="3546476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Oval 113"/>
            <p:cNvSpPr>
              <a:spLocks noChangeArrowheads="1"/>
            </p:cNvSpPr>
            <p:nvPr/>
          </p:nvSpPr>
          <p:spPr bwMode="auto">
            <a:xfrm>
              <a:off x="2219735" y="3116263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114"/>
            <p:cNvSpPr>
              <a:spLocks noChangeArrowheads="1"/>
            </p:cNvSpPr>
            <p:nvPr/>
          </p:nvSpPr>
          <p:spPr bwMode="auto">
            <a:xfrm>
              <a:off x="2119722" y="3152776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115"/>
            <p:cNvSpPr>
              <a:spLocks noChangeArrowheads="1"/>
            </p:cNvSpPr>
            <p:nvPr/>
          </p:nvSpPr>
          <p:spPr bwMode="auto">
            <a:xfrm>
              <a:off x="2219735" y="3508376"/>
              <a:ext cx="66675" cy="666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116"/>
            <p:cNvSpPr>
              <a:spLocks noChangeArrowheads="1"/>
            </p:cNvSpPr>
            <p:nvPr/>
          </p:nvSpPr>
          <p:spPr bwMode="auto">
            <a:xfrm>
              <a:off x="2319747" y="3322638"/>
              <a:ext cx="66675" cy="68263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117"/>
            <p:cNvSpPr>
              <a:spLocks noChangeShapeType="1"/>
            </p:cNvSpPr>
            <p:nvPr/>
          </p:nvSpPr>
          <p:spPr bwMode="auto">
            <a:xfrm>
              <a:off x="1832385" y="3367088"/>
              <a:ext cx="63976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118"/>
            <p:cNvSpPr>
              <a:spLocks noChangeShapeType="1"/>
            </p:cNvSpPr>
            <p:nvPr/>
          </p:nvSpPr>
          <p:spPr bwMode="auto">
            <a:xfrm>
              <a:off x="3113497" y="3914776"/>
              <a:ext cx="0" cy="68263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9"/>
            <p:cNvSpPr>
              <a:spLocks/>
            </p:cNvSpPr>
            <p:nvPr/>
          </p:nvSpPr>
          <p:spPr bwMode="auto">
            <a:xfrm>
              <a:off x="2953160" y="3914776"/>
              <a:ext cx="319088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0"/>
            <p:cNvSpPr>
              <a:spLocks/>
            </p:cNvSpPr>
            <p:nvPr/>
          </p:nvSpPr>
          <p:spPr bwMode="auto">
            <a:xfrm>
              <a:off x="2953160" y="3983038"/>
              <a:ext cx="319088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121"/>
            <p:cNvSpPr>
              <a:spLocks noChangeArrowheads="1"/>
            </p:cNvSpPr>
            <p:nvPr/>
          </p:nvSpPr>
          <p:spPr bwMode="auto">
            <a:xfrm>
              <a:off x="3080160" y="3811588"/>
              <a:ext cx="66675" cy="682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122"/>
            <p:cNvSpPr>
              <a:spLocks noChangeArrowheads="1"/>
            </p:cNvSpPr>
            <p:nvPr/>
          </p:nvSpPr>
          <p:spPr bwMode="auto">
            <a:xfrm>
              <a:off x="3180172" y="3843338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123"/>
            <p:cNvSpPr>
              <a:spLocks noChangeArrowheads="1"/>
            </p:cNvSpPr>
            <p:nvPr/>
          </p:nvSpPr>
          <p:spPr bwMode="auto">
            <a:xfrm>
              <a:off x="3080160" y="3700463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24"/>
            <p:cNvSpPr>
              <a:spLocks noChangeArrowheads="1"/>
            </p:cNvSpPr>
            <p:nvPr/>
          </p:nvSpPr>
          <p:spPr bwMode="auto">
            <a:xfrm>
              <a:off x="3180172" y="3783013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125"/>
            <p:cNvSpPr>
              <a:spLocks noChangeArrowheads="1"/>
            </p:cNvSpPr>
            <p:nvPr/>
          </p:nvSpPr>
          <p:spPr bwMode="auto">
            <a:xfrm>
              <a:off x="3280185" y="3990976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126"/>
            <p:cNvSpPr>
              <a:spLocks noChangeArrowheads="1"/>
            </p:cNvSpPr>
            <p:nvPr/>
          </p:nvSpPr>
          <p:spPr bwMode="auto">
            <a:xfrm>
              <a:off x="3080160" y="4064001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Oval 127"/>
            <p:cNvSpPr>
              <a:spLocks noChangeArrowheads="1"/>
            </p:cNvSpPr>
            <p:nvPr/>
          </p:nvSpPr>
          <p:spPr bwMode="auto">
            <a:xfrm>
              <a:off x="2978560" y="3924301"/>
              <a:ext cx="68263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Oval 128"/>
            <p:cNvSpPr>
              <a:spLocks noChangeArrowheads="1"/>
            </p:cNvSpPr>
            <p:nvPr/>
          </p:nvSpPr>
          <p:spPr bwMode="auto">
            <a:xfrm>
              <a:off x="3180172" y="4027488"/>
              <a:ext cx="66675" cy="682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Oval 129"/>
            <p:cNvSpPr>
              <a:spLocks noChangeArrowheads="1"/>
            </p:cNvSpPr>
            <p:nvPr/>
          </p:nvSpPr>
          <p:spPr bwMode="auto">
            <a:xfrm>
              <a:off x="2878547" y="3983038"/>
              <a:ext cx="66675" cy="682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Oval 130"/>
            <p:cNvSpPr>
              <a:spLocks noChangeArrowheads="1"/>
            </p:cNvSpPr>
            <p:nvPr/>
          </p:nvSpPr>
          <p:spPr bwMode="auto">
            <a:xfrm>
              <a:off x="3080160" y="3930651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Oval 131"/>
            <p:cNvSpPr>
              <a:spLocks noChangeArrowheads="1"/>
            </p:cNvSpPr>
            <p:nvPr/>
          </p:nvSpPr>
          <p:spPr bwMode="auto">
            <a:xfrm>
              <a:off x="2978560" y="3997326"/>
              <a:ext cx="68263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Line 132"/>
            <p:cNvSpPr>
              <a:spLocks noChangeShapeType="1"/>
            </p:cNvSpPr>
            <p:nvPr/>
          </p:nvSpPr>
          <p:spPr bwMode="auto">
            <a:xfrm>
              <a:off x="2792822" y="3948113"/>
              <a:ext cx="63976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Rectangle 133"/>
            <p:cNvSpPr>
              <a:spLocks noChangeArrowheads="1"/>
            </p:cNvSpPr>
            <p:nvPr/>
          </p:nvSpPr>
          <p:spPr bwMode="auto">
            <a:xfrm rot="16200000">
              <a:off x="283649" y="3387510"/>
              <a:ext cx="160736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Relative HNRNPA2B1 protein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1703797" y="2698920"/>
              <a:ext cx="46968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R="0" lvl="0" indent="0" defTabSz="91440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9pPr>
            </a:lstStyle>
            <a:p>
              <a:r>
                <a:rPr lang="en-US" dirty="0"/>
                <a:t>MCF-7</a:t>
              </a:r>
            </a:p>
          </p:txBody>
        </p:sp>
        <p:cxnSp>
          <p:nvCxnSpPr>
            <p:cNvPr id="288" name="Straight Connector 287"/>
            <p:cNvCxnSpPr/>
            <p:nvPr/>
          </p:nvCxnSpPr>
          <p:spPr>
            <a:xfrm>
              <a:off x="2152266" y="3012753"/>
              <a:ext cx="1015856" cy="10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177824" y="3016522"/>
              <a:ext cx="1301" cy="6664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TextBox 289"/>
            <p:cNvSpPr txBox="1"/>
            <p:nvPr/>
          </p:nvSpPr>
          <p:spPr>
            <a:xfrm>
              <a:off x="2428676" y="2784753"/>
              <a:ext cx="4810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25" name="Rectangle 5"/>
            <p:cNvSpPr>
              <a:spLocks noChangeArrowheads="1"/>
            </p:cNvSpPr>
            <p:nvPr/>
          </p:nvSpPr>
          <p:spPr bwMode="auto">
            <a:xfrm>
              <a:off x="4976898" y="943500"/>
              <a:ext cx="2908300" cy="202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>
              <a:off x="4976898" y="2954863"/>
              <a:ext cx="2908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>
              <a:off x="5157873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5519823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Line 11"/>
            <p:cNvSpPr>
              <a:spLocks noChangeShapeType="1"/>
            </p:cNvSpPr>
            <p:nvPr/>
          </p:nvSpPr>
          <p:spPr bwMode="auto">
            <a:xfrm>
              <a:off x="5881773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Line 13"/>
            <p:cNvSpPr>
              <a:spLocks noChangeShapeType="1"/>
            </p:cNvSpPr>
            <p:nvPr/>
          </p:nvSpPr>
          <p:spPr bwMode="auto">
            <a:xfrm>
              <a:off x="6243723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Line 15"/>
            <p:cNvSpPr>
              <a:spLocks noChangeShapeType="1"/>
            </p:cNvSpPr>
            <p:nvPr/>
          </p:nvSpPr>
          <p:spPr bwMode="auto">
            <a:xfrm>
              <a:off x="6607261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Line 19"/>
            <p:cNvSpPr>
              <a:spLocks noChangeShapeType="1"/>
            </p:cNvSpPr>
            <p:nvPr/>
          </p:nvSpPr>
          <p:spPr bwMode="auto">
            <a:xfrm>
              <a:off x="6969211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Line 23"/>
            <p:cNvSpPr>
              <a:spLocks noChangeShapeType="1"/>
            </p:cNvSpPr>
            <p:nvPr/>
          </p:nvSpPr>
          <p:spPr bwMode="auto">
            <a:xfrm>
              <a:off x="7331161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Line 25"/>
            <p:cNvSpPr>
              <a:spLocks noChangeShapeType="1"/>
            </p:cNvSpPr>
            <p:nvPr/>
          </p:nvSpPr>
          <p:spPr bwMode="auto">
            <a:xfrm>
              <a:off x="7693111" y="2954863"/>
              <a:ext cx="0" cy="5715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Line 27"/>
            <p:cNvSpPr>
              <a:spLocks noChangeShapeType="1"/>
            </p:cNvSpPr>
            <p:nvPr/>
          </p:nvSpPr>
          <p:spPr bwMode="auto">
            <a:xfrm flipV="1">
              <a:off x="4976898" y="943500"/>
              <a:ext cx="0" cy="20113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Line 28"/>
            <p:cNvSpPr>
              <a:spLocks noChangeShapeType="1"/>
            </p:cNvSpPr>
            <p:nvPr/>
          </p:nvSpPr>
          <p:spPr bwMode="auto">
            <a:xfrm flipH="1">
              <a:off x="4919748" y="2954863"/>
              <a:ext cx="5715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Rectangle 29"/>
            <p:cNvSpPr>
              <a:spLocks noChangeArrowheads="1"/>
            </p:cNvSpPr>
            <p:nvPr/>
          </p:nvSpPr>
          <p:spPr bwMode="auto">
            <a:xfrm>
              <a:off x="4665557" y="2864375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5" name="Line 30"/>
            <p:cNvSpPr>
              <a:spLocks noChangeShapeType="1"/>
            </p:cNvSpPr>
            <p:nvPr/>
          </p:nvSpPr>
          <p:spPr bwMode="auto">
            <a:xfrm flipH="1">
              <a:off x="4919748" y="2284938"/>
              <a:ext cx="5715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Rectangle 31"/>
            <p:cNvSpPr>
              <a:spLocks noChangeArrowheads="1"/>
            </p:cNvSpPr>
            <p:nvPr/>
          </p:nvSpPr>
          <p:spPr bwMode="auto">
            <a:xfrm>
              <a:off x="4665557" y="2194450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7" name="Line 32"/>
            <p:cNvSpPr>
              <a:spLocks noChangeShapeType="1"/>
            </p:cNvSpPr>
            <p:nvPr/>
          </p:nvSpPr>
          <p:spPr bwMode="auto">
            <a:xfrm flipH="1">
              <a:off x="4919748" y="1613425"/>
              <a:ext cx="5715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Rectangle 33"/>
            <p:cNvSpPr>
              <a:spLocks noChangeArrowheads="1"/>
            </p:cNvSpPr>
            <p:nvPr/>
          </p:nvSpPr>
          <p:spPr bwMode="auto">
            <a:xfrm>
              <a:off x="4665557" y="1522938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9" name="Line 34"/>
            <p:cNvSpPr>
              <a:spLocks noChangeShapeType="1"/>
            </p:cNvSpPr>
            <p:nvPr/>
          </p:nvSpPr>
          <p:spPr bwMode="auto">
            <a:xfrm flipH="1">
              <a:off x="4919748" y="943500"/>
              <a:ext cx="5715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Rectangle 35"/>
            <p:cNvSpPr>
              <a:spLocks noChangeArrowheads="1"/>
            </p:cNvSpPr>
            <p:nvPr/>
          </p:nvSpPr>
          <p:spPr bwMode="auto">
            <a:xfrm>
              <a:off x="4665557" y="851425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1" name="Line 36"/>
            <p:cNvSpPr>
              <a:spLocks noChangeShapeType="1"/>
            </p:cNvSpPr>
            <p:nvPr/>
          </p:nvSpPr>
          <p:spPr bwMode="auto">
            <a:xfrm>
              <a:off x="5157873" y="1567388"/>
              <a:ext cx="0" cy="5080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Freeform 37"/>
            <p:cNvSpPr>
              <a:spLocks/>
            </p:cNvSpPr>
            <p:nvPr/>
          </p:nvSpPr>
          <p:spPr bwMode="auto">
            <a:xfrm>
              <a:off x="5097548" y="1567388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38"/>
            <p:cNvSpPr>
              <a:spLocks/>
            </p:cNvSpPr>
            <p:nvPr/>
          </p:nvSpPr>
          <p:spPr bwMode="auto">
            <a:xfrm>
              <a:off x="5097548" y="1618188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Oval 39"/>
            <p:cNvSpPr>
              <a:spLocks noChangeArrowheads="1"/>
            </p:cNvSpPr>
            <p:nvPr/>
          </p:nvSpPr>
          <p:spPr bwMode="auto">
            <a:xfrm>
              <a:off x="5102311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Oval 40"/>
            <p:cNvSpPr>
              <a:spLocks noChangeArrowheads="1"/>
            </p:cNvSpPr>
            <p:nvPr/>
          </p:nvSpPr>
          <p:spPr bwMode="auto">
            <a:xfrm>
              <a:off x="5132473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Oval 41"/>
            <p:cNvSpPr>
              <a:spLocks noChangeArrowheads="1"/>
            </p:cNvSpPr>
            <p:nvPr/>
          </p:nvSpPr>
          <p:spPr bwMode="auto">
            <a:xfrm>
              <a:off x="5116598" y="1373713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Oval 42"/>
            <p:cNvSpPr>
              <a:spLocks noChangeArrowheads="1"/>
            </p:cNvSpPr>
            <p:nvPr/>
          </p:nvSpPr>
          <p:spPr bwMode="auto">
            <a:xfrm>
              <a:off x="5056273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Oval 43"/>
            <p:cNvSpPr>
              <a:spLocks noChangeArrowheads="1"/>
            </p:cNvSpPr>
            <p:nvPr/>
          </p:nvSpPr>
          <p:spPr bwMode="auto">
            <a:xfrm>
              <a:off x="5146761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Oval 44"/>
            <p:cNvSpPr>
              <a:spLocks noChangeArrowheads="1"/>
            </p:cNvSpPr>
            <p:nvPr/>
          </p:nvSpPr>
          <p:spPr bwMode="auto">
            <a:xfrm>
              <a:off x="5086436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Oval 45"/>
            <p:cNvSpPr>
              <a:spLocks noChangeArrowheads="1"/>
            </p:cNvSpPr>
            <p:nvPr/>
          </p:nvSpPr>
          <p:spPr bwMode="auto">
            <a:xfrm>
              <a:off x="5116598" y="1600725"/>
              <a:ext cx="82550" cy="80963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Oval 46"/>
            <p:cNvSpPr>
              <a:spLocks noChangeArrowheads="1"/>
            </p:cNvSpPr>
            <p:nvPr/>
          </p:nvSpPr>
          <p:spPr bwMode="auto">
            <a:xfrm>
              <a:off x="5176923" y="1573738"/>
              <a:ext cx="82550" cy="82550"/>
            </a:xfrm>
            <a:prstGeom prst="ellips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Line 47"/>
            <p:cNvSpPr>
              <a:spLocks noChangeShapeType="1"/>
            </p:cNvSpPr>
            <p:nvPr/>
          </p:nvSpPr>
          <p:spPr bwMode="auto">
            <a:xfrm>
              <a:off x="5037223" y="1591200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Line 48"/>
            <p:cNvSpPr>
              <a:spLocks noChangeShapeType="1"/>
            </p:cNvSpPr>
            <p:nvPr/>
          </p:nvSpPr>
          <p:spPr bwMode="auto">
            <a:xfrm>
              <a:off x="5519823" y="1608663"/>
              <a:ext cx="0" cy="365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49"/>
            <p:cNvSpPr>
              <a:spLocks/>
            </p:cNvSpPr>
            <p:nvPr/>
          </p:nvSpPr>
          <p:spPr bwMode="auto">
            <a:xfrm>
              <a:off x="5459498" y="1608663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Freeform 50"/>
            <p:cNvSpPr>
              <a:spLocks/>
            </p:cNvSpPr>
            <p:nvPr/>
          </p:nvSpPr>
          <p:spPr bwMode="auto">
            <a:xfrm>
              <a:off x="5459498" y="1645175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Rectangle 51"/>
            <p:cNvSpPr>
              <a:spLocks noChangeArrowheads="1"/>
            </p:cNvSpPr>
            <p:nvPr/>
          </p:nvSpPr>
          <p:spPr bwMode="auto">
            <a:xfrm>
              <a:off x="5449973" y="1573738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Rectangle 52"/>
            <p:cNvSpPr>
              <a:spLocks noChangeArrowheads="1"/>
            </p:cNvSpPr>
            <p:nvPr/>
          </p:nvSpPr>
          <p:spPr bwMode="auto">
            <a:xfrm>
              <a:off x="5540461" y="1642000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Rectangle 53"/>
            <p:cNvSpPr>
              <a:spLocks noChangeArrowheads="1"/>
            </p:cNvSpPr>
            <p:nvPr/>
          </p:nvSpPr>
          <p:spPr bwMode="auto">
            <a:xfrm>
              <a:off x="5480136" y="1494363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Rectangle 54"/>
            <p:cNvSpPr>
              <a:spLocks noChangeArrowheads="1"/>
            </p:cNvSpPr>
            <p:nvPr/>
          </p:nvSpPr>
          <p:spPr bwMode="auto">
            <a:xfrm>
              <a:off x="5510298" y="1573738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Rectangle 55"/>
            <p:cNvSpPr>
              <a:spLocks noChangeArrowheads="1"/>
            </p:cNvSpPr>
            <p:nvPr/>
          </p:nvSpPr>
          <p:spPr bwMode="auto">
            <a:xfrm>
              <a:off x="5419811" y="1573738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Rectangle 56"/>
            <p:cNvSpPr>
              <a:spLocks noChangeArrowheads="1"/>
            </p:cNvSpPr>
            <p:nvPr/>
          </p:nvSpPr>
          <p:spPr bwMode="auto">
            <a:xfrm>
              <a:off x="5494423" y="1573738"/>
              <a:ext cx="82550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Rectangle 57"/>
            <p:cNvSpPr>
              <a:spLocks noChangeArrowheads="1"/>
            </p:cNvSpPr>
            <p:nvPr/>
          </p:nvSpPr>
          <p:spPr bwMode="auto">
            <a:xfrm>
              <a:off x="5464261" y="1573738"/>
              <a:ext cx="82550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Rectangle 58"/>
            <p:cNvSpPr>
              <a:spLocks noChangeArrowheads="1"/>
            </p:cNvSpPr>
            <p:nvPr/>
          </p:nvSpPr>
          <p:spPr bwMode="auto">
            <a:xfrm>
              <a:off x="5486486" y="1573738"/>
              <a:ext cx="82550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Rectangle 59"/>
            <p:cNvSpPr>
              <a:spLocks noChangeArrowheads="1"/>
            </p:cNvSpPr>
            <p:nvPr/>
          </p:nvSpPr>
          <p:spPr bwMode="auto">
            <a:xfrm>
              <a:off x="5480136" y="1694388"/>
              <a:ext cx="80962" cy="82550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60"/>
            <p:cNvSpPr>
              <a:spLocks noChangeShapeType="1"/>
            </p:cNvSpPr>
            <p:nvPr/>
          </p:nvSpPr>
          <p:spPr bwMode="auto">
            <a:xfrm>
              <a:off x="5399173" y="1627713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Line 61"/>
            <p:cNvSpPr>
              <a:spLocks noChangeShapeType="1"/>
            </p:cNvSpPr>
            <p:nvPr/>
          </p:nvSpPr>
          <p:spPr bwMode="auto">
            <a:xfrm>
              <a:off x="5881773" y="1810275"/>
              <a:ext cx="0" cy="104775"/>
            </a:xfrm>
            <a:prstGeom prst="line">
              <a:avLst/>
            </a:pr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62"/>
            <p:cNvSpPr>
              <a:spLocks/>
            </p:cNvSpPr>
            <p:nvPr/>
          </p:nvSpPr>
          <p:spPr bwMode="auto">
            <a:xfrm>
              <a:off x="5821448" y="1810275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Freeform 63"/>
            <p:cNvSpPr>
              <a:spLocks/>
            </p:cNvSpPr>
            <p:nvPr/>
          </p:nvSpPr>
          <p:spPr bwMode="auto">
            <a:xfrm>
              <a:off x="5821448" y="1915050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Oval 64"/>
            <p:cNvSpPr>
              <a:spLocks noChangeArrowheads="1"/>
            </p:cNvSpPr>
            <p:nvPr/>
          </p:nvSpPr>
          <p:spPr bwMode="auto">
            <a:xfrm>
              <a:off x="5902411" y="2057925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Oval 65"/>
            <p:cNvSpPr>
              <a:spLocks noChangeArrowheads="1"/>
            </p:cNvSpPr>
            <p:nvPr/>
          </p:nvSpPr>
          <p:spPr bwMode="auto">
            <a:xfrm>
              <a:off x="5872248" y="1722963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Oval 66"/>
            <p:cNvSpPr>
              <a:spLocks noChangeArrowheads="1"/>
            </p:cNvSpPr>
            <p:nvPr/>
          </p:nvSpPr>
          <p:spPr bwMode="auto">
            <a:xfrm>
              <a:off x="5842086" y="1694388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Oval 67"/>
            <p:cNvSpPr>
              <a:spLocks noChangeArrowheads="1"/>
            </p:cNvSpPr>
            <p:nvPr/>
          </p:nvSpPr>
          <p:spPr bwMode="auto">
            <a:xfrm>
              <a:off x="5781761" y="1748363"/>
              <a:ext cx="82550" cy="80963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Oval 68"/>
            <p:cNvSpPr>
              <a:spLocks noChangeArrowheads="1"/>
            </p:cNvSpPr>
            <p:nvPr/>
          </p:nvSpPr>
          <p:spPr bwMode="auto">
            <a:xfrm>
              <a:off x="5842086" y="1827738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Oval 69"/>
            <p:cNvSpPr>
              <a:spLocks noChangeArrowheads="1"/>
            </p:cNvSpPr>
            <p:nvPr/>
          </p:nvSpPr>
          <p:spPr bwMode="auto">
            <a:xfrm>
              <a:off x="5842086" y="2057925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Oval 70"/>
            <p:cNvSpPr>
              <a:spLocks noChangeArrowheads="1"/>
            </p:cNvSpPr>
            <p:nvPr/>
          </p:nvSpPr>
          <p:spPr bwMode="auto">
            <a:xfrm>
              <a:off x="5811923" y="1722963"/>
              <a:ext cx="82550" cy="82550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Oval 71"/>
            <p:cNvSpPr>
              <a:spLocks noChangeArrowheads="1"/>
            </p:cNvSpPr>
            <p:nvPr/>
          </p:nvSpPr>
          <p:spPr bwMode="auto">
            <a:xfrm>
              <a:off x="5902411" y="1748363"/>
              <a:ext cx="82550" cy="80963"/>
            </a:xfrm>
            <a:prstGeom prst="ellipse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Line 72"/>
            <p:cNvSpPr>
              <a:spLocks noChangeShapeType="1"/>
            </p:cNvSpPr>
            <p:nvPr/>
          </p:nvSpPr>
          <p:spPr bwMode="auto">
            <a:xfrm>
              <a:off x="5761123" y="1864250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Line 73"/>
            <p:cNvSpPr>
              <a:spLocks noChangeShapeType="1"/>
            </p:cNvSpPr>
            <p:nvPr/>
          </p:nvSpPr>
          <p:spPr bwMode="auto">
            <a:xfrm>
              <a:off x="6243723" y="1781700"/>
              <a:ext cx="0" cy="184150"/>
            </a:xfrm>
            <a:prstGeom prst="line">
              <a:avLst/>
            </a:pr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74"/>
            <p:cNvSpPr>
              <a:spLocks/>
            </p:cNvSpPr>
            <p:nvPr/>
          </p:nvSpPr>
          <p:spPr bwMode="auto">
            <a:xfrm>
              <a:off x="6183398" y="1781700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Freeform 75"/>
            <p:cNvSpPr>
              <a:spLocks/>
            </p:cNvSpPr>
            <p:nvPr/>
          </p:nvSpPr>
          <p:spPr bwMode="auto">
            <a:xfrm>
              <a:off x="6183398" y="1965850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Rectangle 76"/>
            <p:cNvSpPr>
              <a:spLocks noChangeArrowheads="1"/>
            </p:cNvSpPr>
            <p:nvPr/>
          </p:nvSpPr>
          <p:spPr bwMode="auto">
            <a:xfrm>
              <a:off x="6234198" y="1680100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Rectangle 77"/>
            <p:cNvSpPr>
              <a:spLocks noChangeArrowheads="1"/>
            </p:cNvSpPr>
            <p:nvPr/>
          </p:nvSpPr>
          <p:spPr bwMode="auto">
            <a:xfrm>
              <a:off x="6219911" y="1667400"/>
              <a:ext cx="80962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Rectangle 78"/>
            <p:cNvSpPr>
              <a:spLocks noChangeArrowheads="1"/>
            </p:cNvSpPr>
            <p:nvPr/>
          </p:nvSpPr>
          <p:spPr bwMode="auto">
            <a:xfrm>
              <a:off x="6264361" y="1761063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Rectangle 79"/>
            <p:cNvSpPr>
              <a:spLocks noChangeArrowheads="1"/>
            </p:cNvSpPr>
            <p:nvPr/>
          </p:nvSpPr>
          <p:spPr bwMode="auto">
            <a:xfrm>
              <a:off x="6204036" y="1775350"/>
              <a:ext cx="82550" cy="80963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Rectangle 80"/>
            <p:cNvSpPr>
              <a:spLocks noChangeArrowheads="1"/>
            </p:cNvSpPr>
            <p:nvPr/>
          </p:nvSpPr>
          <p:spPr bwMode="auto">
            <a:xfrm>
              <a:off x="6204036" y="2232550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Rectangle 81"/>
            <p:cNvSpPr>
              <a:spLocks noChangeArrowheads="1"/>
            </p:cNvSpPr>
            <p:nvPr/>
          </p:nvSpPr>
          <p:spPr bwMode="auto">
            <a:xfrm>
              <a:off x="6204036" y="2378600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Rectangle 82"/>
            <p:cNvSpPr>
              <a:spLocks noChangeArrowheads="1"/>
            </p:cNvSpPr>
            <p:nvPr/>
          </p:nvSpPr>
          <p:spPr bwMode="auto">
            <a:xfrm>
              <a:off x="6204036" y="1586438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Rectangle 83"/>
            <p:cNvSpPr>
              <a:spLocks noChangeArrowheads="1"/>
            </p:cNvSpPr>
            <p:nvPr/>
          </p:nvSpPr>
          <p:spPr bwMode="auto">
            <a:xfrm>
              <a:off x="6143711" y="1748363"/>
              <a:ext cx="82550" cy="80963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Rectangle 84"/>
            <p:cNvSpPr>
              <a:spLocks noChangeArrowheads="1"/>
            </p:cNvSpPr>
            <p:nvPr/>
          </p:nvSpPr>
          <p:spPr bwMode="auto">
            <a:xfrm>
              <a:off x="6173873" y="1667400"/>
              <a:ext cx="82550" cy="82550"/>
            </a:xfrm>
            <a:prstGeom prst="rect">
              <a:avLst/>
            </a:pr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Line 85"/>
            <p:cNvSpPr>
              <a:spLocks noChangeShapeType="1"/>
            </p:cNvSpPr>
            <p:nvPr/>
          </p:nvSpPr>
          <p:spPr bwMode="auto">
            <a:xfrm>
              <a:off x="6123073" y="1873775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Line 86"/>
            <p:cNvSpPr>
              <a:spLocks noChangeShapeType="1"/>
            </p:cNvSpPr>
            <p:nvPr/>
          </p:nvSpPr>
          <p:spPr bwMode="auto">
            <a:xfrm>
              <a:off x="6607261" y="1915050"/>
              <a:ext cx="0" cy="166688"/>
            </a:xfrm>
            <a:prstGeom prst="line">
              <a:avLst/>
            </a:pr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87"/>
            <p:cNvSpPr>
              <a:spLocks/>
            </p:cNvSpPr>
            <p:nvPr/>
          </p:nvSpPr>
          <p:spPr bwMode="auto">
            <a:xfrm>
              <a:off x="6546936" y="1915050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88"/>
            <p:cNvSpPr>
              <a:spLocks/>
            </p:cNvSpPr>
            <p:nvPr/>
          </p:nvSpPr>
          <p:spPr bwMode="auto">
            <a:xfrm>
              <a:off x="6546936" y="2081738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89"/>
            <p:cNvSpPr>
              <a:spLocks/>
            </p:cNvSpPr>
            <p:nvPr/>
          </p:nvSpPr>
          <p:spPr bwMode="auto">
            <a:xfrm>
              <a:off x="6565986" y="1816625"/>
              <a:ext cx="80962" cy="80963"/>
            </a:xfrm>
            <a:custGeom>
              <a:avLst/>
              <a:gdLst>
                <a:gd name="T0" fmla="*/ 0 w 51"/>
                <a:gd name="T1" fmla="*/ 0 h 51"/>
                <a:gd name="T2" fmla="*/ 51 w 51"/>
                <a:gd name="T3" fmla="*/ 0 h 51"/>
                <a:gd name="T4" fmla="*/ 26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1" y="0"/>
                  </a:lnTo>
                  <a:lnTo>
                    <a:pt x="26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90"/>
            <p:cNvSpPr>
              <a:spLocks/>
            </p:cNvSpPr>
            <p:nvPr/>
          </p:nvSpPr>
          <p:spPr bwMode="auto">
            <a:xfrm>
              <a:off x="6565986" y="2446863"/>
              <a:ext cx="80962" cy="80963"/>
            </a:xfrm>
            <a:custGeom>
              <a:avLst/>
              <a:gdLst>
                <a:gd name="T0" fmla="*/ 0 w 51"/>
                <a:gd name="T1" fmla="*/ 0 h 51"/>
                <a:gd name="T2" fmla="*/ 51 w 51"/>
                <a:gd name="T3" fmla="*/ 0 h 51"/>
                <a:gd name="T4" fmla="*/ 26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1" y="0"/>
                  </a:lnTo>
                  <a:lnTo>
                    <a:pt x="26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91"/>
            <p:cNvSpPr>
              <a:spLocks/>
            </p:cNvSpPr>
            <p:nvPr/>
          </p:nvSpPr>
          <p:spPr bwMode="auto">
            <a:xfrm>
              <a:off x="6505661" y="1870600"/>
              <a:ext cx="80962" cy="80963"/>
            </a:xfrm>
            <a:custGeom>
              <a:avLst/>
              <a:gdLst>
                <a:gd name="T0" fmla="*/ 0 w 51"/>
                <a:gd name="T1" fmla="*/ 0 h 51"/>
                <a:gd name="T2" fmla="*/ 51 w 51"/>
                <a:gd name="T3" fmla="*/ 0 h 51"/>
                <a:gd name="T4" fmla="*/ 26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1" y="0"/>
                  </a:lnTo>
                  <a:lnTo>
                    <a:pt x="26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92"/>
            <p:cNvSpPr>
              <a:spLocks/>
            </p:cNvSpPr>
            <p:nvPr/>
          </p:nvSpPr>
          <p:spPr bwMode="auto">
            <a:xfrm>
              <a:off x="6565986" y="1948388"/>
              <a:ext cx="80962" cy="80963"/>
            </a:xfrm>
            <a:custGeom>
              <a:avLst/>
              <a:gdLst>
                <a:gd name="T0" fmla="*/ 0 w 51"/>
                <a:gd name="T1" fmla="*/ 0 h 51"/>
                <a:gd name="T2" fmla="*/ 51 w 51"/>
                <a:gd name="T3" fmla="*/ 0 h 51"/>
                <a:gd name="T4" fmla="*/ 26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1" y="0"/>
                  </a:lnTo>
                  <a:lnTo>
                    <a:pt x="26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93"/>
            <p:cNvSpPr>
              <a:spLocks/>
            </p:cNvSpPr>
            <p:nvPr/>
          </p:nvSpPr>
          <p:spPr bwMode="auto">
            <a:xfrm>
              <a:off x="6565986" y="2164288"/>
              <a:ext cx="80962" cy="79375"/>
            </a:xfrm>
            <a:custGeom>
              <a:avLst/>
              <a:gdLst>
                <a:gd name="T0" fmla="*/ 0 w 51"/>
                <a:gd name="T1" fmla="*/ 0 h 50"/>
                <a:gd name="T2" fmla="*/ 51 w 51"/>
                <a:gd name="T3" fmla="*/ 0 h 50"/>
                <a:gd name="T4" fmla="*/ 26 w 51"/>
                <a:gd name="T5" fmla="*/ 50 h 50"/>
                <a:gd name="T6" fmla="*/ 0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1" y="0"/>
                  </a:lnTo>
                  <a:lnTo>
                    <a:pt x="26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94"/>
            <p:cNvSpPr>
              <a:spLocks/>
            </p:cNvSpPr>
            <p:nvPr/>
          </p:nvSpPr>
          <p:spPr bwMode="auto">
            <a:xfrm>
              <a:off x="6626311" y="1897588"/>
              <a:ext cx="80962" cy="79375"/>
            </a:xfrm>
            <a:custGeom>
              <a:avLst/>
              <a:gdLst>
                <a:gd name="T0" fmla="*/ 0 w 51"/>
                <a:gd name="T1" fmla="*/ 0 h 50"/>
                <a:gd name="T2" fmla="*/ 51 w 51"/>
                <a:gd name="T3" fmla="*/ 0 h 50"/>
                <a:gd name="T4" fmla="*/ 26 w 51"/>
                <a:gd name="T5" fmla="*/ 50 h 50"/>
                <a:gd name="T6" fmla="*/ 0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1" y="0"/>
                  </a:lnTo>
                  <a:lnTo>
                    <a:pt x="26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95"/>
            <p:cNvSpPr>
              <a:spLocks/>
            </p:cNvSpPr>
            <p:nvPr/>
          </p:nvSpPr>
          <p:spPr bwMode="auto">
            <a:xfrm>
              <a:off x="6626311" y="1748363"/>
              <a:ext cx="80962" cy="79375"/>
            </a:xfrm>
            <a:custGeom>
              <a:avLst/>
              <a:gdLst>
                <a:gd name="T0" fmla="*/ 0 w 51"/>
                <a:gd name="T1" fmla="*/ 0 h 50"/>
                <a:gd name="T2" fmla="*/ 51 w 51"/>
                <a:gd name="T3" fmla="*/ 0 h 50"/>
                <a:gd name="T4" fmla="*/ 26 w 51"/>
                <a:gd name="T5" fmla="*/ 50 h 50"/>
                <a:gd name="T6" fmla="*/ 0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1" y="0"/>
                  </a:lnTo>
                  <a:lnTo>
                    <a:pt x="26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96"/>
            <p:cNvSpPr>
              <a:spLocks/>
            </p:cNvSpPr>
            <p:nvPr/>
          </p:nvSpPr>
          <p:spPr bwMode="auto">
            <a:xfrm>
              <a:off x="6505661" y="1775350"/>
              <a:ext cx="80962" cy="79375"/>
            </a:xfrm>
            <a:custGeom>
              <a:avLst/>
              <a:gdLst>
                <a:gd name="T0" fmla="*/ 0 w 51"/>
                <a:gd name="T1" fmla="*/ 0 h 50"/>
                <a:gd name="T2" fmla="*/ 51 w 51"/>
                <a:gd name="T3" fmla="*/ 0 h 50"/>
                <a:gd name="T4" fmla="*/ 26 w 51"/>
                <a:gd name="T5" fmla="*/ 50 h 50"/>
                <a:gd name="T6" fmla="*/ 0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1" y="0"/>
                  </a:lnTo>
                  <a:lnTo>
                    <a:pt x="26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Line 97"/>
            <p:cNvSpPr>
              <a:spLocks noChangeShapeType="1"/>
            </p:cNvSpPr>
            <p:nvPr/>
          </p:nvSpPr>
          <p:spPr bwMode="auto">
            <a:xfrm>
              <a:off x="6485023" y="1997600"/>
              <a:ext cx="242887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98"/>
            <p:cNvSpPr>
              <a:spLocks noChangeShapeType="1"/>
            </p:cNvSpPr>
            <p:nvPr/>
          </p:nvSpPr>
          <p:spPr bwMode="auto">
            <a:xfrm>
              <a:off x="6969211" y="1899175"/>
              <a:ext cx="0" cy="184150"/>
            </a:xfrm>
            <a:prstGeom prst="line">
              <a:avLst/>
            </a:pr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Freeform 99"/>
            <p:cNvSpPr>
              <a:spLocks/>
            </p:cNvSpPr>
            <p:nvPr/>
          </p:nvSpPr>
          <p:spPr bwMode="auto">
            <a:xfrm>
              <a:off x="6908886" y="1899175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100"/>
            <p:cNvSpPr>
              <a:spLocks/>
            </p:cNvSpPr>
            <p:nvPr/>
          </p:nvSpPr>
          <p:spPr bwMode="auto">
            <a:xfrm>
              <a:off x="6908886" y="2083325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101"/>
            <p:cNvSpPr>
              <a:spLocks/>
            </p:cNvSpPr>
            <p:nvPr/>
          </p:nvSpPr>
          <p:spPr bwMode="auto">
            <a:xfrm>
              <a:off x="6867611" y="1722963"/>
              <a:ext cx="80962" cy="80963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51 h 51"/>
                <a:gd name="T4" fmla="*/ 0 w 51"/>
                <a:gd name="T5" fmla="*/ 51 h 51"/>
                <a:gd name="T6" fmla="*/ 26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26" y="0"/>
                  </a:moveTo>
                  <a:lnTo>
                    <a:pt x="51" y="51"/>
                  </a:lnTo>
                  <a:lnTo>
                    <a:pt x="0" y="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102"/>
            <p:cNvSpPr>
              <a:spLocks/>
            </p:cNvSpPr>
            <p:nvPr/>
          </p:nvSpPr>
          <p:spPr bwMode="auto">
            <a:xfrm>
              <a:off x="6927936" y="1870600"/>
              <a:ext cx="80962" cy="80963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51 h 51"/>
                <a:gd name="T4" fmla="*/ 0 w 51"/>
                <a:gd name="T5" fmla="*/ 51 h 51"/>
                <a:gd name="T6" fmla="*/ 26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26" y="0"/>
                  </a:moveTo>
                  <a:lnTo>
                    <a:pt x="51" y="51"/>
                  </a:lnTo>
                  <a:lnTo>
                    <a:pt x="0" y="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Freeform 103"/>
            <p:cNvSpPr>
              <a:spLocks/>
            </p:cNvSpPr>
            <p:nvPr/>
          </p:nvSpPr>
          <p:spPr bwMode="auto">
            <a:xfrm>
              <a:off x="6867611" y="1897588"/>
              <a:ext cx="80962" cy="79375"/>
            </a:xfrm>
            <a:custGeom>
              <a:avLst/>
              <a:gdLst>
                <a:gd name="T0" fmla="*/ 26 w 51"/>
                <a:gd name="T1" fmla="*/ 0 h 50"/>
                <a:gd name="T2" fmla="*/ 51 w 51"/>
                <a:gd name="T3" fmla="*/ 50 h 50"/>
                <a:gd name="T4" fmla="*/ 0 w 51"/>
                <a:gd name="T5" fmla="*/ 50 h 50"/>
                <a:gd name="T6" fmla="*/ 26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51" y="50"/>
                  </a:lnTo>
                  <a:lnTo>
                    <a:pt x="0" y="5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04"/>
            <p:cNvSpPr>
              <a:spLocks/>
            </p:cNvSpPr>
            <p:nvPr/>
          </p:nvSpPr>
          <p:spPr bwMode="auto">
            <a:xfrm>
              <a:off x="6988261" y="1642000"/>
              <a:ext cx="80962" cy="80963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51 h 51"/>
                <a:gd name="T4" fmla="*/ 0 w 51"/>
                <a:gd name="T5" fmla="*/ 51 h 51"/>
                <a:gd name="T6" fmla="*/ 26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26" y="0"/>
                  </a:moveTo>
                  <a:lnTo>
                    <a:pt x="51" y="51"/>
                  </a:lnTo>
                  <a:lnTo>
                    <a:pt x="0" y="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auto">
            <a:xfrm>
              <a:off x="6988261" y="1870600"/>
              <a:ext cx="80962" cy="80963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51 h 51"/>
                <a:gd name="T4" fmla="*/ 0 w 51"/>
                <a:gd name="T5" fmla="*/ 51 h 51"/>
                <a:gd name="T6" fmla="*/ 26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26" y="0"/>
                  </a:moveTo>
                  <a:lnTo>
                    <a:pt x="51" y="51"/>
                  </a:lnTo>
                  <a:lnTo>
                    <a:pt x="0" y="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06"/>
            <p:cNvSpPr>
              <a:spLocks/>
            </p:cNvSpPr>
            <p:nvPr/>
          </p:nvSpPr>
          <p:spPr bwMode="auto">
            <a:xfrm>
              <a:off x="6988261" y="2367488"/>
              <a:ext cx="80962" cy="79375"/>
            </a:xfrm>
            <a:custGeom>
              <a:avLst/>
              <a:gdLst>
                <a:gd name="T0" fmla="*/ 26 w 51"/>
                <a:gd name="T1" fmla="*/ 0 h 50"/>
                <a:gd name="T2" fmla="*/ 51 w 51"/>
                <a:gd name="T3" fmla="*/ 50 h 50"/>
                <a:gd name="T4" fmla="*/ 0 w 51"/>
                <a:gd name="T5" fmla="*/ 50 h 50"/>
                <a:gd name="T6" fmla="*/ 26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51" y="50"/>
                  </a:lnTo>
                  <a:lnTo>
                    <a:pt x="0" y="5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07"/>
            <p:cNvSpPr>
              <a:spLocks/>
            </p:cNvSpPr>
            <p:nvPr/>
          </p:nvSpPr>
          <p:spPr bwMode="auto">
            <a:xfrm>
              <a:off x="6927936" y="2432575"/>
              <a:ext cx="80962" cy="80963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51 h 51"/>
                <a:gd name="T4" fmla="*/ 0 w 51"/>
                <a:gd name="T5" fmla="*/ 51 h 51"/>
                <a:gd name="T6" fmla="*/ 26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26" y="0"/>
                  </a:moveTo>
                  <a:lnTo>
                    <a:pt x="51" y="51"/>
                  </a:lnTo>
                  <a:lnTo>
                    <a:pt x="0" y="5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108"/>
            <p:cNvSpPr>
              <a:spLocks/>
            </p:cNvSpPr>
            <p:nvPr/>
          </p:nvSpPr>
          <p:spPr bwMode="auto">
            <a:xfrm>
              <a:off x="6927936" y="1748363"/>
              <a:ext cx="80962" cy="79375"/>
            </a:xfrm>
            <a:custGeom>
              <a:avLst/>
              <a:gdLst>
                <a:gd name="T0" fmla="*/ 26 w 51"/>
                <a:gd name="T1" fmla="*/ 0 h 50"/>
                <a:gd name="T2" fmla="*/ 51 w 51"/>
                <a:gd name="T3" fmla="*/ 50 h 50"/>
                <a:gd name="T4" fmla="*/ 0 w 51"/>
                <a:gd name="T5" fmla="*/ 50 h 50"/>
                <a:gd name="T6" fmla="*/ 26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51" y="50"/>
                  </a:lnTo>
                  <a:lnTo>
                    <a:pt x="0" y="5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Freeform 109"/>
            <p:cNvSpPr>
              <a:spLocks/>
            </p:cNvSpPr>
            <p:nvPr/>
          </p:nvSpPr>
          <p:spPr bwMode="auto">
            <a:xfrm>
              <a:off x="6927936" y="2016650"/>
              <a:ext cx="80962" cy="79375"/>
            </a:xfrm>
            <a:custGeom>
              <a:avLst/>
              <a:gdLst>
                <a:gd name="T0" fmla="*/ 26 w 51"/>
                <a:gd name="T1" fmla="*/ 0 h 50"/>
                <a:gd name="T2" fmla="*/ 51 w 51"/>
                <a:gd name="T3" fmla="*/ 50 h 50"/>
                <a:gd name="T4" fmla="*/ 0 w 51"/>
                <a:gd name="T5" fmla="*/ 50 h 50"/>
                <a:gd name="T6" fmla="*/ 26 w 5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51" y="50"/>
                  </a:lnTo>
                  <a:lnTo>
                    <a:pt x="0" y="5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110"/>
            <p:cNvSpPr>
              <a:spLocks noChangeShapeType="1"/>
            </p:cNvSpPr>
            <p:nvPr/>
          </p:nvSpPr>
          <p:spPr bwMode="auto">
            <a:xfrm>
              <a:off x="6848561" y="1991250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Line 111"/>
            <p:cNvSpPr>
              <a:spLocks noChangeShapeType="1"/>
            </p:cNvSpPr>
            <p:nvPr/>
          </p:nvSpPr>
          <p:spPr bwMode="auto">
            <a:xfrm>
              <a:off x="7331161" y="1878538"/>
              <a:ext cx="0" cy="112713"/>
            </a:xfrm>
            <a:prstGeom prst="line">
              <a:avLst/>
            </a:pr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Freeform 112"/>
            <p:cNvSpPr>
              <a:spLocks/>
            </p:cNvSpPr>
            <p:nvPr/>
          </p:nvSpPr>
          <p:spPr bwMode="auto">
            <a:xfrm>
              <a:off x="7270836" y="1878538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Freeform 113"/>
            <p:cNvSpPr>
              <a:spLocks/>
            </p:cNvSpPr>
            <p:nvPr/>
          </p:nvSpPr>
          <p:spPr bwMode="auto">
            <a:xfrm>
              <a:off x="7270836" y="1991250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Oval 114"/>
            <p:cNvSpPr>
              <a:spLocks noChangeArrowheads="1"/>
            </p:cNvSpPr>
            <p:nvPr/>
          </p:nvSpPr>
          <p:spPr bwMode="auto">
            <a:xfrm>
              <a:off x="7291473" y="2151588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Oval 115"/>
            <p:cNvSpPr>
              <a:spLocks noChangeArrowheads="1"/>
            </p:cNvSpPr>
            <p:nvPr/>
          </p:nvSpPr>
          <p:spPr bwMode="auto">
            <a:xfrm>
              <a:off x="7231148" y="1948388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Oval 116"/>
            <p:cNvSpPr>
              <a:spLocks noChangeArrowheads="1"/>
            </p:cNvSpPr>
            <p:nvPr/>
          </p:nvSpPr>
          <p:spPr bwMode="auto">
            <a:xfrm>
              <a:off x="7231148" y="1761063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Oval 117"/>
            <p:cNvSpPr>
              <a:spLocks noChangeArrowheads="1"/>
            </p:cNvSpPr>
            <p:nvPr/>
          </p:nvSpPr>
          <p:spPr bwMode="auto">
            <a:xfrm>
              <a:off x="7351798" y="1761063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Oval 118"/>
            <p:cNvSpPr>
              <a:spLocks noChangeArrowheads="1"/>
            </p:cNvSpPr>
            <p:nvPr/>
          </p:nvSpPr>
          <p:spPr bwMode="auto">
            <a:xfrm>
              <a:off x="7321636" y="1748363"/>
              <a:ext cx="80962" cy="80963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Oval 119"/>
            <p:cNvSpPr>
              <a:spLocks noChangeArrowheads="1"/>
            </p:cNvSpPr>
            <p:nvPr/>
          </p:nvSpPr>
          <p:spPr bwMode="auto">
            <a:xfrm>
              <a:off x="7351798" y="2045225"/>
              <a:ext cx="80962" cy="80963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Oval 120"/>
            <p:cNvSpPr>
              <a:spLocks noChangeArrowheads="1"/>
            </p:cNvSpPr>
            <p:nvPr/>
          </p:nvSpPr>
          <p:spPr bwMode="auto">
            <a:xfrm>
              <a:off x="7291473" y="1976963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Oval 121"/>
            <p:cNvSpPr>
              <a:spLocks noChangeArrowheads="1"/>
            </p:cNvSpPr>
            <p:nvPr/>
          </p:nvSpPr>
          <p:spPr bwMode="auto">
            <a:xfrm>
              <a:off x="7291473" y="1761063"/>
              <a:ext cx="80962" cy="82550"/>
            </a:xfrm>
            <a:prstGeom prst="ellipse">
              <a:avLst/>
            </a:pr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Line 122"/>
            <p:cNvSpPr>
              <a:spLocks noChangeShapeType="1"/>
            </p:cNvSpPr>
            <p:nvPr/>
          </p:nvSpPr>
          <p:spPr bwMode="auto">
            <a:xfrm>
              <a:off x="7210511" y="1934100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Line 123"/>
            <p:cNvSpPr>
              <a:spLocks noChangeShapeType="1"/>
            </p:cNvSpPr>
            <p:nvPr/>
          </p:nvSpPr>
          <p:spPr bwMode="auto">
            <a:xfrm>
              <a:off x="7693111" y="2069038"/>
              <a:ext cx="0" cy="161925"/>
            </a:xfrm>
            <a:prstGeom prst="line">
              <a:avLst/>
            </a:pr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Freeform 124"/>
            <p:cNvSpPr>
              <a:spLocks/>
            </p:cNvSpPr>
            <p:nvPr/>
          </p:nvSpPr>
          <p:spPr bwMode="auto">
            <a:xfrm>
              <a:off x="7632786" y="2069038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Freeform 125"/>
            <p:cNvSpPr>
              <a:spLocks/>
            </p:cNvSpPr>
            <p:nvPr/>
          </p:nvSpPr>
          <p:spPr bwMode="auto">
            <a:xfrm>
              <a:off x="7632786" y="2230963"/>
              <a:ext cx="120650" cy="0"/>
            </a:xfrm>
            <a:custGeom>
              <a:avLst/>
              <a:gdLst>
                <a:gd name="T0" fmla="*/ 0 w 72"/>
                <a:gd name="T1" fmla="*/ 72 w 72"/>
                <a:gd name="T2" fmla="*/ 0 w 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2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FF6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Freeform 126"/>
            <p:cNvSpPr>
              <a:spLocks/>
            </p:cNvSpPr>
            <p:nvPr/>
          </p:nvSpPr>
          <p:spPr bwMode="auto">
            <a:xfrm>
              <a:off x="7642311" y="1886475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Freeform 127"/>
            <p:cNvSpPr>
              <a:spLocks/>
            </p:cNvSpPr>
            <p:nvPr/>
          </p:nvSpPr>
          <p:spPr bwMode="auto">
            <a:xfrm>
              <a:off x="7581986" y="2369075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1 h 63"/>
                <a:gd name="T4" fmla="*/ 32 w 64"/>
                <a:gd name="T5" fmla="*/ 63 h 63"/>
                <a:gd name="T6" fmla="*/ 0 w 64"/>
                <a:gd name="T7" fmla="*/ 31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1"/>
                  </a:lnTo>
                  <a:lnTo>
                    <a:pt x="32" y="6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128"/>
            <p:cNvSpPr>
              <a:spLocks/>
            </p:cNvSpPr>
            <p:nvPr/>
          </p:nvSpPr>
          <p:spPr bwMode="auto">
            <a:xfrm>
              <a:off x="7642311" y="2153175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Freeform 129"/>
            <p:cNvSpPr>
              <a:spLocks/>
            </p:cNvSpPr>
            <p:nvPr/>
          </p:nvSpPr>
          <p:spPr bwMode="auto">
            <a:xfrm>
              <a:off x="7702636" y="1967438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Freeform 130"/>
            <p:cNvSpPr>
              <a:spLocks/>
            </p:cNvSpPr>
            <p:nvPr/>
          </p:nvSpPr>
          <p:spPr bwMode="auto">
            <a:xfrm>
              <a:off x="7581986" y="1845200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Freeform 131"/>
            <p:cNvSpPr>
              <a:spLocks/>
            </p:cNvSpPr>
            <p:nvPr/>
          </p:nvSpPr>
          <p:spPr bwMode="auto">
            <a:xfrm>
              <a:off x="7702636" y="2397650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1 h 63"/>
                <a:gd name="T4" fmla="*/ 32 w 64"/>
                <a:gd name="T5" fmla="*/ 63 h 63"/>
                <a:gd name="T6" fmla="*/ 0 w 64"/>
                <a:gd name="T7" fmla="*/ 31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1"/>
                  </a:lnTo>
                  <a:lnTo>
                    <a:pt x="32" y="6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Freeform 132"/>
            <p:cNvSpPr>
              <a:spLocks/>
            </p:cNvSpPr>
            <p:nvPr/>
          </p:nvSpPr>
          <p:spPr bwMode="auto">
            <a:xfrm>
              <a:off x="7642311" y="2421463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Freeform 133"/>
            <p:cNvSpPr>
              <a:spLocks/>
            </p:cNvSpPr>
            <p:nvPr/>
          </p:nvSpPr>
          <p:spPr bwMode="auto">
            <a:xfrm>
              <a:off x="7642311" y="2019825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Freeform 134"/>
            <p:cNvSpPr>
              <a:spLocks/>
            </p:cNvSpPr>
            <p:nvPr/>
          </p:nvSpPr>
          <p:spPr bwMode="auto">
            <a:xfrm>
              <a:off x="7702636" y="1832500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1 h 63"/>
                <a:gd name="T4" fmla="*/ 32 w 64"/>
                <a:gd name="T5" fmla="*/ 63 h 63"/>
                <a:gd name="T6" fmla="*/ 0 w 64"/>
                <a:gd name="T7" fmla="*/ 31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1"/>
                  </a:lnTo>
                  <a:lnTo>
                    <a:pt x="32" y="6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6000"/>
            </a:solidFill>
            <a:ln w="1588">
              <a:solidFill>
                <a:srgbClr val="FF6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Line 135"/>
            <p:cNvSpPr>
              <a:spLocks noChangeShapeType="1"/>
            </p:cNvSpPr>
            <p:nvPr/>
          </p:nvSpPr>
          <p:spPr bwMode="auto">
            <a:xfrm>
              <a:off x="7572461" y="2150000"/>
              <a:ext cx="241300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Rectangle 136"/>
            <p:cNvSpPr>
              <a:spLocks noChangeArrowheads="1"/>
            </p:cNvSpPr>
            <p:nvPr/>
          </p:nvSpPr>
          <p:spPr bwMode="auto">
            <a:xfrm rot="16200000">
              <a:off x="3773573" y="1738838"/>
              <a:ext cx="15890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Relative Cell  Viability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842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6627FA-960E-4144-A946-A0F2C65DA6DE}"/>
              </a:ext>
            </a:extLst>
          </p:cNvPr>
          <p:cNvSpPr txBox="1"/>
          <p:nvPr/>
        </p:nvSpPr>
        <p:spPr>
          <a:xfrm>
            <a:off x="992108" y="3651250"/>
            <a:ext cx="6436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Knockdown of HNRNPA2B1 does not affect basal LCC9 or LY2 viability.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LCC9 (A) or LY2 (B) cells were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tranfected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siControl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or siHNRNPA2B1. 48 h after transfection, cells were treated for 72 h with DMSO (vehicle control) for 3 additional days with a change of medium/treatment after 48 h.  Values are from two transfections assayed in quadruplicate in one MTT assay.  Statistical evaluation was by two-tailed Student’s t-test.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CB76F1-A6E0-4B02-8440-4333F46BA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0" y="1443038"/>
            <a:ext cx="19669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9BFC6F01-1297-4CEB-93A8-CC92F64B1AF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2100" y="3275013"/>
            <a:ext cx="1978025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090766A2-0975-4F93-BE4B-0E687B49B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3275013"/>
            <a:ext cx="0" cy="5080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E187DA0B-4266-45D6-B652-43896822D7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6413" y="3275013"/>
            <a:ext cx="0" cy="5080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3E0BAC5B-274C-4848-83FA-76EF30E2A1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2100" y="1443038"/>
            <a:ext cx="0" cy="1831975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13">
            <a:extLst>
              <a:ext uri="{FF2B5EF4-FFF2-40B4-BE49-F238E27FC236}">
                <a16:creationId xmlns:a16="http://schemas.microsoft.com/office/drawing/2014/main" id="{698756FD-4554-4898-8473-B9B282982B8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3275013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08AB2F-D4CE-4220-8C3F-B6B4B7DBF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3192463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id="{88537D0C-EB41-4FC3-BD82-08637A7EB4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2968625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FB937A-0735-424C-BEB8-D79C6C8A5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288607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0.2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id="{98DCC414-4F82-4301-A9E6-7E1061D98D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2663825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121444-BF6D-4A49-B1F2-F87CF3461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258127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0.4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Line 19">
            <a:extLst>
              <a:ext uri="{FF2B5EF4-FFF2-40B4-BE49-F238E27FC236}">
                <a16:creationId xmlns:a16="http://schemas.microsoft.com/office/drawing/2014/main" id="{94576598-6C7B-4635-A9EA-BF5870B491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2359025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B5D3AA-F5F6-42A0-B3F3-1BEE1D09C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227647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0.6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" name="Line 21">
            <a:extLst>
              <a:ext uri="{FF2B5EF4-FFF2-40B4-BE49-F238E27FC236}">
                <a16:creationId xmlns:a16="http://schemas.microsoft.com/office/drawing/2014/main" id="{C0F8E723-AC5D-4A41-AD00-57B66B58E1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2054225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DC7DFCE-5161-4BA3-9B8E-D52236E5F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1971675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0.8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Line 23">
            <a:extLst>
              <a:ext uri="{FF2B5EF4-FFF2-40B4-BE49-F238E27FC236}">
                <a16:creationId xmlns:a16="http://schemas.microsoft.com/office/drawing/2014/main" id="{353AB74E-F31C-4FAF-9684-D06203B410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1747838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A158CE-C5AD-43DC-8F02-8B104051C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1665288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" name="Line 25">
            <a:extLst>
              <a:ext uri="{FF2B5EF4-FFF2-40B4-BE49-F238E27FC236}">
                <a16:creationId xmlns:a16="http://schemas.microsoft.com/office/drawing/2014/main" id="{11739C7D-3C77-42FA-8548-4F709709C2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11300" y="1443038"/>
            <a:ext cx="50800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5436CF-865B-47B9-9E0A-EE22051A4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886" y="1360488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1.2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" name="Line 27">
            <a:extLst>
              <a:ext uri="{FF2B5EF4-FFF2-40B4-BE49-F238E27FC236}">
                <a16:creationId xmlns:a16="http://schemas.microsoft.com/office/drawing/2014/main" id="{4320F7DF-D7C2-4BA0-985F-ACDC472BB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1776413"/>
            <a:ext cx="0" cy="79375"/>
          </a:xfrm>
          <a:prstGeom prst="lin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96E334E-7DF3-4024-A13E-E8005A7ABE10}"/>
              </a:ext>
            </a:extLst>
          </p:cNvPr>
          <p:cNvSpPr>
            <a:spLocks/>
          </p:cNvSpPr>
          <p:nvPr/>
        </p:nvSpPr>
        <p:spPr bwMode="auto">
          <a:xfrm>
            <a:off x="1892300" y="1776413"/>
            <a:ext cx="330200" cy="0"/>
          </a:xfrm>
          <a:custGeom>
            <a:avLst/>
            <a:gdLst>
              <a:gd name="T0" fmla="*/ 0 w 216"/>
              <a:gd name="T1" fmla="*/ 216 w 216"/>
              <a:gd name="T2" fmla="*/ 0 w 2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6">
                <a:moveTo>
                  <a:pt x="0" y="0"/>
                </a:moveTo>
                <a:lnTo>
                  <a:pt x="216" y="0"/>
                </a:lnTo>
                <a:lnTo>
                  <a:pt x="0" y="0"/>
                </a:lnTo>
              </a:path>
            </a:pathLst>
          </a:cu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10AE5F4-C1CD-40EA-8DEA-4398C007ED94}"/>
              </a:ext>
            </a:extLst>
          </p:cNvPr>
          <p:cNvSpPr>
            <a:spLocks/>
          </p:cNvSpPr>
          <p:nvPr/>
        </p:nvSpPr>
        <p:spPr bwMode="auto">
          <a:xfrm>
            <a:off x="1892300" y="1855788"/>
            <a:ext cx="330200" cy="0"/>
          </a:xfrm>
          <a:custGeom>
            <a:avLst/>
            <a:gdLst>
              <a:gd name="T0" fmla="*/ 0 w 216"/>
              <a:gd name="T1" fmla="*/ 216 w 216"/>
              <a:gd name="T2" fmla="*/ 0 w 2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6">
                <a:moveTo>
                  <a:pt x="0" y="0"/>
                </a:moveTo>
                <a:lnTo>
                  <a:pt x="216" y="0"/>
                </a:lnTo>
                <a:lnTo>
                  <a:pt x="0" y="0"/>
                </a:lnTo>
              </a:path>
            </a:pathLst>
          </a:cu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9725A65-B1D5-4A30-8573-BC35E57E5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888" y="1944688"/>
            <a:ext cx="63500" cy="66675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D9877-001F-4D02-A144-C2318D6D1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9963" y="1622425"/>
            <a:ext cx="63500" cy="66675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374CD23-7BF7-431A-9544-70F1CC22A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888" y="1833563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9BCE1D7-7B00-467B-A430-D1736799E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0425" y="1911350"/>
            <a:ext cx="63500" cy="66675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6DCAC85-CA47-491D-A8BB-739E380CC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50" y="1731963"/>
            <a:ext cx="63500" cy="63500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1AA878D-8247-46A8-9BB3-BE10E5974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50" y="1876425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C9790EB-906A-4D9B-8CD5-725B77E83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9963" y="1876425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797908D-E7A8-43C1-92D7-B6EFE385A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0425" y="1673225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279AF33-C59A-49D6-BD80-E471E4221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50" y="1627188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5B55281-95B1-4850-8671-2FBA3C5B3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888" y="1681163"/>
            <a:ext cx="63500" cy="65088"/>
          </a:xfrm>
          <a:prstGeom prst="ellips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40">
            <a:extLst>
              <a:ext uri="{FF2B5EF4-FFF2-40B4-BE49-F238E27FC236}">
                <a16:creationId xmlns:a16="http://schemas.microsoft.com/office/drawing/2014/main" id="{606C56A4-4984-481D-8D0E-6D0A0D1E0A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7200" y="1816100"/>
            <a:ext cx="658813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41">
            <a:extLst>
              <a:ext uri="{FF2B5EF4-FFF2-40B4-BE49-F238E27FC236}">
                <a16:creationId xmlns:a16="http://schemas.microsoft.com/office/drawing/2014/main" id="{8E49803E-7E8F-4215-B80E-4229A1D2D1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6413" y="1817688"/>
            <a:ext cx="0" cy="66675"/>
          </a:xfrm>
          <a:prstGeom prst="line">
            <a:avLst/>
          </a:pr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232906F8-1DB9-468D-AF3A-6CB8E1A32B1F}"/>
              </a:ext>
            </a:extLst>
          </p:cNvPr>
          <p:cNvSpPr>
            <a:spLocks/>
          </p:cNvSpPr>
          <p:nvPr/>
        </p:nvSpPr>
        <p:spPr bwMode="auto">
          <a:xfrm>
            <a:off x="2881313" y="1817688"/>
            <a:ext cx="328613" cy="0"/>
          </a:xfrm>
          <a:custGeom>
            <a:avLst/>
            <a:gdLst>
              <a:gd name="T0" fmla="*/ 0 w 216"/>
              <a:gd name="T1" fmla="*/ 216 w 216"/>
              <a:gd name="T2" fmla="*/ 0 w 2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6">
                <a:moveTo>
                  <a:pt x="0" y="0"/>
                </a:moveTo>
                <a:lnTo>
                  <a:pt x="216" y="0"/>
                </a:lnTo>
                <a:lnTo>
                  <a:pt x="0" y="0"/>
                </a:lnTo>
              </a:path>
            </a:pathLst>
          </a:cu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BB20FA4B-7CC2-4284-B083-3ED2335A15E8}"/>
              </a:ext>
            </a:extLst>
          </p:cNvPr>
          <p:cNvSpPr>
            <a:spLocks/>
          </p:cNvSpPr>
          <p:nvPr/>
        </p:nvSpPr>
        <p:spPr bwMode="auto">
          <a:xfrm>
            <a:off x="2881313" y="1884363"/>
            <a:ext cx="328613" cy="0"/>
          </a:xfrm>
          <a:custGeom>
            <a:avLst/>
            <a:gdLst>
              <a:gd name="T0" fmla="*/ 0 w 216"/>
              <a:gd name="T1" fmla="*/ 216 w 216"/>
              <a:gd name="T2" fmla="*/ 0 w 2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6">
                <a:moveTo>
                  <a:pt x="0" y="0"/>
                </a:moveTo>
                <a:lnTo>
                  <a:pt x="216" y="0"/>
                </a:lnTo>
                <a:lnTo>
                  <a:pt x="0" y="0"/>
                </a:lnTo>
              </a:path>
            </a:pathLst>
          </a:custGeom>
          <a:noFill/>
          <a:ln w="269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AF323EE-B7FB-47B5-8108-9B36BB60D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238" y="1798638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F85C534-6969-4501-B416-AB4506B9F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38" y="1735138"/>
            <a:ext cx="63500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77781D-6DBF-42D6-B080-1B3DF1CF6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1631950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D205CA5-2B99-490D-B1D2-3A82582F1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238" y="1681163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A7E763-8C26-4266-A4F1-E28CEA1AC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8775" y="1611313"/>
            <a:ext cx="65088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C263293-20B5-4F45-9FEE-88997E74A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2041525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2D05066-BE23-448D-938B-650025379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8775" y="1698625"/>
            <a:ext cx="65088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10B814D-A957-42A2-B0E6-BC33C4148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1905000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5AB5E39-1236-4F9E-9DFD-555FC855D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38" y="1998663"/>
            <a:ext cx="63500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6BDF46-A76D-4EAE-821D-21BE90CC4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8775" y="1890713"/>
            <a:ext cx="65088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6810DA-453B-48A1-A624-C3AC8B918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5" y="1951038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2C4E987-4083-4F94-8B14-9A1519CD7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38" y="1860550"/>
            <a:ext cx="63500" cy="65088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CC6008A-721D-4505-AB4D-029148DC7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5" y="1797050"/>
            <a:ext cx="63500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8EBA47C-B4D3-4CDB-B0E9-D401BA6A3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1773238"/>
            <a:ext cx="63500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B17BD04-F492-4683-B3F4-DB0495694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5" y="1684338"/>
            <a:ext cx="63500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D4A3179-E92F-4D43-8B0E-4E428353B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8775" y="1960563"/>
            <a:ext cx="65088" cy="63500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Line 60">
            <a:extLst>
              <a:ext uri="{FF2B5EF4-FFF2-40B4-BE49-F238E27FC236}">
                <a16:creationId xmlns:a16="http://schemas.microsoft.com/office/drawing/2014/main" id="{F25FD19D-4AF5-48B2-BE7C-8F6E763F12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16213" y="1851025"/>
            <a:ext cx="658813" cy="0"/>
          </a:xfrm>
          <a:prstGeom prst="line">
            <a:avLst/>
          </a:pr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B2D1627-FB69-44FE-8C17-12ECBDC133A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09660" y="2209875"/>
            <a:ext cx="14603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Absorbance 490 nm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" name="Rectangle 16">
            <a:extLst>
              <a:ext uri="{FF2B5EF4-FFF2-40B4-BE49-F238E27FC236}">
                <a16:creationId xmlns:a16="http://schemas.microsoft.com/office/drawing/2014/main" id="{2ECF91F8-C15D-4DEC-9432-FB4A3DB5E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256" y="3355975"/>
            <a:ext cx="84613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siControl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" name="Rectangle 16">
            <a:extLst>
              <a:ext uri="{FF2B5EF4-FFF2-40B4-BE49-F238E27FC236}">
                <a16:creationId xmlns:a16="http://schemas.microsoft.com/office/drawing/2014/main" id="{9592A34D-06F9-4760-B96A-3CA20A870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5556" y="3355975"/>
            <a:ext cx="10461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siHNRNPA2B1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id="{3EA01834-F281-40C0-B81D-3FC5D0B68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881" y="1225550"/>
            <a:ext cx="49450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LCC9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" name="Rectangle 16">
            <a:extLst>
              <a:ext uri="{FF2B5EF4-FFF2-40B4-BE49-F238E27FC236}">
                <a16:creationId xmlns:a16="http://schemas.microsoft.com/office/drawing/2014/main" id="{8A3E5AE1-13F4-448D-BC18-C4E909818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6106" y="1175029"/>
            <a:ext cx="49450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LY2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" name="Rectangle 65">
            <a:extLst>
              <a:ext uri="{FF2B5EF4-FFF2-40B4-BE49-F238E27FC236}">
                <a16:creationId xmlns:a16="http://schemas.microsoft.com/office/drawing/2014/main" id="{782592E8-6A3F-4254-9DA4-A6486B3C8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0550" y="1446213"/>
            <a:ext cx="208915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Line 67">
            <a:extLst>
              <a:ext uri="{FF2B5EF4-FFF2-40B4-BE49-F238E27FC236}">
                <a16:creationId xmlns:a16="http://schemas.microsoft.com/office/drawing/2014/main" id="{83184DC0-99D4-4D99-BAC4-D1700EEE94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0550" y="3281363"/>
            <a:ext cx="2098675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Line 68">
            <a:extLst>
              <a:ext uri="{FF2B5EF4-FFF2-40B4-BE49-F238E27FC236}">
                <a16:creationId xmlns:a16="http://schemas.microsoft.com/office/drawing/2014/main" id="{4DBEF7AB-55AE-485A-B3ED-7FB0C0C511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4425" y="3281363"/>
            <a:ext cx="0" cy="508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Line 70">
            <a:extLst>
              <a:ext uri="{FF2B5EF4-FFF2-40B4-BE49-F238E27FC236}">
                <a16:creationId xmlns:a16="http://schemas.microsoft.com/office/drawing/2014/main" id="{40DAB9A1-DAEE-494A-A850-AE11470EE0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3763" y="3281363"/>
            <a:ext cx="0" cy="508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Line 72">
            <a:extLst>
              <a:ext uri="{FF2B5EF4-FFF2-40B4-BE49-F238E27FC236}">
                <a16:creationId xmlns:a16="http://schemas.microsoft.com/office/drawing/2014/main" id="{1CCAF3D3-B95A-4445-91C5-F7BDC0D12A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0550" y="1446213"/>
            <a:ext cx="0" cy="18351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Line 73">
            <a:extLst>
              <a:ext uri="{FF2B5EF4-FFF2-40B4-BE49-F238E27FC236}">
                <a16:creationId xmlns:a16="http://schemas.microsoft.com/office/drawing/2014/main" id="{9400076C-BF4F-44AE-BA0C-22CAF095E4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3281363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74">
            <a:extLst>
              <a:ext uri="{FF2B5EF4-FFF2-40B4-BE49-F238E27FC236}">
                <a16:creationId xmlns:a16="http://schemas.microsoft.com/office/drawing/2014/main" id="{0BEC5BCB-A246-47EF-BD52-D9F83EFE2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319881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1" name="Line 75">
            <a:extLst>
              <a:ext uri="{FF2B5EF4-FFF2-40B4-BE49-F238E27FC236}">
                <a16:creationId xmlns:a16="http://schemas.microsoft.com/office/drawing/2014/main" id="{75CF6CEC-8213-4B4D-BAAD-126D4CDFAA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2976563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76">
            <a:extLst>
              <a:ext uri="{FF2B5EF4-FFF2-40B4-BE49-F238E27FC236}">
                <a16:creationId xmlns:a16="http://schemas.microsoft.com/office/drawing/2014/main" id="{B6993B50-0040-4AE7-B57E-771B36AD7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289401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0.2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3" name="Line 77">
            <a:extLst>
              <a:ext uri="{FF2B5EF4-FFF2-40B4-BE49-F238E27FC236}">
                <a16:creationId xmlns:a16="http://schemas.microsoft.com/office/drawing/2014/main" id="{1774B24F-9C6F-499E-B630-EEC070DA1B4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2671763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78">
            <a:extLst>
              <a:ext uri="{FF2B5EF4-FFF2-40B4-BE49-F238E27FC236}">
                <a16:creationId xmlns:a16="http://schemas.microsoft.com/office/drawing/2014/main" id="{E426007A-D483-4344-8383-34CC4BBCC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258921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0.4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5" name="Line 79">
            <a:extLst>
              <a:ext uri="{FF2B5EF4-FFF2-40B4-BE49-F238E27FC236}">
                <a16:creationId xmlns:a16="http://schemas.microsoft.com/office/drawing/2014/main" id="{F842D2B9-910D-45E1-AB27-8AB7C3D637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2365375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0">
            <a:extLst>
              <a:ext uri="{FF2B5EF4-FFF2-40B4-BE49-F238E27FC236}">
                <a16:creationId xmlns:a16="http://schemas.microsoft.com/office/drawing/2014/main" id="{ED61EDDE-07D1-412E-9E1F-2D15074CC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2282825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0.6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7" name="Line 81">
            <a:extLst>
              <a:ext uri="{FF2B5EF4-FFF2-40B4-BE49-F238E27FC236}">
                <a16:creationId xmlns:a16="http://schemas.microsoft.com/office/drawing/2014/main" id="{0F169B16-E078-4593-821A-191A21FA44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2060575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82">
            <a:extLst>
              <a:ext uri="{FF2B5EF4-FFF2-40B4-BE49-F238E27FC236}">
                <a16:creationId xmlns:a16="http://schemas.microsoft.com/office/drawing/2014/main" id="{37EBABF7-AEED-43F2-9A3F-9F4DD4E64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1978025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0.8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9" name="Line 83">
            <a:extLst>
              <a:ext uri="{FF2B5EF4-FFF2-40B4-BE49-F238E27FC236}">
                <a16:creationId xmlns:a16="http://schemas.microsoft.com/office/drawing/2014/main" id="{1A1BEF0B-98ED-4F11-8BCD-2D26F3F158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1754188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4">
            <a:extLst>
              <a:ext uri="{FF2B5EF4-FFF2-40B4-BE49-F238E27FC236}">
                <a16:creationId xmlns:a16="http://schemas.microsoft.com/office/drawing/2014/main" id="{46599355-8F22-4CB7-88D6-6490F5F59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167163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1" name="Line 85">
            <a:extLst>
              <a:ext uri="{FF2B5EF4-FFF2-40B4-BE49-F238E27FC236}">
                <a16:creationId xmlns:a16="http://schemas.microsoft.com/office/drawing/2014/main" id="{544918A4-4FA0-46C7-9A30-46B0957A61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163" y="1447800"/>
            <a:ext cx="5238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86">
            <a:extLst>
              <a:ext uri="{FF2B5EF4-FFF2-40B4-BE49-F238E27FC236}">
                <a16:creationId xmlns:a16="http://schemas.microsoft.com/office/drawing/2014/main" id="{01DB9EF8-2883-43E5-874A-88336409E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3" y="1365250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1.2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3" name="Line 87">
            <a:extLst>
              <a:ext uri="{FF2B5EF4-FFF2-40B4-BE49-F238E27FC236}">
                <a16:creationId xmlns:a16="http://schemas.microsoft.com/office/drawing/2014/main" id="{8A7EB396-299F-4F5E-B04A-8730830BE2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4425" y="1619250"/>
            <a:ext cx="0" cy="85725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Freeform 88">
            <a:extLst>
              <a:ext uri="{FF2B5EF4-FFF2-40B4-BE49-F238E27FC236}">
                <a16:creationId xmlns:a16="http://schemas.microsoft.com/office/drawing/2014/main" id="{A34D10B0-E3B9-47E1-9BA6-646D09AAF7D6}"/>
              </a:ext>
            </a:extLst>
          </p:cNvPr>
          <p:cNvSpPr>
            <a:spLocks/>
          </p:cNvSpPr>
          <p:nvPr/>
        </p:nvSpPr>
        <p:spPr bwMode="auto">
          <a:xfrm>
            <a:off x="4749800" y="1619250"/>
            <a:ext cx="349250" cy="0"/>
          </a:xfrm>
          <a:custGeom>
            <a:avLst/>
            <a:gdLst>
              <a:gd name="T0" fmla="*/ 0 w 228"/>
              <a:gd name="T1" fmla="*/ 228 w 228"/>
              <a:gd name="T2" fmla="*/ 0 w 2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8">
                <a:moveTo>
                  <a:pt x="0" y="0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89">
            <a:extLst>
              <a:ext uri="{FF2B5EF4-FFF2-40B4-BE49-F238E27FC236}">
                <a16:creationId xmlns:a16="http://schemas.microsoft.com/office/drawing/2014/main" id="{6EBA1583-443F-4484-903A-31EDABCB8B94}"/>
              </a:ext>
            </a:extLst>
          </p:cNvPr>
          <p:cNvSpPr>
            <a:spLocks/>
          </p:cNvSpPr>
          <p:nvPr/>
        </p:nvSpPr>
        <p:spPr bwMode="auto">
          <a:xfrm>
            <a:off x="4749800" y="1704975"/>
            <a:ext cx="349250" cy="0"/>
          </a:xfrm>
          <a:custGeom>
            <a:avLst/>
            <a:gdLst>
              <a:gd name="T0" fmla="*/ 0 w 228"/>
              <a:gd name="T1" fmla="*/ 228 w 228"/>
              <a:gd name="T2" fmla="*/ 0 w 2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8">
                <a:moveTo>
                  <a:pt x="0" y="0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90">
            <a:extLst>
              <a:ext uri="{FF2B5EF4-FFF2-40B4-BE49-F238E27FC236}">
                <a16:creationId xmlns:a16="http://schemas.microsoft.com/office/drawing/2014/main" id="{3A94044B-91C3-4211-8771-4DDC87DA559E}"/>
              </a:ext>
            </a:extLst>
          </p:cNvPr>
          <p:cNvSpPr>
            <a:spLocks/>
          </p:cNvSpPr>
          <p:nvPr/>
        </p:nvSpPr>
        <p:spPr bwMode="auto">
          <a:xfrm>
            <a:off x="4887913" y="17970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91">
            <a:extLst>
              <a:ext uri="{FF2B5EF4-FFF2-40B4-BE49-F238E27FC236}">
                <a16:creationId xmlns:a16="http://schemas.microsoft.com/office/drawing/2014/main" id="{3949F8CF-8BEE-4187-B64B-D29A59A84B4E}"/>
              </a:ext>
            </a:extLst>
          </p:cNvPr>
          <p:cNvSpPr>
            <a:spLocks/>
          </p:cNvSpPr>
          <p:nvPr/>
        </p:nvSpPr>
        <p:spPr bwMode="auto">
          <a:xfrm>
            <a:off x="4997450" y="1468438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 92">
            <a:extLst>
              <a:ext uri="{FF2B5EF4-FFF2-40B4-BE49-F238E27FC236}">
                <a16:creationId xmlns:a16="http://schemas.microsoft.com/office/drawing/2014/main" id="{C8A7F1D1-DBEA-468F-939D-AF67499403A4}"/>
              </a:ext>
            </a:extLst>
          </p:cNvPr>
          <p:cNvSpPr>
            <a:spLocks/>
          </p:cNvSpPr>
          <p:nvPr/>
        </p:nvSpPr>
        <p:spPr bwMode="auto">
          <a:xfrm>
            <a:off x="4887913" y="16446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Freeform 93">
            <a:extLst>
              <a:ext uri="{FF2B5EF4-FFF2-40B4-BE49-F238E27FC236}">
                <a16:creationId xmlns:a16="http://schemas.microsoft.com/office/drawing/2014/main" id="{5994B16A-58AF-4BB4-8A3B-D5720D5591B3}"/>
              </a:ext>
            </a:extLst>
          </p:cNvPr>
          <p:cNvSpPr>
            <a:spLocks/>
          </p:cNvSpPr>
          <p:nvPr/>
        </p:nvSpPr>
        <p:spPr bwMode="auto">
          <a:xfrm>
            <a:off x="4997450" y="1754188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Freeform 94">
            <a:extLst>
              <a:ext uri="{FF2B5EF4-FFF2-40B4-BE49-F238E27FC236}">
                <a16:creationId xmlns:a16="http://schemas.microsoft.com/office/drawing/2014/main" id="{EF1C739C-AD76-470C-B95D-B0D0D10333D9}"/>
              </a:ext>
            </a:extLst>
          </p:cNvPr>
          <p:cNvSpPr>
            <a:spLocks/>
          </p:cNvSpPr>
          <p:nvPr/>
        </p:nvSpPr>
        <p:spPr bwMode="auto">
          <a:xfrm>
            <a:off x="4887913" y="1490663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Freeform 95">
            <a:extLst>
              <a:ext uri="{FF2B5EF4-FFF2-40B4-BE49-F238E27FC236}">
                <a16:creationId xmlns:a16="http://schemas.microsoft.com/office/drawing/2014/main" id="{2219EC50-F3F7-4F14-A01C-456A69814200}"/>
              </a:ext>
            </a:extLst>
          </p:cNvPr>
          <p:cNvSpPr>
            <a:spLocks/>
          </p:cNvSpPr>
          <p:nvPr/>
        </p:nvSpPr>
        <p:spPr bwMode="auto">
          <a:xfrm>
            <a:off x="4778375" y="171767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Freeform 96">
            <a:extLst>
              <a:ext uri="{FF2B5EF4-FFF2-40B4-BE49-F238E27FC236}">
                <a16:creationId xmlns:a16="http://schemas.microsoft.com/office/drawing/2014/main" id="{63E319AD-0BA1-412C-9293-D7A2DEA96A52}"/>
              </a:ext>
            </a:extLst>
          </p:cNvPr>
          <p:cNvSpPr>
            <a:spLocks/>
          </p:cNvSpPr>
          <p:nvPr/>
        </p:nvSpPr>
        <p:spPr bwMode="auto">
          <a:xfrm>
            <a:off x="4778375" y="15811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Freeform 97">
            <a:extLst>
              <a:ext uri="{FF2B5EF4-FFF2-40B4-BE49-F238E27FC236}">
                <a16:creationId xmlns:a16="http://schemas.microsoft.com/office/drawing/2014/main" id="{CCE0F392-C732-4FCA-8C9D-A23BA1C8FA51}"/>
              </a:ext>
            </a:extLst>
          </p:cNvPr>
          <p:cNvSpPr>
            <a:spLocks/>
          </p:cNvSpPr>
          <p:nvPr/>
        </p:nvSpPr>
        <p:spPr bwMode="auto">
          <a:xfrm>
            <a:off x="4997450" y="155575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Line 98">
            <a:extLst>
              <a:ext uri="{FF2B5EF4-FFF2-40B4-BE49-F238E27FC236}">
                <a16:creationId xmlns:a16="http://schemas.microsoft.com/office/drawing/2014/main" id="{A0D60394-B0B4-4B36-BF6D-AE196A2B2D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5175" y="1662113"/>
            <a:ext cx="6985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Line 99">
            <a:extLst>
              <a:ext uri="{FF2B5EF4-FFF2-40B4-BE49-F238E27FC236}">
                <a16:creationId xmlns:a16="http://schemas.microsoft.com/office/drawing/2014/main" id="{F4B95EE7-EDA1-4AD9-83C6-8780B48C0F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3763" y="1697038"/>
            <a:ext cx="0" cy="77788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Freeform 100">
            <a:extLst>
              <a:ext uri="{FF2B5EF4-FFF2-40B4-BE49-F238E27FC236}">
                <a16:creationId xmlns:a16="http://schemas.microsoft.com/office/drawing/2014/main" id="{1A4C5FC6-A5EC-433D-9E05-723C35A19D1A}"/>
              </a:ext>
            </a:extLst>
          </p:cNvPr>
          <p:cNvSpPr>
            <a:spLocks/>
          </p:cNvSpPr>
          <p:nvPr/>
        </p:nvSpPr>
        <p:spPr bwMode="auto">
          <a:xfrm>
            <a:off x="5799138" y="1697038"/>
            <a:ext cx="349250" cy="0"/>
          </a:xfrm>
          <a:custGeom>
            <a:avLst/>
            <a:gdLst>
              <a:gd name="T0" fmla="*/ 0 w 228"/>
              <a:gd name="T1" fmla="*/ 228 w 228"/>
              <a:gd name="T2" fmla="*/ 0 w 2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8">
                <a:moveTo>
                  <a:pt x="0" y="0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Freeform 101">
            <a:extLst>
              <a:ext uri="{FF2B5EF4-FFF2-40B4-BE49-F238E27FC236}">
                <a16:creationId xmlns:a16="http://schemas.microsoft.com/office/drawing/2014/main" id="{A0E70EC1-1F9E-41D0-B06D-3D2560C9280A}"/>
              </a:ext>
            </a:extLst>
          </p:cNvPr>
          <p:cNvSpPr>
            <a:spLocks/>
          </p:cNvSpPr>
          <p:nvPr/>
        </p:nvSpPr>
        <p:spPr bwMode="auto">
          <a:xfrm>
            <a:off x="5799138" y="1774825"/>
            <a:ext cx="349250" cy="0"/>
          </a:xfrm>
          <a:custGeom>
            <a:avLst/>
            <a:gdLst>
              <a:gd name="T0" fmla="*/ 0 w 228"/>
              <a:gd name="T1" fmla="*/ 228 w 228"/>
              <a:gd name="T2" fmla="*/ 0 w 2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8">
                <a:moveTo>
                  <a:pt x="0" y="0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Freeform 102">
            <a:extLst>
              <a:ext uri="{FF2B5EF4-FFF2-40B4-BE49-F238E27FC236}">
                <a16:creationId xmlns:a16="http://schemas.microsoft.com/office/drawing/2014/main" id="{E9F33C21-DE9C-48B6-A63E-3D43289735D9}"/>
              </a:ext>
            </a:extLst>
          </p:cNvPr>
          <p:cNvSpPr>
            <a:spLocks/>
          </p:cNvSpPr>
          <p:nvPr/>
        </p:nvSpPr>
        <p:spPr bwMode="auto">
          <a:xfrm>
            <a:off x="5827713" y="1812925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Freeform 103">
            <a:extLst>
              <a:ext uri="{FF2B5EF4-FFF2-40B4-BE49-F238E27FC236}">
                <a16:creationId xmlns:a16="http://schemas.microsoft.com/office/drawing/2014/main" id="{42CE5E3D-A0FF-4040-84CC-36E0BEFE6FBF}"/>
              </a:ext>
            </a:extLst>
          </p:cNvPr>
          <p:cNvSpPr>
            <a:spLocks/>
          </p:cNvSpPr>
          <p:nvPr/>
        </p:nvSpPr>
        <p:spPr bwMode="auto">
          <a:xfrm>
            <a:off x="5937250" y="154463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Freeform 104">
            <a:extLst>
              <a:ext uri="{FF2B5EF4-FFF2-40B4-BE49-F238E27FC236}">
                <a16:creationId xmlns:a16="http://schemas.microsoft.com/office/drawing/2014/main" id="{E076FB56-E1DA-412B-8980-9CD00380BB04}"/>
              </a:ext>
            </a:extLst>
          </p:cNvPr>
          <p:cNvSpPr>
            <a:spLocks/>
          </p:cNvSpPr>
          <p:nvPr/>
        </p:nvSpPr>
        <p:spPr bwMode="auto">
          <a:xfrm>
            <a:off x="6046788" y="1609725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Freeform 105">
            <a:extLst>
              <a:ext uri="{FF2B5EF4-FFF2-40B4-BE49-F238E27FC236}">
                <a16:creationId xmlns:a16="http://schemas.microsoft.com/office/drawing/2014/main" id="{48CE3F1B-E228-4A18-A321-513F3DB8E14C}"/>
              </a:ext>
            </a:extLst>
          </p:cNvPr>
          <p:cNvSpPr>
            <a:spLocks/>
          </p:cNvSpPr>
          <p:nvPr/>
        </p:nvSpPr>
        <p:spPr bwMode="auto">
          <a:xfrm>
            <a:off x="5716588" y="160655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Freeform 106">
            <a:extLst>
              <a:ext uri="{FF2B5EF4-FFF2-40B4-BE49-F238E27FC236}">
                <a16:creationId xmlns:a16="http://schemas.microsoft.com/office/drawing/2014/main" id="{B7E74C12-B9B8-4D40-BCD2-7F61B3BC92EB}"/>
              </a:ext>
            </a:extLst>
          </p:cNvPr>
          <p:cNvSpPr>
            <a:spLocks/>
          </p:cNvSpPr>
          <p:nvPr/>
        </p:nvSpPr>
        <p:spPr bwMode="auto">
          <a:xfrm>
            <a:off x="6046788" y="1814513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Freeform 107">
            <a:extLst>
              <a:ext uri="{FF2B5EF4-FFF2-40B4-BE49-F238E27FC236}">
                <a16:creationId xmlns:a16="http://schemas.microsoft.com/office/drawing/2014/main" id="{36C941EC-EC1D-4864-B70D-E78CF3D55E62}"/>
              </a:ext>
            </a:extLst>
          </p:cNvPr>
          <p:cNvSpPr>
            <a:spLocks/>
          </p:cNvSpPr>
          <p:nvPr/>
        </p:nvSpPr>
        <p:spPr bwMode="auto">
          <a:xfrm>
            <a:off x="5827713" y="167163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108">
            <a:extLst>
              <a:ext uri="{FF2B5EF4-FFF2-40B4-BE49-F238E27FC236}">
                <a16:creationId xmlns:a16="http://schemas.microsoft.com/office/drawing/2014/main" id="{48093C6D-172B-4E3D-89A1-0B27AF563B8C}"/>
              </a:ext>
            </a:extLst>
          </p:cNvPr>
          <p:cNvSpPr>
            <a:spLocks/>
          </p:cNvSpPr>
          <p:nvPr/>
        </p:nvSpPr>
        <p:spPr bwMode="auto">
          <a:xfrm>
            <a:off x="5937250" y="1714500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Freeform 109">
            <a:extLst>
              <a:ext uri="{FF2B5EF4-FFF2-40B4-BE49-F238E27FC236}">
                <a16:creationId xmlns:a16="http://schemas.microsoft.com/office/drawing/2014/main" id="{5B6B4BD2-B462-4354-8DDF-D960909FC5D7}"/>
              </a:ext>
            </a:extLst>
          </p:cNvPr>
          <p:cNvSpPr>
            <a:spLocks/>
          </p:cNvSpPr>
          <p:nvPr/>
        </p:nvSpPr>
        <p:spPr bwMode="auto">
          <a:xfrm>
            <a:off x="5937250" y="183038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Line 110">
            <a:extLst>
              <a:ext uri="{FF2B5EF4-FFF2-40B4-BE49-F238E27FC236}">
                <a16:creationId xmlns:a16="http://schemas.microsoft.com/office/drawing/2014/main" id="{5E7F8B2A-733E-4DA7-9E96-CDDA6B84E0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24513" y="1735138"/>
            <a:ext cx="6985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tangle 16">
            <a:extLst>
              <a:ext uri="{FF2B5EF4-FFF2-40B4-BE49-F238E27FC236}">
                <a16:creationId xmlns:a16="http://schemas.microsoft.com/office/drawing/2014/main" id="{7435B166-5C78-479A-B596-F053FF656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4381" y="3336667"/>
            <a:ext cx="84613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siControl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9" name="Rectangle 16">
            <a:extLst>
              <a:ext uri="{FF2B5EF4-FFF2-40B4-BE49-F238E27FC236}">
                <a16:creationId xmlns:a16="http://schemas.microsoft.com/office/drawing/2014/main" id="{49B9CDD9-07C8-4D0D-A025-EC07063D7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0681" y="3336667"/>
            <a:ext cx="10461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siHNRNPA2B1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FA13735-E586-450A-AB20-1D839594CAF9}"/>
              </a:ext>
            </a:extLst>
          </p:cNvPr>
          <p:cNvGrpSpPr/>
          <p:nvPr/>
        </p:nvGrpSpPr>
        <p:grpSpPr>
          <a:xfrm flipV="1">
            <a:off x="2056039" y="1432183"/>
            <a:ext cx="984251" cy="194930"/>
            <a:chOff x="2080289" y="2060575"/>
            <a:chExt cx="984251" cy="194930"/>
          </a:xfrm>
        </p:grpSpPr>
        <p:cxnSp>
          <p:nvCxnSpPr>
            <p:cNvPr id="121" name="Connector: Elbow 120">
              <a:extLst>
                <a:ext uri="{FF2B5EF4-FFF2-40B4-BE49-F238E27FC236}">
                  <a16:creationId xmlns:a16="http://schemas.microsoft.com/office/drawing/2014/main" id="{09638EE0-E64C-4632-832C-B372F0862D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0290" y="2145968"/>
              <a:ext cx="984250" cy="109537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7D2D98B-87E4-4206-9E54-1CE587903AA4}"/>
                </a:ext>
              </a:extLst>
            </p:cNvPr>
            <p:cNvCxnSpPr>
              <a:cxnSpLocks/>
            </p:cNvCxnSpPr>
            <p:nvPr/>
          </p:nvCxnSpPr>
          <p:spPr>
            <a:xfrm>
              <a:off x="2080289" y="2060575"/>
              <a:ext cx="0" cy="1949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FCB7BA7-C34A-4272-9291-3571C7F9B566}"/>
              </a:ext>
            </a:extLst>
          </p:cNvPr>
          <p:cNvGrpSpPr/>
          <p:nvPr/>
        </p:nvGrpSpPr>
        <p:grpSpPr>
          <a:xfrm flipH="1" flipV="1">
            <a:off x="4955382" y="1294145"/>
            <a:ext cx="984251" cy="194930"/>
            <a:chOff x="2080289" y="2060575"/>
            <a:chExt cx="984251" cy="194930"/>
          </a:xfrm>
        </p:grpSpPr>
        <p:cxnSp>
          <p:nvCxnSpPr>
            <p:cNvPr id="130" name="Connector: Elbow 129">
              <a:extLst>
                <a:ext uri="{FF2B5EF4-FFF2-40B4-BE49-F238E27FC236}">
                  <a16:creationId xmlns:a16="http://schemas.microsoft.com/office/drawing/2014/main" id="{9CBF4D23-FA0D-45ED-8FE1-DDB79F623B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0290" y="2145968"/>
              <a:ext cx="984250" cy="109537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DD06D4BC-5EA0-4D26-97ED-43D5EBB0D38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289" y="2060575"/>
              <a:ext cx="0" cy="1949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Rectangle 16">
            <a:extLst>
              <a:ext uri="{FF2B5EF4-FFF2-40B4-BE49-F238E27FC236}">
                <a16:creationId xmlns:a16="http://schemas.microsoft.com/office/drawing/2014/main" id="{D95CD57C-1533-4520-A346-170001EB5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613" y="1213515"/>
            <a:ext cx="2839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NS</a:t>
            </a:r>
            <a:endParaRPr kumimoji="0" lang="en-US" altLang="en-US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3" name="Rectangle 16">
            <a:extLst>
              <a:ext uri="{FF2B5EF4-FFF2-40B4-BE49-F238E27FC236}">
                <a16:creationId xmlns:a16="http://schemas.microsoft.com/office/drawing/2014/main" id="{BE5012CD-CFDD-4632-AC74-847E8613D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482" y="1100748"/>
            <a:ext cx="2839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NS</a:t>
            </a:r>
            <a:endParaRPr kumimoji="0" lang="en-US" altLang="en-US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C173E6E-9BB3-4648-B618-15EF96534719}"/>
              </a:ext>
            </a:extLst>
          </p:cNvPr>
          <p:cNvSpPr txBox="1"/>
          <p:nvPr/>
        </p:nvSpPr>
        <p:spPr>
          <a:xfrm>
            <a:off x="980950" y="998071"/>
            <a:ext cx="262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201889D-358F-411E-953D-19AD0B640727}"/>
              </a:ext>
            </a:extLst>
          </p:cNvPr>
          <p:cNvSpPr txBox="1"/>
          <p:nvPr/>
        </p:nvSpPr>
        <p:spPr>
          <a:xfrm>
            <a:off x="3791884" y="998071"/>
            <a:ext cx="262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01B55A7-BCAC-41F0-8F47-FB7A4C90133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67415" y="2228952"/>
            <a:ext cx="14603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Absorbance 490 nm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49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7198" y="4156075"/>
            <a:ext cx="684730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Fig. 8: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expression in MCF-7 and T47D cells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 A) Shows a representative western blot: 20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µg WCE was loaded per lane. 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top blot is with the </a:t>
            </a:r>
            <a:r>
              <a:rPr lang="sv-S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Rabbit IgG (IBL </a:t>
            </a:r>
            <a:r>
              <a:rPr lang="sv-SE" sz="1100" dirty="0">
                <a:latin typeface="Arial" panose="020B0604020202020204" pitchFamily="34" charset="0"/>
                <a:cs typeface="Arial" panose="020B0604020202020204" pitchFamily="34" charset="0"/>
              </a:rPr>
              <a:t># </a:t>
            </a:r>
            <a:r>
              <a:rPr lang="sv-S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18941) that is specific for the B1 variant of HNRNPA2B1. The same blot was stripped and re-proved with </a:t>
            </a:r>
            <a:r>
              <a:rPr lang="sv-SE" sz="1100" dirty="0">
                <a:latin typeface="Arial" panose="020B0604020202020204" pitchFamily="34" charset="0"/>
                <a:cs typeface="Arial" panose="020B0604020202020204" pitchFamily="34" charset="0"/>
              </a:rPr>
              <a:t>the Proteintech </a:t>
            </a:r>
            <a:r>
              <a:rPr lang="sv-S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HNRNPA2B1 monoclonal antibody (Cat. #.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67445-1-Ig) that recognizes both the B1 and A2 variants of HNRNPA2B1. Then the same blot was stripped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reprobed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 as a loading control.  B and C) Values for separate WCE preparations from cells harvested at different passages and dates and probed with these HNRNPA2B1 antibodies, normalized to 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 and then normalized to MCF-7 HNRNPA2B1 within each experiment are plotted to allow comparison across separate western blots. For B, data were analyzed by an unpaired t-test, ****p &lt;0.0001. For C, B1 and A2 variants were quantified separately and sum = addition of B1 +A2.  Data were analyzed by one-way ANOVA followed by Tukey’s post hoc test, p * 0.05 and *** p &lt; 0.001. </a:t>
            </a:r>
            <a:endParaRPr lang="sv-S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137025" y="3578225"/>
            <a:ext cx="5365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MCF-7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683125" y="3578225"/>
            <a:ext cx="48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T47D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3990975" y="3489325"/>
            <a:ext cx="1243013" cy="77788"/>
          </a:xfrm>
          <a:custGeom>
            <a:avLst/>
            <a:gdLst>
              <a:gd name="T0" fmla="*/ 0 w 783"/>
              <a:gd name="T1" fmla="*/ 0 h 49"/>
              <a:gd name="T2" fmla="*/ 783 w 783"/>
              <a:gd name="T3" fmla="*/ 0 h 49"/>
              <a:gd name="T4" fmla="*/ 225 w 783"/>
              <a:gd name="T5" fmla="*/ 49 h 49"/>
              <a:gd name="T6" fmla="*/ 225 w 783"/>
              <a:gd name="T7" fmla="*/ 0 h 49"/>
              <a:gd name="T8" fmla="*/ 556 w 783"/>
              <a:gd name="T9" fmla="*/ 49 h 49"/>
              <a:gd name="T10" fmla="*/ 556 w 78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9">
                <a:moveTo>
                  <a:pt x="0" y="0"/>
                </a:moveTo>
                <a:lnTo>
                  <a:pt x="783" y="0"/>
                </a:lnTo>
                <a:moveTo>
                  <a:pt x="225" y="49"/>
                </a:moveTo>
                <a:lnTo>
                  <a:pt x="225" y="0"/>
                </a:lnTo>
                <a:moveTo>
                  <a:pt x="556" y="49"/>
                </a:moveTo>
                <a:lnTo>
                  <a:pt x="55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706813" y="3405188"/>
            <a:ext cx="2873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3706813" y="2795588"/>
            <a:ext cx="2873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3706813" y="2184400"/>
            <a:ext cx="2873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3706813" y="1573213"/>
            <a:ext cx="2873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Freeform 12"/>
          <p:cNvSpPr>
            <a:spLocks noEditPoints="1"/>
          </p:cNvSpPr>
          <p:nvPr/>
        </p:nvSpPr>
        <p:spPr bwMode="auto">
          <a:xfrm>
            <a:off x="3922713" y="1646238"/>
            <a:ext cx="77788" cy="1852613"/>
          </a:xfrm>
          <a:custGeom>
            <a:avLst/>
            <a:gdLst>
              <a:gd name="T0" fmla="*/ 49 w 49"/>
              <a:gd name="T1" fmla="*/ 1167 h 1167"/>
              <a:gd name="T2" fmla="*/ 49 w 49"/>
              <a:gd name="T3" fmla="*/ 0 h 1167"/>
              <a:gd name="T4" fmla="*/ 49 w 49"/>
              <a:gd name="T5" fmla="*/ 1161 h 1167"/>
              <a:gd name="T6" fmla="*/ 0 w 49"/>
              <a:gd name="T7" fmla="*/ 1161 h 1167"/>
              <a:gd name="T8" fmla="*/ 49 w 49"/>
              <a:gd name="T9" fmla="*/ 776 h 1167"/>
              <a:gd name="T10" fmla="*/ 0 w 49"/>
              <a:gd name="T11" fmla="*/ 776 h 1167"/>
              <a:gd name="T12" fmla="*/ 49 w 49"/>
              <a:gd name="T13" fmla="*/ 391 h 1167"/>
              <a:gd name="T14" fmla="*/ 0 w 49"/>
              <a:gd name="T15" fmla="*/ 391 h 1167"/>
              <a:gd name="T16" fmla="*/ 49 w 49"/>
              <a:gd name="T17" fmla="*/ 6 h 1167"/>
              <a:gd name="T18" fmla="*/ 0 w 49"/>
              <a:gd name="T19" fmla="*/ 6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67">
                <a:moveTo>
                  <a:pt x="49" y="1167"/>
                </a:moveTo>
                <a:lnTo>
                  <a:pt x="49" y="0"/>
                </a:lnTo>
                <a:moveTo>
                  <a:pt x="49" y="1161"/>
                </a:moveTo>
                <a:lnTo>
                  <a:pt x="0" y="1161"/>
                </a:lnTo>
                <a:moveTo>
                  <a:pt x="49" y="776"/>
                </a:moveTo>
                <a:lnTo>
                  <a:pt x="0" y="776"/>
                </a:lnTo>
                <a:moveTo>
                  <a:pt x="49" y="391"/>
                </a:moveTo>
                <a:lnTo>
                  <a:pt x="0" y="391"/>
                </a:lnTo>
                <a:moveTo>
                  <a:pt x="49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13"/>
          <p:cNvSpPr>
            <a:spLocks noChangeShapeType="1"/>
          </p:cNvSpPr>
          <p:nvPr/>
        </p:nvSpPr>
        <p:spPr bwMode="auto">
          <a:xfrm>
            <a:off x="4873625" y="2811463"/>
            <a:ext cx="0" cy="1143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>
            <a:off x="4873625" y="2925763"/>
            <a:ext cx="0" cy="1158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5"/>
          <p:cNvSpPr>
            <a:spLocks noChangeShapeType="1"/>
          </p:cNvSpPr>
          <p:nvPr/>
        </p:nvSpPr>
        <p:spPr bwMode="auto">
          <a:xfrm>
            <a:off x="4787900" y="2811463"/>
            <a:ext cx="17303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6"/>
          <p:cNvSpPr>
            <a:spLocks noChangeShapeType="1"/>
          </p:cNvSpPr>
          <p:nvPr/>
        </p:nvSpPr>
        <p:spPr bwMode="auto">
          <a:xfrm>
            <a:off x="4787900" y="3041650"/>
            <a:ext cx="17303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700588" y="2925763"/>
            <a:ext cx="34766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18"/>
          <p:cNvSpPr>
            <a:spLocks noChangeArrowheads="1"/>
          </p:cNvSpPr>
          <p:nvPr/>
        </p:nvSpPr>
        <p:spPr bwMode="auto">
          <a:xfrm>
            <a:off x="4846638" y="2557463"/>
            <a:ext cx="55563" cy="539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19"/>
          <p:cNvSpPr>
            <a:spLocks noChangeArrowheads="1"/>
          </p:cNvSpPr>
          <p:nvPr/>
        </p:nvSpPr>
        <p:spPr bwMode="auto">
          <a:xfrm>
            <a:off x="4846638" y="2557463"/>
            <a:ext cx="55563" cy="539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20"/>
          <p:cNvSpPr>
            <a:spLocks noChangeArrowheads="1"/>
          </p:cNvSpPr>
          <p:nvPr/>
        </p:nvSpPr>
        <p:spPr bwMode="auto">
          <a:xfrm>
            <a:off x="4791075" y="2471738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21"/>
          <p:cNvSpPr>
            <a:spLocks noChangeArrowheads="1"/>
          </p:cNvSpPr>
          <p:nvPr/>
        </p:nvSpPr>
        <p:spPr bwMode="auto">
          <a:xfrm>
            <a:off x="4791075" y="2471738"/>
            <a:ext cx="55563" cy="5556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22"/>
          <p:cNvSpPr>
            <a:spLocks noChangeArrowheads="1"/>
          </p:cNvSpPr>
          <p:nvPr/>
        </p:nvSpPr>
        <p:spPr bwMode="auto">
          <a:xfrm>
            <a:off x="4902200" y="2484438"/>
            <a:ext cx="55563" cy="539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23"/>
          <p:cNvSpPr>
            <a:spLocks noChangeArrowheads="1"/>
          </p:cNvSpPr>
          <p:nvPr/>
        </p:nvSpPr>
        <p:spPr bwMode="auto">
          <a:xfrm>
            <a:off x="4902200" y="2484438"/>
            <a:ext cx="55563" cy="539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24"/>
          <p:cNvSpPr>
            <a:spLocks noChangeArrowheads="1"/>
          </p:cNvSpPr>
          <p:nvPr/>
        </p:nvSpPr>
        <p:spPr bwMode="auto">
          <a:xfrm>
            <a:off x="4846638" y="3460750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25"/>
          <p:cNvSpPr>
            <a:spLocks noChangeArrowheads="1"/>
          </p:cNvSpPr>
          <p:nvPr/>
        </p:nvSpPr>
        <p:spPr bwMode="auto">
          <a:xfrm>
            <a:off x="4846638" y="3460750"/>
            <a:ext cx="55563" cy="5556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Oval 26"/>
          <p:cNvSpPr>
            <a:spLocks noChangeArrowheads="1"/>
          </p:cNvSpPr>
          <p:nvPr/>
        </p:nvSpPr>
        <p:spPr bwMode="auto">
          <a:xfrm>
            <a:off x="4902200" y="2789238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27"/>
          <p:cNvSpPr>
            <a:spLocks noChangeArrowheads="1"/>
          </p:cNvSpPr>
          <p:nvPr/>
        </p:nvSpPr>
        <p:spPr bwMode="auto">
          <a:xfrm>
            <a:off x="4902200" y="2789238"/>
            <a:ext cx="55563" cy="5556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28"/>
          <p:cNvSpPr>
            <a:spLocks noChangeArrowheads="1"/>
          </p:cNvSpPr>
          <p:nvPr/>
        </p:nvSpPr>
        <p:spPr bwMode="auto">
          <a:xfrm>
            <a:off x="4791075" y="3192463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29"/>
          <p:cNvSpPr>
            <a:spLocks noChangeArrowheads="1"/>
          </p:cNvSpPr>
          <p:nvPr/>
        </p:nvSpPr>
        <p:spPr bwMode="auto">
          <a:xfrm>
            <a:off x="4791075" y="3192463"/>
            <a:ext cx="55563" cy="5556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30"/>
          <p:cNvSpPr>
            <a:spLocks noChangeArrowheads="1"/>
          </p:cNvSpPr>
          <p:nvPr/>
        </p:nvSpPr>
        <p:spPr bwMode="auto">
          <a:xfrm>
            <a:off x="4846638" y="3327400"/>
            <a:ext cx="55563" cy="539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31"/>
          <p:cNvSpPr>
            <a:spLocks noChangeArrowheads="1"/>
          </p:cNvSpPr>
          <p:nvPr/>
        </p:nvSpPr>
        <p:spPr bwMode="auto">
          <a:xfrm>
            <a:off x="4846638" y="3327400"/>
            <a:ext cx="55563" cy="539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32"/>
          <p:cNvSpPr>
            <a:spLocks noChangeArrowheads="1"/>
          </p:cNvSpPr>
          <p:nvPr/>
        </p:nvSpPr>
        <p:spPr bwMode="auto">
          <a:xfrm>
            <a:off x="4791075" y="2801938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33"/>
          <p:cNvSpPr>
            <a:spLocks noChangeArrowheads="1"/>
          </p:cNvSpPr>
          <p:nvPr/>
        </p:nvSpPr>
        <p:spPr bwMode="auto">
          <a:xfrm>
            <a:off x="4791075" y="2801938"/>
            <a:ext cx="55563" cy="539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34"/>
          <p:cNvSpPr>
            <a:spLocks noChangeArrowheads="1"/>
          </p:cNvSpPr>
          <p:nvPr/>
        </p:nvSpPr>
        <p:spPr bwMode="auto">
          <a:xfrm>
            <a:off x="4846638" y="2727325"/>
            <a:ext cx="55563" cy="5556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35"/>
          <p:cNvSpPr>
            <a:spLocks noChangeArrowheads="1"/>
          </p:cNvSpPr>
          <p:nvPr/>
        </p:nvSpPr>
        <p:spPr bwMode="auto">
          <a:xfrm>
            <a:off x="4846638" y="2727325"/>
            <a:ext cx="55563" cy="5556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Oval 36"/>
          <p:cNvSpPr>
            <a:spLocks noChangeArrowheads="1"/>
          </p:cNvSpPr>
          <p:nvPr/>
        </p:nvSpPr>
        <p:spPr bwMode="auto">
          <a:xfrm>
            <a:off x="4902200" y="3168650"/>
            <a:ext cx="55563" cy="5397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Oval 37"/>
          <p:cNvSpPr>
            <a:spLocks noChangeArrowheads="1"/>
          </p:cNvSpPr>
          <p:nvPr/>
        </p:nvSpPr>
        <p:spPr bwMode="auto">
          <a:xfrm>
            <a:off x="4902200" y="3168650"/>
            <a:ext cx="55563" cy="5397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38"/>
          <p:cNvSpPr>
            <a:spLocks noChangeShapeType="1"/>
          </p:cNvSpPr>
          <p:nvPr/>
        </p:nvSpPr>
        <p:spPr bwMode="auto">
          <a:xfrm>
            <a:off x="4349750" y="2203450"/>
            <a:ext cx="0" cy="635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Line 39"/>
          <p:cNvSpPr>
            <a:spLocks noChangeShapeType="1"/>
          </p:cNvSpPr>
          <p:nvPr/>
        </p:nvSpPr>
        <p:spPr bwMode="auto">
          <a:xfrm>
            <a:off x="4349750" y="2266950"/>
            <a:ext cx="0" cy="65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40"/>
          <p:cNvSpPr>
            <a:spLocks noChangeShapeType="1"/>
          </p:cNvSpPr>
          <p:nvPr/>
        </p:nvSpPr>
        <p:spPr bwMode="auto">
          <a:xfrm>
            <a:off x="4262438" y="2203450"/>
            <a:ext cx="1746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41"/>
          <p:cNvSpPr>
            <a:spLocks noChangeShapeType="1"/>
          </p:cNvSpPr>
          <p:nvPr/>
        </p:nvSpPr>
        <p:spPr bwMode="auto">
          <a:xfrm>
            <a:off x="4262438" y="2332038"/>
            <a:ext cx="1746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42"/>
          <p:cNvSpPr>
            <a:spLocks noChangeShapeType="1"/>
          </p:cNvSpPr>
          <p:nvPr/>
        </p:nvSpPr>
        <p:spPr bwMode="auto">
          <a:xfrm>
            <a:off x="4175125" y="2266950"/>
            <a:ext cx="34925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43"/>
          <p:cNvSpPr>
            <a:spLocks noChangeArrowheads="1"/>
          </p:cNvSpPr>
          <p:nvPr/>
        </p:nvSpPr>
        <p:spPr bwMode="auto">
          <a:xfrm>
            <a:off x="4351338" y="2300288"/>
            <a:ext cx="53975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44"/>
          <p:cNvSpPr>
            <a:spLocks noChangeArrowheads="1"/>
          </p:cNvSpPr>
          <p:nvPr/>
        </p:nvSpPr>
        <p:spPr bwMode="auto">
          <a:xfrm>
            <a:off x="4175125" y="2178050"/>
            <a:ext cx="55563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Oval 45"/>
          <p:cNvSpPr>
            <a:spLocks noChangeArrowheads="1"/>
          </p:cNvSpPr>
          <p:nvPr/>
        </p:nvSpPr>
        <p:spPr bwMode="auto">
          <a:xfrm>
            <a:off x="4233863" y="2214563"/>
            <a:ext cx="53975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46"/>
          <p:cNvSpPr>
            <a:spLocks noChangeArrowheads="1"/>
          </p:cNvSpPr>
          <p:nvPr/>
        </p:nvSpPr>
        <p:spPr bwMode="auto">
          <a:xfrm>
            <a:off x="4351338" y="2203450"/>
            <a:ext cx="53975" cy="5397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Oval 47"/>
          <p:cNvSpPr>
            <a:spLocks noChangeArrowheads="1"/>
          </p:cNvSpPr>
          <p:nvPr/>
        </p:nvSpPr>
        <p:spPr bwMode="auto">
          <a:xfrm>
            <a:off x="4408488" y="2203450"/>
            <a:ext cx="55563" cy="5397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48"/>
          <p:cNvSpPr>
            <a:spLocks noChangeArrowheads="1"/>
          </p:cNvSpPr>
          <p:nvPr/>
        </p:nvSpPr>
        <p:spPr bwMode="auto">
          <a:xfrm>
            <a:off x="4291013" y="2336800"/>
            <a:ext cx="55563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49"/>
          <p:cNvSpPr>
            <a:spLocks noChangeArrowheads="1"/>
          </p:cNvSpPr>
          <p:nvPr/>
        </p:nvSpPr>
        <p:spPr bwMode="auto">
          <a:xfrm>
            <a:off x="4291013" y="2251075"/>
            <a:ext cx="55563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Oval 50"/>
          <p:cNvSpPr>
            <a:spLocks noChangeArrowheads="1"/>
          </p:cNvSpPr>
          <p:nvPr/>
        </p:nvSpPr>
        <p:spPr bwMode="auto">
          <a:xfrm>
            <a:off x="4468813" y="2227263"/>
            <a:ext cx="55563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51"/>
          <p:cNvSpPr>
            <a:spLocks noChangeArrowheads="1"/>
          </p:cNvSpPr>
          <p:nvPr/>
        </p:nvSpPr>
        <p:spPr bwMode="auto">
          <a:xfrm>
            <a:off x="4321175" y="2568575"/>
            <a:ext cx="53975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Oval 52"/>
          <p:cNvSpPr>
            <a:spLocks noChangeArrowheads="1"/>
          </p:cNvSpPr>
          <p:nvPr/>
        </p:nvSpPr>
        <p:spPr bwMode="auto">
          <a:xfrm>
            <a:off x="4321175" y="1909763"/>
            <a:ext cx="53975" cy="5397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53"/>
          <p:cNvSpPr>
            <a:spLocks noChangeArrowheads="1"/>
          </p:cNvSpPr>
          <p:nvPr/>
        </p:nvSpPr>
        <p:spPr bwMode="auto">
          <a:xfrm>
            <a:off x="4321175" y="2690813"/>
            <a:ext cx="53975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54"/>
          <p:cNvSpPr>
            <a:spLocks noChangeArrowheads="1"/>
          </p:cNvSpPr>
          <p:nvPr/>
        </p:nvSpPr>
        <p:spPr bwMode="auto">
          <a:xfrm>
            <a:off x="4321175" y="1787525"/>
            <a:ext cx="53975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55"/>
          <p:cNvSpPr>
            <a:spLocks noChangeArrowheads="1"/>
          </p:cNvSpPr>
          <p:nvPr/>
        </p:nvSpPr>
        <p:spPr bwMode="auto">
          <a:xfrm>
            <a:off x="4175125" y="2238375"/>
            <a:ext cx="55563" cy="5556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56"/>
          <p:cNvSpPr>
            <a:spLocks noChangeArrowheads="1"/>
          </p:cNvSpPr>
          <p:nvPr/>
        </p:nvSpPr>
        <p:spPr bwMode="auto">
          <a:xfrm rot="16200000">
            <a:off x="2583951" y="2469150"/>
            <a:ext cx="20266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HNRNPA2B1 protein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682761" y="2200653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Freeform 133"/>
          <p:cNvSpPr>
            <a:spLocks noEditPoints="1"/>
          </p:cNvSpPr>
          <p:nvPr/>
        </p:nvSpPr>
        <p:spPr bwMode="auto">
          <a:xfrm>
            <a:off x="5913438" y="3502025"/>
            <a:ext cx="1857375" cy="79375"/>
          </a:xfrm>
          <a:custGeom>
            <a:avLst/>
            <a:gdLst>
              <a:gd name="T0" fmla="*/ 0 w 1170"/>
              <a:gd name="T1" fmla="*/ 0 h 50"/>
              <a:gd name="T2" fmla="*/ 1170 w 1170"/>
              <a:gd name="T3" fmla="*/ 0 h 50"/>
              <a:gd name="T4" fmla="*/ 127 w 1170"/>
              <a:gd name="T5" fmla="*/ 50 h 50"/>
              <a:gd name="T6" fmla="*/ 127 w 1170"/>
              <a:gd name="T7" fmla="*/ 0 h 50"/>
              <a:gd name="T8" fmla="*/ 309 w 1170"/>
              <a:gd name="T9" fmla="*/ 50 h 50"/>
              <a:gd name="T10" fmla="*/ 309 w 1170"/>
              <a:gd name="T11" fmla="*/ 0 h 50"/>
              <a:gd name="T12" fmla="*/ 492 w 1170"/>
              <a:gd name="T13" fmla="*/ 50 h 50"/>
              <a:gd name="T14" fmla="*/ 492 w 1170"/>
              <a:gd name="T15" fmla="*/ 0 h 50"/>
              <a:gd name="T16" fmla="*/ 674 w 1170"/>
              <a:gd name="T17" fmla="*/ 50 h 50"/>
              <a:gd name="T18" fmla="*/ 674 w 1170"/>
              <a:gd name="T19" fmla="*/ 0 h 50"/>
              <a:gd name="T20" fmla="*/ 856 w 1170"/>
              <a:gd name="T21" fmla="*/ 50 h 50"/>
              <a:gd name="T22" fmla="*/ 856 w 1170"/>
              <a:gd name="T23" fmla="*/ 0 h 50"/>
              <a:gd name="T24" fmla="*/ 1039 w 1170"/>
              <a:gd name="T25" fmla="*/ 50 h 50"/>
              <a:gd name="T26" fmla="*/ 1039 w 1170"/>
              <a:gd name="T2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70" h="50">
                <a:moveTo>
                  <a:pt x="0" y="0"/>
                </a:moveTo>
                <a:lnTo>
                  <a:pt x="1170" y="0"/>
                </a:lnTo>
                <a:moveTo>
                  <a:pt x="127" y="50"/>
                </a:moveTo>
                <a:lnTo>
                  <a:pt x="127" y="0"/>
                </a:lnTo>
                <a:moveTo>
                  <a:pt x="309" y="50"/>
                </a:moveTo>
                <a:lnTo>
                  <a:pt x="309" y="0"/>
                </a:lnTo>
                <a:moveTo>
                  <a:pt x="492" y="50"/>
                </a:moveTo>
                <a:lnTo>
                  <a:pt x="492" y="0"/>
                </a:lnTo>
                <a:moveTo>
                  <a:pt x="674" y="50"/>
                </a:moveTo>
                <a:lnTo>
                  <a:pt x="674" y="0"/>
                </a:lnTo>
                <a:moveTo>
                  <a:pt x="856" y="50"/>
                </a:moveTo>
                <a:lnTo>
                  <a:pt x="856" y="0"/>
                </a:lnTo>
                <a:moveTo>
                  <a:pt x="1039" y="50"/>
                </a:moveTo>
                <a:lnTo>
                  <a:pt x="103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34"/>
          <p:cNvSpPr>
            <a:spLocks noChangeArrowheads="1"/>
          </p:cNvSpPr>
          <p:nvPr/>
        </p:nvSpPr>
        <p:spPr bwMode="auto">
          <a:xfrm>
            <a:off x="5748338" y="3419475"/>
            <a:ext cx="7778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1" name="Rectangle 135"/>
          <p:cNvSpPr>
            <a:spLocks noChangeArrowheads="1"/>
          </p:cNvSpPr>
          <p:nvPr/>
        </p:nvSpPr>
        <p:spPr bwMode="auto">
          <a:xfrm>
            <a:off x="5748338" y="2809875"/>
            <a:ext cx="7778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2" name="Rectangle 136"/>
          <p:cNvSpPr>
            <a:spLocks noChangeArrowheads="1"/>
          </p:cNvSpPr>
          <p:nvPr/>
        </p:nvSpPr>
        <p:spPr bwMode="auto">
          <a:xfrm>
            <a:off x="5748338" y="2198688"/>
            <a:ext cx="7778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3" name="Rectangle 137"/>
          <p:cNvSpPr>
            <a:spLocks noChangeArrowheads="1"/>
          </p:cNvSpPr>
          <p:nvPr/>
        </p:nvSpPr>
        <p:spPr bwMode="auto">
          <a:xfrm>
            <a:off x="5748338" y="1589088"/>
            <a:ext cx="7778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4" name="Freeform 138"/>
          <p:cNvSpPr>
            <a:spLocks noEditPoints="1"/>
          </p:cNvSpPr>
          <p:nvPr/>
        </p:nvSpPr>
        <p:spPr bwMode="auto">
          <a:xfrm>
            <a:off x="5845176" y="1662113"/>
            <a:ext cx="77788" cy="1849438"/>
          </a:xfrm>
          <a:custGeom>
            <a:avLst/>
            <a:gdLst>
              <a:gd name="T0" fmla="*/ 49 w 49"/>
              <a:gd name="T1" fmla="*/ 1165 h 1165"/>
              <a:gd name="T2" fmla="*/ 49 w 49"/>
              <a:gd name="T3" fmla="*/ 0 h 1165"/>
              <a:gd name="T4" fmla="*/ 49 w 49"/>
              <a:gd name="T5" fmla="*/ 1159 h 1165"/>
              <a:gd name="T6" fmla="*/ 0 w 49"/>
              <a:gd name="T7" fmla="*/ 1159 h 1165"/>
              <a:gd name="T8" fmla="*/ 49 w 49"/>
              <a:gd name="T9" fmla="*/ 775 h 1165"/>
              <a:gd name="T10" fmla="*/ 0 w 49"/>
              <a:gd name="T11" fmla="*/ 775 h 1165"/>
              <a:gd name="T12" fmla="*/ 49 w 49"/>
              <a:gd name="T13" fmla="*/ 390 h 1165"/>
              <a:gd name="T14" fmla="*/ 0 w 49"/>
              <a:gd name="T15" fmla="*/ 390 h 1165"/>
              <a:gd name="T16" fmla="*/ 49 w 49"/>
              <a:gd name="T17" fmla="*/ 6 h 1165"/>
              <a:gd name="T18" fmla="*/ 0 w 49"/>
              <a:gd name="T19" fmla="*/ 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65">
                <a:moveTo>
                  <a:pt x="49" y="1165"/>
                </a:moveTo>
                <a:lnTo>
                  <a:pt x="49" y="0"/>
                </a:lnTo>
                <a:moveTo>
                  <a:pt x="49" y="1159"/>
                </a:moveTo>
                <a:lnTo>
                  <a:pt x="0" y="1159"/>
                </a:lnTo>
                <a:moveTo>
                  <a:pt x="49" y="775"/>
                </a:moveTo>
                <a:lnTo>
                  <a:pt x="0" y="775"/>
                </a:lnTo>
                <a:moveTo>
                  <a:pt x="49" y="390"/>
                </a:moveTo>
                <a:lnTo>
                  <a:pt x="0" y="390"/>
                </a:lnTo>
                <a:moveTo>
                  <a:pt x="49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Line 139"/>
          <p:cNvSpPr>
            <a:spLocks noChangeShapeType="1"/>
          </p:cNvSpPr>
          <p:nvPr/>
        </p:nvSpPr>
        <p:spPr bwMode="auto">
          <a:xfrm>
            <a:off x="7564438" y="2955925"/>
            <a:ext cx="0" cy="65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Line 140"/>
          <p:cNvSpPr>
            <a:spLocks noChangeShapeType="1"/>
          </p:cNvSpPr>
          <p:nvPr/>
        </p:nvSpPr>
        <p:spPr bwMode="auto">
          <a:xfrm>
            <a:off x="7564438" y="3021013"/>
            <a:ext cx="0" cy="65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Line 141"/>
          <p:cNvSpPr>
            <a:spLocks noChangeShapeType="1"/>
          </p:cNvSpPr>
          <p:nvPr/>
        </p:nvSpPr>
        <p:spPr bwMode="auto">
          <a:xfrm>
            <a:off x="7516813" y="29559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Line 142"/>
          <p:cNvSpPr>
            <a:spLocks noChangeShapeType="1"/>
          </p:cNvSpPr>
          <p:nvPr/>
        </p:nvSpPr>
        <p:spPr bwMode="auto">
          <a:xfrm>
            <a:off x="7516813" y="3086100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Line 143"/>
          <p:cNvSpPr>
            <a:spLocks noChangeShapeType="1"/>
          </p:cNvSpPr>
          <p:nvPr/>
        </p:nvSpPr>
        <p:spPr bwMode="auto">
          <a:xfrm>
            <a:off x="7467601" y="3021013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Freeform 144"/>
          <p:cNvSpPr>
            <a:spLocks/>
          </p:cNvSpPr>
          <p:nvPr/>
        </p:nvSpPr>
        <p:spPr bwMode="auto">
          <a:xfrm>
            <a:off x="7467601" y="305117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Freeform 145"/>
          <p:cNvSpPr>
            <a:spLocks/>
          </p:cNvSpPr>
          <p:nvPr/>
        </p:nvSpPr>
        <p:spPr bwMode="auto">
          <a:xfrm>
            <a:off x="7467601" y="305117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Freeform 146"/>
          <p:cNvSpPr>
            <a:spLocks/>
          </p:cNvSpPr>
          <p:nvPr/>
        </p:nvSpPr>
        <p:spPr bwMode="auto">
          <a:xfrm>
            <a:off x="7586663" y="3063875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Freeform 147"/>
          <p:cNvSpPr>
            <a:spLocks/>
          </p:cNvSpPr>
          <p:nvPr/>
        </p:nvSpPr>
        <p:spPr bwMode="auto">
          <a:xfrm>
            <a:off x="7586663" y="3063875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eform 148"/>
          <p:cNvSpPr>
            <a:spLocks/>
          </p:cNvSpPr>
          <p:nvPr/>
        </p:nvSpPr>
        <p:spPr bwMode="auto">
          <a:xfrm>
            <a:off x="7586663" y="2965450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Freeform 149"/>
          <p:cNvSpPr>
            <a:spLocks/>
          </p:cNvSpPr>
          <p:nvPr/>
        </p:nvSpPr>
        <p:spPr bwMode="auto">
          <a:xfrm>
            <a:off x="7586663" y="2965450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Freeform 150"/>
          <p:cNvSpPr>
            <a:spLocks/>
          </p:cNvSpPr>
          <p:nvPr/>
        </p:nvSpPr>
        <p:spPr bwMode="auto">
          <a:xfrm>
            <a:off x="7527926" y="27527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Freeform 151"/>
          <p:cNvSpPr>
            <a:spLocks/>
          </p:cNvSpPr>
          <p:nvPr/>
        </p:nvSpPr>
        <p:spPr bwMode="auto">
          <a:xfrm>
            <a:off x="7527926" y="27527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Freeform 152"/>
          <p:cNvSpPr>
            <a:spLocks/>
          </p:cNvSpPr>
          <p:nvPr/>
        </p:nvSpPr>
        <p:spPr bwMode="auto">
          <a:xfrm>
            <a:off x="7527926" y="26416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Freeform 153"/>
          <p:cNvSpPr>
            <a:spLocks/>
          </p:cNvSpPr>
          <p:nvPr/>
        </p:nvSpPr>
        <p:spPr bwMode="auto">
          <a:xfrm>
            <a:off x="7527926" y="26416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Freeform 154"/>
          <p:cNvSpPr>
            <a:spLocks/>
          </p:cNvSpPr>
          <p:nvPr/>
        </p:nvSpPr>
        <p:spPr bwMode="auto">
          <a:xfrm>
            <a:off x="7467601" y="2922588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Freeform 155"/>
          <p:cNvSpPr>
            <a:spLocks/>
          </p:cNvSpPr>
          <p:nvPr/>
        </p:nvSpPr>
        <p:spPr bwMode="auto">
          <a:xfrm>
            <a:off x="7467601" y="2922588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Freeform 156"/>
          <p:cNvSpPr>
            <a:spLocks/>
          </p:cNvSpPr>
          <p:nvPr/>
        </p:nvSpPr>
        <p:spPr bwMode="auto">
          <a:xfrm>
            <a:off x="7527926" y="3008313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Freeform 157"/>
          <p:cNvSpPr>
            <a:spLocks/>
          </p:cNvSpPr>
          <p:nvPr/>
        </p:nvSpPr>
        <p:spPr bwMode="auto">
          <a:xfrm>
            <a:off x="7527926" y="3008313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Freeform 158"/>
          <p:cNvSpPr>
            <a:spLocks/>
          </p:cNvSpPr>
          <p:nvPr/>
        </p:nvSpPr>
        <p:spPr bwMode="auto">
          <a:xfrm>
            <a:off x="7556501" y="31972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Freeform 159"/>
          <p:cNvSpPr>
            <a:spLocks/>
          </p:cNvSpPr>
          <p:nvPr/>
        </p:nvSpPr>
        <p:spPr bwMode="auto">
          <a:xfrm>
            <a:off x="7556501" y="31972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Freeform 160"/>
          <p:cNvSpPr>
            <a:spLocks/>
          </p:cNvSpPr>
          <p:nvPr/>
        </p:nvSpPr>
        <p:spPr bwMode="auto">
          <a:xfrm>
            <a:off x="7496176" y="3252788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Freeform 161"/>
          <p:cNvSpPr>
            <a:spLocks/>
          </p:cNvSpPr>
          <p:nvPr/>
        </p:nvSpPr>
        <p:spPr bwMode="auto">
          <a:xfrm>
            <a:off x="7496176" y="3252788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Line 162"/>
          <p:cNvSpPr>
            <a:spLocks noChangeShapeType="1"/>
          </p:cNvSpPr>
          <p:nvPr/>
        </p:nvSpPr>
        <p:spPr bwMode="auto">
          <a:xfrm>
            <a:off x="7273926" y="2870200"/>
            <a:ext cx="0" cy="777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Line 163"/>
          <p:cNvSpPr>
            <a:spLocks noChangeShapeType="1"/>
          </p:cNvSpPr>
          <p:nvPr/>
        </p:nvSpPr>
        <p:spPr bwMode="auto">
          <a:xfrm>
            <a:off x="7273926" y="2947988"/>
            <a:ext cx="0" cy="793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Line 164"/>
          <p:cNvSpPr>
            <a:spLocks noChangeShapeType="1"/>
          </p:cNvSpPr>
          <p:nvPr/>
        </p:nvSpPr>
        <p:spPr bwMode="auto">
          <a:xfrm>
            <a:off x="7227888" y="2870200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Line 165"/>
          <p:cNvSpPr>
            <a:spLocks noChangeShapeType="1"/>
          </p:cNvSpPr>
          <p:nvPr/>
        </p:nvSpPr>
        <p:spPr bwMode="auto">
          <a:xfrm>
            <a:off x="7227888" y="3027363"/>
            <a:ext cx="93663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Line 166"/>
          <p:cNvSpPr>
            <a:spLocks noChangeShapeType="1"/>
          </p:cNvSpPr>
          <p:nvPr/>
        </p:nvSpPr>
        <p:spPr bwMode="auto">
          <a:xfrm>
            <a:off x="7178676" y="2947988"/>
            <a:ext cx="1920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167"/>
          <p:cNvSpPr>
            <a:spLocks noChangeArrowheads="1"/>
          </p:cNvSpPr>
          <p:nvPr/>
        </p:nvSpPr>
        <p:spPr bwMode="auto">
          <a:xfrm>
            <a:off x="7297738" y="3001963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168"/>
          <p:cNvSpPr>
            <a:spLocks noChangeArrowheads="1"/>
          </p:cNvSpPr>
          <p:nvPr/>
        </p:nvSpPr>
        <p:spPr bwMode="auto">
          <a:xfrm>
            <a:off x="7297738" y="3001963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Rectangle 169"/>
          <p:cNvSpPr>
            <a:spLocks noChangeArrowheads="1"/>
          </p:cNvSpPr>
          <p:nvPr/>
        </p:nvSpPr>
        <p:spPr bwMode="auto">
          <a:xfrm>
            <a:off x="7178676" y="3008313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 170"/>
          <p:cNvSpPr>
            <a:spLocks noChangeArrowheads="1"/>
          </p:cNvSpPr>
          <p:nvPr/>
        </p:nvSpPr>
        <p:spPr bwMode="auto">
          <a:xfrm>
            <a:off x="7178676" y="3008313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Rectangle 171"/>
          <p:cNvSpPr>
            <a:spLocks noChangeArrowheads="1"/>
          </p:cNvSpPr>
          <p:nvPr/>
        </p:nvSpPr>
        <p:spPr bwMode="auto">
          <a:xfrm>
            <a:off x="7297738" y="2886075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172"/>
          <p:cNvSpPr>
            <a:spLocks noChangeArrowheads="1"/>
          </p:cNvSpPr>
          <p:nvPr/>
        </p:nvSpPr>
        <p:spPr bwMode="auto">
          <a:xfrm>
            <a:off x="7297738" y="2886075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173"/>
          <p:cNvSpPr>
            <a:spLocks noChangeArrowheads="1"/>
          </p:cNvSpPr>
          <p:nvPr/>
        </p:nvSpPr>
        <p:spPr bwMode="auto">
          <a:xfrm>
            <a:off x="7237413" y="2605088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Rectangle 174"/>
          <p:cNvSpPr>
            <a:spLocks noChangeArrowheads="1"/>
          </p:cNvSpPr>
          <p:nvPr/>
        </p:nvSpPr>
        <p:spPr bwMode="auto">
          <a:xfrm>
            <a:off x="7237413" y="2605088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ectangle 175"/>
          <p:cNvSpPr>
            <a:spLocks noChangeArrowheads="1"/>
          </p:cNvSpPr>
          <p:nvPr/>
        </p:nvSpPr>
        <p:spPr bwMode="auto">
          <a:xfrm>
            <a:off x="7237413" y="2519363"/>
            <a:ext cx="73025" cy="746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176"/>
          <p:cNvSpPr>
            <a:spLocks noChangeArrowheads="1"/>
          </p:cNvSpPr>
          <p:nvPr/>
        </p:nvSpPr>
        <p:spPr bwMode="auto">
          <a:xfrm>
            <a:off x="7237413" y="2519363"/>
            <a:ext cx="73025" cy="74613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Rectangle 177"/>
          <p:cNvSpPr>
            <a:spLocks noChangeArrowheads="1"/>
          </p:cNvSpPr>
          <p:nvPr/>
        </p:nvSpPr>
        <p:spPr bwMode="auto">
          <a:xfrm>
            <a:off x="7178676" y="2843213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Rectangle 178"/>
          <p:cNvSpPr>
            <a:spLocks noChangeArrowheads="1"/>
          </p:cNvSpPr>
          <p:nvPr/>
        </p:nvSpPr>
        <p:spPr bwMode="auto">
          <a:xfrm>
            <a:off x="7178676" y="2843213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179"/>
          <p:cNvSpPr>
            <a:spLocks noChangeArrowheads="1"/>
          </p:cNvSpPr>
          <p:nvPr/>
        </p:nvSpPr>
        <p:spPr bwMode="auto">
          <a:xfrm>
            <a:off x="7178676" y="2922588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Rectangle 180"/>
          <p:cNvSpPr>
            <a:spLocks noChangeArrowheads="1"/>
          </p:cNvSpPr>
          <p:nvPr/>
        </p:nvSpPr>
        <p:spPr bwMode="auto">
          <a:xfrm>
            <a:off x="7178676" y="2922588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Rectangle 181"/>
          <p:cNvSpPr>
            <a:spLocks noChangeArrowheads="1"/>
          </p:cNvSpPr>
          <p:nvPr/>
        </p:nvSpPr>
        <p:spPr bwMode="auto">
          <a:xfrm>
            <a:off x="7297738" y="3173413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Rectangle 182"/>
          <p:cNvSpPr>
            <a:spLocks noChangeArrowheads="1"/>
          </p:cNvSpPr>
          <p:nvPr/>
        </p:nvSpPr>
        <p:spPr bwMode="auto">
          <a:xfrm>
            <a:off x="7297738" y="3173413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Rectangle 183"/>
          <p:cNvSpPr>
            <a:spLocks noChangeArrowheads="1"/>
          </p:cNvSpPr>
          <p:nvPr/>
        </p:nvSpPr>
        <p:spPr bwMode="auto">
          <a:xfrm>
            <a:off x="7178676" y="3240088"/>
            <a:ext cx="73025" cy="730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Rectangle 184"/>
          <p:cNvSpPr>
            <a:spLocks noChangeArrowheads="1"/>
          </p:cNvSpPr>
          <p:nvPr/>
        </p:nvSpPr>
        <p:spPr bwMode="auto">
          <a:xfrm>
            <a:off x="7178676" y="3240088"/>
            <a:ext cx="73025" cy="73025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Line 185"/>
          <p:cNvSpPr>
            <a:spLocks noChangeShapeType="1"/>
          </p:cNvSpPr>
          <p:nvPr/>
        </p:nvSpPr>
        <p:spPr bwMode="auto">
          <a:xfrm>
            <a:off x="6985001" y="3198813"/>
            <a:ext cx="0" cy="190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Line 186"/>
          <p:cNvSpPr>
            <a:spLocks noChangeShapeType="1"/>
          </p:cNvSpPr>
          <p:nvPr/>
        </p:nvSpPr>
        <p:spPr bwMode="auto">
          <a:xfrm>
            <a:off x="6985001" y="3217863"/>
            <a:ext cx="0" cy="1905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Line 187"/>
          <p:cNvSpPr>
            <a:spLocks noChangeShapeType="1"/>
          </p:cNvSpPr>
          <p:nvPr/>
        </p:nvSpPr>
        <p:spPr bwMode="auto">
          <a:xfrm>
            <a:off x="6937376" y="3198813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Line 188"/>
          <p:cNvSpPr>
            <a:spLocks noChangeShapeType="1"/>
          </p:cNvSpPr>
          <p:nvPr/>
        </p:nvSpPr>
        <p:spPr bwMode="auto">
          <a:xfrm>
            <a:off x="6937376" y="3236913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Line 189"/>
          <p:cNvSpPr>
            <a:spLocks noChangeShapeType="1"/>
          </p:cNvSpPr>
          <p:nvPr/>
        </p:nvSpPr>
        <p:spPr bwMode="auto">
          <a:xfrm>
            <a:off x="6888163" y="3217863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Oval 190"/>
          <p:cNvSpPr>
            <a:spLocks noChangeArrowheads="1"/>
          </p:cNvSpPr>
          <p:nvPr/>
        </p:nvSpPr>
        <p:spPr bwMode="auto">
          <a:xfrm>
            <a:off x="7008813" y="3186113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Oval 191"/>
          <p:cNvSpPr>
            <a:spLocks noChangeArrowheads="1"/>
          </p:cNvSpPr>
          <p:nvPr/>
        </p:nvSpPr>
        <p:spPr bwMode="auto">
          <a:xfrm>
            <a:off x="7008813" y="3186113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Oval 192"/>
          <p:cNvSpPr>
            <a:spLocks noChangeArrowheads="1"/>
          </p:cNvSpPr>
          <p:nvPr/>
        </p:nvSpPr>
        <p:spPr bwMode="auto">
          <a:xfrm>
            <a:off x="6948488" y="320357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Oval 193"/>
          <p:cNvSpPr>
            <a:spLocks noChangeArrowheads="1"/>
          </p:cNvSpPr>
          <p:nvPr/>
        </p:nvSpPr>
        <p:spPr bwMode="auto">
          <a:xfrm>
            <a:off x="6948488" y="3203575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Oval 194"/>
          <p:cNvSpPr>
            <a:spLocks noChangeArrowheads="1"/>
          </p:cNvSpPr>
          <p:nvPr/>
        </p:nvSpPr>
        <p:spPr bwMode="auto">
          <a:xfrm>
            <a:off x="6916738" y="3186113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Oval 195"/>
          <p:cNvSpPr>
            <a:spLocks noChangeArrowheads="1"/>
          </p:cNvSpPr>
          <p:nvPr/>
        </p:nvSpPr>
        <p:spPr bwMode="auto">
          <a:xfrm>
            <a:off x="6916738" y="3186113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Oval 196"/>
          <p:cNvSpPr>
            <a:spLocks noChangeArrowheads="1"/>
          </p:cNvSpPr>
          <p:nvPr/>
        </p:nvSpPr>
        <p:spPr bwMode="auto">
          <a:xfrm>
            <a:off x="6948488" y="3124200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Oval 197"/>
          <p:cNvSpPr>
            <a:spLocks noChangeArrowheads="1"/>
          </p:cNvSpPr>
          <p:nvPr/>
        </p:nvSpPr>
        <p:spPr bwMode="auto">
          <a:xfrm>
            <a:off x="6948488" y="3124200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Oval 198"/>
          <p:cNvSpPr>
            <a:spLocks noChangeArrowheads="1"/>
          </p:cNvSpPr>
          <p:nvPr/>
        </p:nvSpPr>
        <p:spPr bwMode="auto">
          <a:xfrm>
            <a:off x="7008813" y="3087688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Oval 199"/>
          <p:cNvSpPr>
            <a:spLocks noChangeArrowheads="1"/>
          </p:cNvSpPr>
          <p:nvPr/>
        </p:nvSpPr>
        <p:spPr bwMode="auto">
          <a:xfrm>
            <a:off x="7008813" y="3087688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val 200"/>
          <p:cNvSpPr>
            <a:spLocks noChangeArrowheads="1"/>
          </p:cNvSpPr>
          <p:nvPr/>
        </p:nvSpPr>
        <p:spPr bwMode="auto">
          <a:xfrm>
            <a:off x="6888163" y="3186113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Oval 201"/>
          <p:cNvSpPr>
            <a:spLocks noChangeArrowheads="1"/>
          </p:cNvSpPr>
          <p:nvPr/>
        </p:nvSpPr>
        <p:spPr bwMode="auto">
          <a:xfrm>
            <a:off x="6888163" y="3186113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Oval 202"/>
          <p:cNvSpPr>
            <a:spLocks noChangeArrowheads="1"/>
          </p:cNvSpPr>
          <p:nvPr/>
        </p:nvSpPr>
        <p:spPr bwMode="auto">
          <a:xfrm>
            <a:off x="6977063" y="3143250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val 203"/>
          <p:cNvSpPr>
            <a:spLocks noChangeArrowheads="1"/>
          </p:cNvSpPr>
          <p:nvPr/>
        </p:nvSpPr>
        <p:spPr bwMode="auto">
          <a:xfrm>
            <a:off x="6977063" y="3143250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Oval 204"/>
          <p:cNvSpPr>
            <a:spLocks noChangeArrowheads="1"/>
          </p:cNvSpPr>
          <p:nvPr/>
        </p:nvSpPr>
        <p:spPr bwMode="auto">
          <a:xfrm>
            <a:off x="6977063" y="3240088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Oval 205"/>
          <p:cNvSpPr>
            <a:spLocks noChangeArrowheads="1"/>
          </p:cNvSpPr>
          <p:nvPr/>
        </p:nvSpPr>
        <p:spPr bwMode="auto">
          <a:xfrm>
            <a:off x="6977063" y="3240088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Oval 206"/>
          <p:cNvSpPr>
            <a:spLocks noChangeArrowheads="1"/>
          </p:cNvSpPr>
          <p:nvPr/>
        </p:nvSpPr>
        <p:spPr bwMode="auto">
          <a:xfrm>
            <a:off x="6916738" y="3270250"/>
            <a:ext cx="74613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val 207"/>
          <p:cNvSpPr>
            <a:spLocks noChangeArrowheads="1"/>
          </p:cNvSpPr>
          <p:nvPr/>
        </p:nvSpPr>
        <p:spPr bwMode="auto">
          <a:xfrm>
            <a:off x="6916738" y="3270250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Line 208"/>
          <p:cNvSpPr>
            <a:spLocks noChangeShapeType="1"/>
          </p:cNvSpPr>
          <p:nvPr/>
        </p:nvSpPr>
        <p:spPr bwMode="auto">
          <a:xfrm>
            <a:off x="6694488" y="2638425"/>
            <a:ext cx="0" cy="1000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Line 209"/>
          <p:cNvSpPr>
            <a:spLocks noChangeShapeType="1"/>
          </p:cNvSpPr>
          <p:nvPr/>
        </p:nvSpPr>
        <p:spPr bwMode="auto">
          <a:xfrm>
            <a:off x="6694488" y="2738438"/>
            <a:ext cx="0" cy="984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Line 210"/>
          <p:cNvSpPr>
            <a:spLocks noChangeShapeType="1"/>
          </p:cNvSpPr>
          <p:nvPr/>
        </p:nvSpPr>
        <p:spPr bwMode="auto">
          <a:xfrm>
            <a:off x="6648451" y="2638425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Line 211"/>
          <p:cNvSpPr>
            <a:spLocks noChangeShapeType="1"/>
          </p:cNvSpPr>
          <p:nvPr/>
        </p:nvSpPr>
        <p:spPr bwMode="auto">
          <a:xfrm>
            <a:off x="6648451" y="2836863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Line 212"/>
          <p:cNvSpPr>
            <a:spLocks noChangeShapeType="1"/>
          </p:cNvSpPr>
          <p:nvPr/>
        </p:nvSpPr>
        <p:spPr bwMode="auto">
          <a:xfrm>
            <a:off x="6599238" y="2738438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Freeform 213"/>
          <p:cNvSpPr>
            <a:spLocks/>
          </p:cNvSpPr>
          <p:nvPr/>
        </p:nvSpPr>
        <p:spPr bwMode="auto">
          <a:xfrm>
            <a:off x="6599238" y="2727325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Freeform 214"/>
          <p:cNvSpPr>
            <a:spLocks/>
          </p:cNvSpPr>
          <p:nvPr/>
        </p:nvSpPr>
        <p:spPr bwMode="auto">
          <a:xfrm>
            <a:off x="6599238" y="29845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Freeform 215"/>
          <p:cNvSpPr>
            <a:spLocks/>
          </p:cNvSpPr>
          <p:nvPr/>
        </p:nvSpPr>
        <p:spPr bwMode="auto">
          <a:xfrm>
            <a:off x="6718301" y="3068638"/>
            <a:ext cx="74613" cy="74613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47 h 47"/>
              <a:gd name="T4" fmla="*/ 0 w 47"/>
              <a:gd name="T5" fmla="*/ 47 h 47"/>
              <a:gd name="T6" fmla="*/ 23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23" y="0"/>
                </a:moveTo>
                <a:lnTo>
                  <a:pt x="47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Freeform 216"/>
          <p:cNvSpPr>
            <a:spLocks/>
          </p:cNvSpPr>
          <p:nvPr/>
        </p:nvSpPr>
        <p:spPr bwMode="auto">
          <a:xfrm>
            <a:off x="6599238" y="26416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Freeform 217"/>
          <p:cNvSpPr>
            <a:spLocks/>
          </p:cNvSpPr>
          <p:nvPr/>
        </p:nvSpPr>
        <p:spPr bwMode="auto">
          <a:xfrm>
            <a:off x="6718301" y="298450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Freeform 218"/>
          <p:cNvSpPr>
            <a:spLocks/>
          </p:cNvSpPr>
          <p:nvPr/>
        </p:nvSpPr>
        <p:spPr bwMode="auto">
          <a:xfrm>
            <a:off x="6599238" y="2819400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Freeform 219"/>
          <p:cNvSpPr>
            <a:spLocks/>
          </p:cNvSpPr>
          <p:nvPr/>
        </p:nvSpPr>
        <p:spPr bwMode="auto">
          <a:xfrm>
            <a:off x="6718301" y="2765425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Freeform 220"/>
          <p:cNvSpPr>
            <a:spLocks/>
          </p:cNvSpPr>
          <p:nvPr/>
        </p:nvSpPr>
        <p:spPr bwMode="auto">
          <a:xfrm>
            <a:off x="6657976" y="2287588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Freeform 221"/>
          <p:cNvSpPr>
            <a:spLocks/>
          </p:cNvSpPr>
          <p:nvPr/>
        </p:nvSpPr>
        <p:spPr bwMode="auto">
          <a:xfrm>
            <a:off x="6718301" y="2593975"/>
            <a:ext cx="74613" cy="71438"/>
          </a:xfrm>
          <a:custGeom>
            <a:avLst/>
            <a:gdLst>
              <a:gd name="T0" fmla="*/ 23 w 47"/>
              <a:gd name="T1" fmla="*/ 0 h 45"/>
              <a:gd name="T2" fmla="*/ 47 w 47"/>
              <a:gd name="T3" fmla="*/ 45 h 45"/>
              <a:gd name="T4" fmla="*/ 0 w 47"/>
              <a:gd name="T5" fmla="*/ 45 h 45"/>
              <a:gd name="T6" fmla="*/ 23 w 47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5">
                <a:moveTo>
                  <a:pt x="23" y="0"/>
                </a:moveTo>
                <a:lnTo>
                  <a:pt x="47" y="45"/>
                </a:lnTo>
                <a:lnTo>
                  <a:pt x="0" y="45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Freeform 222"/>
          <p:cNvSpPr>
            <a:spLocks/>
          </p:cNvSpPr>
          <p:nvPr/>
        </p:nvSpPr>
        <p:spPr bwMode="auto">
          <a:xfrm>
            <a:off x="6599238" y="3114675"/>
            <a:ext cx="73025" cy="71438"/>
          </a:xfrm>
          <a:custGeom>
            <a:avLst/>
            <a:gdLst>
              <a:gd name="T0" fmla="*/ 23 w 46"/>
              <a:gd name="T1" fmla="*/ 0 h 45"/>
              <a:gd name="T2" fmla="*/ 46 w 46"/>
              <a:gd name="T3" fmla="*/ 45 h 45"/>
              <a:gd name="T4" fmla="*/ 0 w 46"/>
              <a:gd name="T5" fmla="*/ 45 h 45"/>
              <a:gd name="T6" fmla="*/ 23 w 46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5">
                <a:moveTo>
                  <a:pt x="23" y="0"/>
                </a:moveTo>
                <a:lnTo>
                  <a:pt x="46" y="45"/>
                </a:lnTo>
                <a:lnTo>
                  <a:pt x="0" y="45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Freeform 223"/>
          <p:cNvSpPr>
            <a:spLocks/>
          </p:cNvSpPr>
          <p:nvPr/>
        </p:nvSpPr>
        <p:spPr bwMode="auto">
          <a:xfrm>
            <a:off x="6657976" y="1927225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Freeform 224"/>
          <p:cNvSpPr>
            <a:spLocks/>
          </p:cNvSpPr>
          <p:nvPr/>
        </p:nvSpPr>
        <p:spPr bwMode="auto">
          <a:xfrm>
            <a:off x="6657976" y="2501900"/>
            <a:ext cx="74613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Line 225"/>
          <p:cNvSpPr>
            <a:spLocks noChangeShapeType="1"/>
          </p:cNvSpPr>
          <p:nvPr/>
        </p:nvSpPr>
        <p:spPr bwMode="auto">
          <a:xfrm>
            <a:off x="6405563" y="2820988"/>
            <a:ext cx="0" cy="635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Line 226"/>
          <p:cNvSpPr>
            <a:spLocks noChangeShapeType="1"/>
          </p:cNvSpPr>
          <p:nvPr/>
        </p:nvSpPr>
        <p:spPr bwMode="auto">
          <a:xfrm>
            <a:off x="6405563" y="2884488"/>
            <a:ext cx="0" cy="635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Line 227"/>
          <p:cNvSpPr>
            <a:spLocks noChangeShapeType="1"/>
          </p:cNvSpPr>
          <p:nvPr/>
        </p:nvSpPr>
        <p:spPr bwMode="auto">
          <a:xfrm>
            <a:off x="6357938" y="2820988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Line 228"/>
          <p:cNvSpPr>
            <a:spLocks noChangeShapeType="1"/>
          </p:cNvSpPr>
          <p:nvPr/>
        </p:nvSpPr>
        <p:spPr bwMode="auto">
          <a:xfrm>
            <a:off x="6357938" y="2947988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Line 229"/>
          <p:cNvSpPr>
            <a:spLocks noChangeShapeType="1"/>
          </p:cNvSpPr>
          <p:nvPr/>
        </p:nvSpPr>
        <p:spPr bwMode="auto">
          <a:xfrm>
            <a:off x="6308726" y="2884488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Rectangle 230"/>
          <p:cNvSpPr>
            <a:spLocks noChangeArrowheads="1"/>
          </p:cNvSpPr>
          <p:nvPr/>
        </p:nvSpPr>
        <p:spPr bwMode="auto">
          <a:xfrm>
            <a:off x="6388101" y="2709863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Rectangle 231"/>
          <p:cNvSpPr>
            <a:spLocks noChangeArrowheads="1"/>
          </p:cNvSpPr>
          <p:nvPr/>
        </p:nvSpPr>
        <p:spPr bwMode="auto">
          <a:xfrm>
            <a:off x="6348413" y="3001963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Rectangle 232"/>
          <p:cNvSpPr>
            <a:spLocks noChangeArrowheads="1"/>
          </p:cNvSpPr>
          <p:nvPr/>
        </p:nvSpPr>
        <p:spPr bwMode="auto">
          <a:xfrm>
            <a:off x="6369051" y="3143250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Rectangle 233"/>
          <p:cNvSpPr>
            <a:spLocks noChangeArrowheads="1"/>
          </p:cNvSpPr>
          <p:nvPr/>
        </p:nvSpPr>
        <p:spPr bwMode="auto">
          <a:xfrm>
            <a:off x="6348413" y="2568575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Rectangle 234"/>
          <p:cNvSpPr>
            <a:spLocks noChangeArrowheads="1"/>
          </p:cNvSpPr>
          <p:nvPr/>
        </p:nvSpPr>
        <p:spPr bwMode="auto">
          <a:xfrm>
            <a:off x="6388101" y="2978150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Rectangle 235"/>
          <p:cNvSpPr>
            <a:spLocks noChangeArrowheads="1"/>
          </p:cNvSpPr>
          <p:nvPr/>
        </p:nvSpPr>
        <p:spPr bwMode="auto">
          <a:xfrm>
            <a:off x="6308726" y="2806700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Rectangle 236"/>
          <p:cNvSpPr>
            <a:spLocks noChangeArrowheads="1"/>
          </p:cNvSpPr>
          <p:nvPr/>
        </p:nvSpPr>
        <p:spPr bwMode="auto">
          <a:xfrm>
            <a:off x="6429376" y="2782888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Rectangle 237"/>
          <p:cNvSpPr>
            <a:spLocks noChangeArrowheads="1"/>
          </p:cNvSpPr>
          <p:nvPr/>
        </p:nvSpPr>
        <p:spPr bwMode="auto">
          <a:xfrm>
            <a:off x="6308726" y="2733675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Rectangle 238"/>
          <p:cNvSpPr>
            <a:spLocks noChangeArrowheads="1"/>
          </p:cNvSpPr>
          <p:nvPr/>
        </p:nvSpPr>
        <p:spPr bwMode="auto">
          <a:xfrm>
            <a:off x="6308726" y="2928938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Rectangle 239"/>
          <p:cNvSpPr>
            <a:spLocks noChangeArrowheads="1"/>
          </p:cNvSpPr>
          <p:nvPr/>
        </p:nvSpPr>
        <p:spPr bwMode="auto">
          <a:xfrm>
            <a:off x="6369051" y="3252788"/>
            <a:ext cx="73025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Rectangle 240"/>
          <p:cNvSpPr>
            <a:spLocks noChangeArrowheads="1"/>
          </p:cNvSpPr>
          <p:nvPr/>
        </p:nvSpPr>
        <p:spPr bwMode="auto">
          <a:xfrm>
            <a:off x="6388101" y="2508250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Rectangle 241"/>
          <p:cNvSpPr>
            <a:spLocks noChangeArrowheads="1"/>
          </p:cNvSpPr>
          <p:nvPr/>
        </p:nvSpPr>
        <p:spPr bwMode="auto">
          <a:xfrm>
            <a:off x="6348413" y="2747963"/>
            <a:ext cx="74613" cy="7302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Line 242"/>
          <p:cNvSpPr>
            <a:spLocks noChangeShapeType="1"/>
          </p:cNvSpPr>
          <p:nvPr/>
        </p:nvSpPr>
        <p:spPr bwMode="auto">
          <a:xfrm>
            <a:off x="6116638" y="2859088"/>
            <a:ext cx="0" cy="539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Line 243"/>
          <p:cNvSpPr>
            <a:spLocks noChangeShapeType="1"/>
          </p:cNvSpPr>
          <p:nvPr/>
        </p:nvSpPr>
        <p:spPr bwMode="auto">
          <a:xfrm>
            <a:off x="6116638" y="2913063"/>
            <a:ext cx="0" cy="523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Line 244"/>
          <p:cNvSpPr>
            <a:spLocks noChangeShapeType="1"/>
          </p:cNvSpPr>
          <p:nvPr/>
        </p:nvSpPr>
        <p:spPr bwMode="auto">
          <a:xfrm>
            <a:off x="6069013" y="2859088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Line 245"/>
          <p:cNvSpPr>
            <a:spLocks noChangeShapeType="1"/>
          </p:cNvSpPr>
          <p:nvPr/>
        </p:nvSpPr>
        <p:spPr bwMode="auto">
          <a:xfrm>
            <a:off x="6069013" y="2965450"/>
            <a:ext cx="9525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Line 246"/>
          <p:cNvSpPr>
            <a:spLocks noChangeShapeType="1"/>
          </p:cNvSpPr>
          <p:nvPr/>
        </p:nvSpPr>
        <p:spPr bwMode="auto">
          <a:xfrm>
            <a:off x="6019801" y="2913063"/>
            <a:ext cx="193675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Oval 247"/>
          <p:cNvSpPr>
            <a:spLocks noChangeArrowheads="1"/>
          </p:cNvSpPr>
          <p:nvPr/>
        </p:nvSpPr>
        <p:spPr bwMode="auto">
          <a:xfrm>
            <a:off x="6078538" y="2771775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Oval 248"/>
          <p:cNvSpPr>
            <a:spLocks noChangeArrowheads="1"/>
          </p:cNvSpPr>
          <p:nvPr/>
        </p:nvSpPr>
        <p:spPr bwMode="auto">
          <a:xfrm>
            <a:off x="6078538" y="2941638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val 249"/>
          <p:cNvSpPr>
            <a:spLocks noChangeArrowheads="1"/>
          </p:cNvSpPr>
          <p:nvPr/>
        </p:nvSpPr>
        <p:spPr bwMode="auto">
          <a:xfrm>
            <a:off x="6019801" y="2898775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Oval 250"/>
          <p:cNvSpPr>
            <a:spLocks noChangeArrowheads="1"/>
          </p:cNvSpPr>
          <p:nvPr/>
        </p:nvSpPr>
        <p:spPr bwMode="auto">
          <a:xfrm>
            <a:off x="6019801" y="2813050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Oval 251"/>
          <p:cNvSpPr>
            <a:spLocks noChangeArrowheads="1"/>
          </p:cNvSpPr>
          <p:nvPr/>
        </p:nvSpPr>
        <p:spPr bwMode="auto">
          <a:xfrm>
            <a:off x="6138863" y="3008313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val 252"/>
          <p:cNvSpPr>
            <a:spLocks noChangeArrowheads="1"/>
          </p:cNvSpPr>
          <p:nvPr/>
        </p:nvSpPr>
        <p:spPr bwMode="auto">
          <a:xfrm>
            <a:off x="6078538" y="2862263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Oval 253"/>
          <p:cNvSpPr>
            <a:spLocks noChangeArrowheads="1"/>
          </p:cNvSpPr>
          <p:nvPr/>
        </p:nvSpPr>
        <p:spPr bwMode="auto">
          <a:xfrm>
            <a:off x="6019801" y="2703513"/>
            <a:ext cx="73025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Oval 254"/>
          <p:cNvSpPr>
            <a:spLocks noChangeArrowheads="1"/>
          </p:cNvSpPr>
          <p:nvPr/>
        </p:nvSpPr>
        <p:spPr bwMode="auto">
          <a:xfrm>
            <a:off x="6138863" y="2747963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Oval 255"/>
          <p:cNvSpPr>
            <a:spLocks noChangeArrowheads="1"/>
          </p:cNvSpPr>
          <p:nvPr/>
        </p:nvSpPr>
        <p:spPr bwMode="auto">
          <a:xfrm>
            <a:off x="6138863" y="2916238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Oval 256"/>
          <p:cNvSpPr>
            <a:spLocks noChangeArrowheads="1"/>
          </p:cNvSpPr>
          <p:nvPr/>
        </p:nvSpPr>
        <p:spPr bwMode="auto">
          <a:xfrm>
            <a:off x="6078538" y="3233738"/>
            <a:ext cx="74613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Oval 257"/>
          <p:cNvSpPr>
            <a:spLocks noChangeArrowheads="1"/>
          </p:cNvSpPr>
          <p:nvPr/>
        </p:nvSpPr>
        <p:spPr bwMode="auto">
          <a:xfrm>
            <a:off x="6078538" y="2532063"/>
            <a:ext cx="74613" cy="73025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Oval 258"/>
          <p:cNvSpPr>
            <a:spLocks noChangeArrowheads="1"/>
          </p:cNvSpPr>
          <p:nvPr/>
        </p:nvSpPr>
        <p:spPr bwMode="auto">
          <a:xfrm>
            <a:off x="6078538" y="3068638"/>
            <a:ext cx="74613" cy="74613"/>
          </a:xfrm>
          <a:prstGeom prst="ellips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Rectangle 259"/>
          <p:cNvSpPr>
            <a:spLocks noChangeArrowheads="1"/>
          </p:cNvSpPr>
          <p:nvPr/>
        </p:nvSpPr>
        <p:spPr bwMode="auto">
          <a:xfrm>
            <a:off x="6291262" y="1402934"/>
            <a:ext cx="754063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mAb B1 A2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2" name="Rectangle 56"/>
          <p:cNvSpPr>
            <a:spLocks noChangeArrowheads="1"/>
          </p:cNvSpPr>
          <p:nvPr/>
        </p:nvSpPr>
        <p:spPr bwMode="auto">
          <a:xfrm rot="16200000">
            <a:off x="4582568" y="2466972"/>
            <a:ext cx="20266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HNRNPA2B1 protein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259"/>
          <p:cNvSpPr>
            <a:spLocks noChangeArrowheads="1"/>
          </p:cNvSpPr>
          <p:nvPr/>
        </p:nvSpPr>
        <p:spPr bwMode="auto">
          <a:xfrm>
            <a:off x="6056313" y="3583572"/>
            <a:ext cx="43922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B1  A2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4" name="Rectangle 259"/>
          <p:cNvSpPr>
            <a:spLocks noChangeArrowheads="1"/>
          </p:cNvSpPr>
          <p:nvPr/>
        </p:nvSpPr>
        <p:spPr bwMode="auto">
          <a:xfrm>
            <a:off x="6915847" y="3587247"/>
            <a:ext cx="43922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B1  A2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 rot="16200000">
            <a:off x="6549416" y="3684510"/>
            <a:ext cx="29014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dirty="0"/>
              <a:t>sum</a:t>
            </a:r>
          </a:p>
        </p:txBody>
      </p:sp>
      <p:sp>
        <p:nvSpPr>
          <p:cNvPr id="316" name="TextBox 315"/>
          <p:cNvSpPr txBox="1"/>
          <p:nvPr/>
        </p:nvSpPr>
        <p:spPr>
          <a:xfrm rot="16200000">
            <a:off x="7407168" y="3688239"/>
            <a:ext cx="29014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dirty="0"/>
              <a:t>sum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6868145" y="2897357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7277166" y="1617832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1" name="Straight Connector 320"/>
          <p:cNvCxnSpPr/>
          <p:nvPr/>
        </p:nvCxnSpPr>
        <p:spPr>
          <a:xfrm>
            <a:off x="6673468" y="1844452"/>
            <a:ext cx="8556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/>
          <p:cNvCxnSpPr/>
          <p:nvPr/>
        </p:nvCxnSpPr>
        <p:spPr>
          <a:xfrm>
            <a:off x="7524787" y="1833492"/>
            <a:ext cx="6278" cy="6443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>
            <a:off x="6103225" y="3436572"/>
            <a:ext cx="8786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 flipH="1">
            <a:off x="6111917" y="3360785"/>
            <a:ext cx="3174" cy="856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 flipH="1">
            <a:off x="6400802" y="3350895"/>
            <a:ext cx="3174" cy="856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Rectangle 259"/>
          <p:cNvSpPr>
            <a:spLocks noChangeArrowheads="1"/>
          </p:cNvSpPr>
          <p:nvPr/>
        </p:nvSpPr>
        <p:spPr bwMode="auto">
          <a:xfrm>
            <a:off x="4144917" y="1403520"/>
            <a:ext cx="11814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pAb</a:t>
            </a: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HNRNPA2B1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82" y="1318466"/>
            <a:ext cx="2915479" cy="1507284"/>
          </a:xfrm>
          <a:prstGeom prst="rect">
            <a:avLst/>
          </a:prstGeom>
        </p:spPr>
      </p:pic>
      <p:sp>
        <p:nvSpPr>
          <p:cNvPr id="286" name="TextBox 285"/>
          <p:cNvSpPr txBox="1"/>
          <p:nvPr/>
        </p:nvSpPr>
        <p:spPr>
          <a:xfrm>
            <a:off x="471512" y="124714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3374671" y="124714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5479713" y="124714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Rectangle 5"/>
          <p:cNvSpPr>
            <a:spLocks noChangeArrowheads="1"/>
          </p:cNvSpPr>
          <p:nvPr/>
        </p:nvSpPr>
        <p:spPr bwMode="auto">
          <a:xfrm>
            <a:off x="6143400" y="3808412"/>
            <a:ext cx="4696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MCF-7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6"/>
          <p:cNvSpPr>
            <a:spLocks noChangeArrowheads="1"/>
          </p:cNvSpPr>
          <p:nvPr/>
        </p:nvSpPr>
        <p:spPr bwMode="auto">
          <a:xfrm>
            <a:off x="7011900" y="3825875"/>
            <a:ext cx="41838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T47D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842125" y="3511551"/>
            <a:ext cx="0" cy="5508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27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18511</TotalTime>
  <Words>3237</Words>
  <Application>Microsoft Office PowerPoint</Application>
  <PresentationFormat>On-screen Show (4:3)</PresentationFormat>
  <Paragraphs>421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Louisville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Klinge,Carolyn M</dc:creator>
  <cp:lastModifiedBy>Klinge,Carolyn M</cp:lastModifiedBy>
  <cp:revision>629</cp:revision>
  <dcterms:created xsi:type="dcterms:W3CDTF">2019-06-10T20:19:32Z</dcterms:created>
  <dcterms:modified xsi:type="dcterms:W3CDTF">2021-07-02T12:20:11Z</dcterms:modified>
</cp:coreProperties>
</file>