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10/05/2021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820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10/05/2021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86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10/05/2021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760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10/05/2021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76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10/05/2021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595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10/05/2021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193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10/05/2021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121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10/05/2021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48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10/05/2021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768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10/05/2021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453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10/05/2021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655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0D540-D1D2-4F68-A3EE-F3FDF7A1EA1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10/05/2021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F4CC4-2B8E-448E-BDC8-60B575704DA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740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841083" y="1131778"/>
            <a:ext cx="349360" cy="3362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black"/>
                </a:solidFill>
              </a:rPr>
              <a:t>A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343561" y="1131777"/>
            <a:ext cx="349360" cy="3362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black"/>
                </a:solidFill>
              </a:rPr>
              <a:t>B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7818931" y="1131778"/>
            <a:ext cx="349360" cy="3362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black"/>
                </a:solidFill>
              </a:rPr>
              <a:t>C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598616"/>
              </p:ext>
            </p:extLst>
          </p:nvPr>
        </p:nvGraphicFramePr>
        <p:xfrm>
          <a:off x="1190443" y="1463042"/>
          <a:ext cx="2745105" cy="1088898"/>
        </p:xfrm>
        <a:graphic>
          <a:graphicData uri="http://schemas.openxmlformats.org/drawingml/2006/table">
            <a:tbl>
              <a:tblPr firstRow="1" firstCol="1" bandRow="1"/>
              <a:tblGrid>
                <a:gridCol w="1372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2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954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PARP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Comparation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p-</a:t>
                      </a:r>
                      <a:r>
                        <a:rPr lang="es-ES" sz="11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value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NR&lt;50 vs NR≥50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p=0.11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R&lt;50 vs R≥50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p=0.06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NR&lt;50 vs R&lt;50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*p=0.01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NR≥50 vs R≥50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p=0.59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405960"/>
              </p:ext>
            </p:extLst>
          </p:nvPr>
        </p:nvGraphicFramePr>
        <p:xfrm>
          <a:off x="4692921" y="1467987"/>
          <a:ext cx="2745105" cy="1088898"/>
        </p:xfrm>
        <a:graphic>
          <a:graphicData uri="http://schemas.openxmlformats.org/drawingml/2006/table">
            <a:tbl>
              <a:tblPr firstRow="1" firstCol="1" bandRow="1"/>
              <a:tblGrid>
                <a:gridCol w="1372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2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954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IL-17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Comparation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p-</a:t>
                      </a:r>
                      <a:r>
                        <a:rPr lang="es-ES" sz="11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value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NR&lt;50 vs NR≥50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**p=0.00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R&lt;50 vs R≥50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p=0.90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NR&lt;50 vs R&lt;50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**p=0.00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NR≥50 vs R≥50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p=0.38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30919"/>
              </p:ext>
            </p:extLst>
          </p:nvPr>
        </p:nvGraphicFramePr>
        <p:xfrm>
          <a:off x="8256878" y="1467987"/>
          <a:ext cx="2745105" cy="1088898"/>
        </p:xfrm>
        <a:graphic>
          <a:graphicData uri="http://schemas.openxmlformats.org/drawingml/2006/table">
            <a:tbl>
              <a:tblPr firstRow="1" firstCol="1" bandRow="1"/>
              <a:tblGrid>
                <a:gridCol w="1372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2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954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COL-I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Comparation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p-</a:t>
                      </a:r>
                      <a:r>
                        <a:rPr lang="es-ES" sz="11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value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NR&lt;50 vs NR≥50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p=0.10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R&lt;50 vs R≥50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p=0.47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NR&lt;50 vs R&lt;50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*p=0.02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NR≥50 vs R≥50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p=0.85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ángulo 5"/>
          <p:cNvSpPr/>
          <p:nvPr/>
        </p:nvSpPr>
        <p:spPr>
          <a:xfrm>
            <a:off x="841083" y="2843557"/>
            <a:ext cx="349360" cy="3362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black"/>
                </a:solidFill>
              </a:rPr>
              <a:t>D</a:t>
            </a:r>
          </a:p>
        </p:txBody>
      </p:sp>
      <p:sp>
        <p:nvSpPr>
          <p:cNvPr id="14" name="Rectángulo 6"/>
          <p:cNvSpPr/>
          <p:nvPr/>
        </p:nvSpPr>
        <p:spPr>
          <a:xfrm>
            <a:off x="4343561" y="2843556"/>
            <a:ext cx="349360" cy="3362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black"/>
                </a:solidFill>
              </a:rPr>
              <a:t>E</a:t>
            </a:r>
          </a:p>
        </p:txBody>
      </p:sp>
      <p:sp>
        <p:nvSpPr>
          <p:cNvPr id="15" name="Rectángulo 9"/>
          <p:cNvSpPr/>
          <p:nvPr/>
        </p:nvSpPr>
        <p:spPr>
          <a:xfrm>
            <a:off x="7818931" y="2843557"/>
            <a:ext cx="349360" cy="3362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prstClr val="black"/>
                </a:solidFill>
              </a:rPr>
              <a:t>F</a:t>
            </a:r>
          </a:p>
        </p:txBody>
      </p:sp>
      <p:graphicFrame>
        <p:nvGraphicFramePr>
          <p:cNvPr id="16" name="1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960504"/>
              </p:ext>
            </p:extLst>
          </p:nvPr>
        </p:nvGraphicFramePr>
        <p:xfrm>
          <a:off x="1190443" y="3179766"/>
          <a:ext cx="2745105" cy="1088898"/>
        </p:xfrm>
        <a:graphic>
          <a:graphicData uri="http://schemas.openxmlformats.org/drawingml/2006/table">
            <a:tbl>
              <a:tblPr firstRow="1" firstCol="1" bandRow="1"/>
              <a:tblGrid>
                <a:gridCol w="1372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2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954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COL-III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Comparation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p-</a:t>
                      </a:r>
                      <a:r>
                        <a:rPr lang="es-ES" sz="11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value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NR&lt;50 vs NR≥50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p=0.98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R&lt;50 vs R≥50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p=0.98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NR&lt;50 vs R&lt;50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*p=0.02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NR≥50 vs R≥50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p=0.59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7" name="1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522522"/>
              </p:ext>
            </p:extLst>
          </p:nvPr>
        </p:nvGraphicFramePr>
        <p:xfrm>
          <a:off x="4692921" y="3179766"/>
          <a:ext cx="2745105" cy="1088898"/>
        </p:xfrm>
        <a:graphic>
          <a:graphicData uri="http://schemas.openxmlformats.org/drawingml/2006/table">
            <a:tbl>
              <a:tblPr firstRow="1" firstCol="1" bandRow="1"/>
              <a:tblGrid>
                <a:gridCol w="1372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2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954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MMP-2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Comparation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p-</a:t>
                      </a:r>
                      <a:r>
                        <a:rPr lang="es-ES" sz="11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value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NR&lt;50 vs NR≥50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p=0.11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R&lt;50 vs R≥50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p=0.24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NR&lt;50 vs R&lt;50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*p=0.01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NR≥50 vs R≥50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p=0.57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441885"/>
              </p:ext>
            </p:extLst>
          </p:nvPr>
        </p:nvGraphicFramePr>
        <p:xfrm>
          <a:off x="8290650" y="3179766"/>
          <a:ext cx="2745105" cy="1088898"/>
        </p:xfrm>
        <a:graphic>
          <a:graphicData uri="http://schemas.openxmlformats.org/drawingml/2006/table">
            <a:tbl>
              <a:tblPr firstRow="1" firstCol="1" bandRow="1"/>
              <a:tblGrid>
                <a:gridCol w="1372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2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954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TIMP-2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Comparation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p-</a:t>
                      </a:r>
                      <a:r>
                        <a:rPr lang="es-ES" sz="11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value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NR&lt;50 vs NR≥50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p=0.40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R&lt;50 vs R≥50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p=0.10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NR&lt;50 vs R&lt;50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*p=0.01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NR≥50 vs R≥50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p=0.77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id="{6668CE94-A9D6-4B2C-960C-FF5F00F5B3EB}"/>
              </a:ext>
            </a:extLst>
          </p:cNvPr>
          <p:cNvSpPr/>
          <p:nvPr/>
        </p:nvSpPr>
        <p:spPr>
          <a:xfrm>
            <a:off x="946647" y="4931788"/>
            <a:ext cx="102376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600" b="1" dirty="0" err="1"/>
              <a:t>Suppl</a:t>
            </a:r>
            <a:r>
              <a:rPr lang="es-ES" sz="1600" b="1" dirty="0"/>
              <a:t>. Table 2. </a:t>
            </a:r>
            <a:r>
              <a:rPr lang="es-ES" sz="1600" dirty="0"/>
              <a:t>P </a:t>
            </a:r>
            <a:r>
              <a:rPr lang="es-ES" sz="1600" dirty="0" err="1"/>
              <a:t>values</a:t>
            </a:r>
            <a:r>
              <a:rPr lang="es-ES" sz="1600" dirty="0"/>
              <a:t> in </a:t>
            </a:r>
            <a:r>
              <a:rPr lang="es-ES" sz="1600" dirty="0" err="1"/>
              <a:t>statistical</a:t>
            </a:r>
            <a:r>
              <a:rPr lang="es-ES" sz="1600" dirty="0"/>
              <a:t> </a:t>
            </a:r>
            <a:r>
              <a:rPr lang="es-ES" sz="1600" dirty="0" err="1"/>
              <a:t>studies</a:t>
            </a:r>
            <a:r>
              <a:rPr lang="es-ES" sz="1600" dirty="0"/>
              <a:t> </a:t>
            </a:r>
            <a:r>
              <a:rPr lang="es-ES" sz="1600" dirty="0" err="1"/>
              <a:t>performed</a:t>
            </a:r>
            <a:r>
              <a:rPr lang="es-ES" sz="1600" dirty="0"/>
              <a:t> </a:t>
            </a:r>
            <a:r>
              <a:rPr lang="es-ES" sz="1600" dirty="0" err="1"/>
              <a:t>on</a:t>
            </a:r>
            <a:r>
              <a:rPr lang="es-ES" sz="1600" dirty="0"/>
              <a:t> gene </a:t>
            </a:r>
            <a:r>
              <a:rPr lang="es-ES" sz="1600" dirty="0" err="1"/>
              <a:t>expression</a:t>
            </a:r>
            <a:r>
              <a:rPr lang="es-ES" sz="1600" dirty="0"/>
              <a:t> </a:t>
            </a:r>
            <a:r>
              <a:rPr lang="es-ES" sz="1600" dirty="0" err="1"/>
              <a:t>using</a:t>
            </a:r>
            <a:r>
              <a:rPr lang="es-ES" sz="1600" dirty="0"/>
              <a:t> RT-</a:t>
            </a:r>
            <a:r>
              <a:rPr lang="es-ES" sz="1600" dirty="0" err="1"/>
              <a:t>qPCR</a:t>
            </a:r>
            <a:r>
              <a:rPr lang="es-ES" sz="1600" dirty="0"/>
              <a:t>. NR&lt;50, </a:t>
            </a:r>
            <a:r>
              <a:rPr lang="es-ES" sz="1600" dirty="0" err="1"/>
              <a:t>patients</a:t>
            </a:r>
            <a:r>
              <a:rPr lang="es-ES" sz="1600" dirty="0"/>
              <a:t> </a:t>
            </a:r>
            <a:r>
              <a:rPr lang="es-ES" sz="1600" dirty="0" err="1"/>
              <a:t>younger</a:t>
            </a:r>
            <a:r>
              <a:rPr lang="es-ES" sz="1600" dirty="0"/>
              <a:t> </a:t>
            </a:r>
            <a:r>
              <a:rPr lang="es-ES" sz="1600" dirty="0" err="1"/>
              <a:t>than</a:t>
            </a:r>
            <a:r>
              <a:rPr lang="es-ES" sz="1600" dirty="0"/>
              <a:t> 50 </a:t>
            </a:r>
            <a:r>
              <a:rPr lang="es-ES" sz="1600" dirty="0" err="1"/>
              <a:t>years</a:t>
            </a:r>
            <a:r>
              <a:rPr lang="es-ES" sz="1600" dirty="0"/>
              <a:t> </a:t>
            </a:r>
            <a:r>
              <a:rPr lang="es-ES" sz="1600" dirty="0" err="1"/>
              <a:t>without</a:t>
            </a:r>
            <a:r>
              <a:rPr lang="es-ES" sz="1600" dirty="0"/>
              <a:t> </a:t>
            </a:r>
            <a:r>
              <a:rPr lang="es-ES" sz="1600" dirty="0" err="1"/>
              <a:t>reflux</a:t>
            </a:r>
            <a:r>
              <a:rPr lang="es-ES" sz="1600" dirty="0"/>
              <a:t>; NR≥50, </a:t>
            </a:r>
            <a:r>
              <a:rPr lang="es-ES" sz="1600" dirty="0" err="1"/>
              <a:t>patients</a:t>
            </a:r>
            <a:r>
              <a:rPr lang="es-ES" sz="1600" dirty="0"/>
              <a:t> </a:t>
            </a:r>
            <a:r>
              <a:rPr lang="es-ES" sz="1600" dirty="0" err="1"/>
              <a:t>without</a:t>
            </a:r>
            <a:r>
              <a:rPr lang="es-ES" sz="1600" dirty="0"/>
              <a:t> </a:t>
            </a:r>
            <a:r>
              <a:rPr lang="es-ES" sz="1600" dirty="0" err="1"/>
              <a:t>reflux</a:t>
            </a:r>
            <a:r>
              <a:rPr lang="es-ES" sz="1600" dirty="0"/>
              <a:t> </a:t>
            </a:r>
            <a:r>
              <a:rPr lang="es-ES" sz="1600" dirty="0" err="1"/>
              <a:t>aged</a:t>
            </a:r>
            <a:r>
              <a:rPr lang="es-ES" sz="1600" dirty="0"/>
              <a:t> 50 </a:t>
            </a:r>
            <a:r>
              <a:rPr lang="es-ES" sz="1600" dirty="0" err="1"/>
              <a:t>years</a:t>
            </a:r>
            <a:r>
              <a:rPr lang="es-ES" sz="1600" dirty="0"/>
              <a:t> </a:t>
            </a:r>
            <a:r>
              <a:rPr lang="es-ES" sz="1600" dirty="0" err="1"/>
              <a:t>or</a:t>
            </a:r>
            <a:r>
              <a:rPr lang="es-ES" sz="1600" dirty="0"/>
              <a:t> </a:t>
            </a:r>
            <a:r>
              <a:rPr lang="es-ES" sz="1600" dirty="0" err="1"/>
              <a:t>older</a:t>
            </a:r>
            <a:r>
              <a:rPr lang="es-ES" sz="1600" dirty="0"/>
              <a:t>; R&lt;50, </a:t>
            </a:r>
            <a:r>
              <a:rPr lang="es-ES" sz="1600" dirty="0" err="1"/>
              <a:t>patients</a:t>
            </a:r>
            <a:r>
              <a:rPr lang="es-ES" sz="1600" dirty="0"/>
              <a:t> </a:t>
            </a:r>
            <a:r>
              <a:rPr lang="es-ES" sz="1600" dirty="0" err="1"/>
              <a:t>younger</a:t>
            </a:r>
            <a:r>
              <a:rPr lang="es-ES" sz="1600" dirty="0"/>
              <a:t> </a:t>
            </a:r>
            <a:r>
              <a:rPr lang="es-ES" sz="1600" dirty="0" err="1"/>
              <a:t>than</a:t>
            </a:r>
            <a:r>
              <a:rPr lang="es-ES" sz="1600" dirty="0"/>
              <a:t> 50 </a:t>
            </a:r>
            <a:r>
              <a:rPr lang="es-ES" sz="1600" dirty="0" err="1"/>
              <a:t>years</a:t>
            </a:r>
            <a:r>
              <a:rPr lang="es-ES" sz="1600" dirty="0"/>
              <a:t> </a:t>
            </a:r>
            <a:r>
              <a:rPr lang="es-ES" sz="1600" dirty="0" err="1"/>
              <a:t>with</a:t>
            </a:r>
            <a:r>
              <a:rPr lang="es-ES" sz="1600" dirty="0"/>
              <a:t> </a:t>
            </a:r>
            <a:r>
              <a:rPr lang="es-ES" sz="1600" dirty="0" err="1"/>
              <a:t>reflux</a:t>
            </a:r>
            <a:r>
              <a:rPr lang="es-ES" sz="1600" dirty="0"/>
              <a:t>; R≥50, </a:t>
            </a:r>
            <a:r>
              <a:rPr lang="es-ES" sz="1600" dirty="0" err="1"/>
              <a:t>patients</a:t>
            </a:r>
            <a:r>
              <a:rPr lang="es-ES" sz="1600" dirty="0"/>
              <a:t> </a:t>
            </a:r>
            <a:r>
              <a:rPr lang="es-ES" sz="1600" dirty="0" err="1"/>
              <a:t>with</a:t>
            </a:r>
            <a:r>
              <a:rPr lang="es-ES" sz="1600" dirty="0"/>
              <a:t> </a:t>
            </a:r>
            <a:r>
              <a:rPr lang="es-ES" sz="1600" dirty="0" err="1"/>
              <a:t>reflux</a:t>
            </a:r>
            <a:r>
              <a:rPr lang="es-ES" sz="1600" dirty="0"/>
              <a:t> </a:t>
            </a:r>
            <a:r>
              <a:rPr lang="es-ES" sz="1600" dirty="0" err="1"/>
              <a:t>aged</a:t>
            </a:r>
            <a:r>
              <a:rPr lang="es-ES" sz="1600" dirty="0"/>
              <a:t> 50 </a:t>
            </a:r>
            <a:r>
              <a:rPr lang="es-ES" sz="1600" dirty="0" err="1"/>
              <a:t>years</a:t>
            </a:r>
            <a:r>
              <a:rPr lang="es-ES" sz="1600" dirty="0"/>
              <a:t> </a:t>
            </a:r>
            <a:r>
              <a:rPr lang="es-ES" sz="1600" dirty="0" err="1"/>
              <a:t>or</a:t>
            </a:r>
            <a:r>
              <a:rPr lang="es-ES" sz="1600" dirty="0"/>
              <a:t> </a:t>
            </a:r>
            <a:r>
              <a:rPr lang="es-ES" sz="1600" dirty="0" err="1"/>
              <a:t>older</a:t>
            </a:r>
            <a:r>
              <a:rPr lang="es-ES" sz="1600" dirty="0"/>
              <a:t>. NR (n=29) [NR&lt;50(n=13); NR≥50 (n=16)]; R (n=81) [R&lt;50(n=32); R≥50 (n=49)]. </a:t>
            </a:r>
            <a:r>
              <a:rPr lang="es-ES" sz="1600" dirty="0" err="1"/>
              <a:t>For</a:t>
            </a:r>
            <a:r>
              <a:rPr lang="es-ES" sz="1600" dirty="0"/>
              <a:t> </a:t>
            </a:r>
            <a:r>
              <a:rPr lang="es-ES" sz="1600" dirty="0" err="1"/>
              <a:t>statistical</a:t>
            </a:r>
            <a:r>
              <a:rPr lang="es-ES" sz="1600" dirty="0"/>
              <a:t> </a:t>
            </a:r>
            <a:r>
              <a:rPr lang="es-ES" sz="1600" dirty="0" err="1"/>
              <a:t>analyses</a:t>
            </a:r>
            <a:r>
              <a:rPr lang="es-ES" sz="1600" dirty="0"/>
              <a:t>, </a:t>
            </a:r>
            <a:r>
              <a:rPr lang="es-ES" sz="1600" dirty="0" err="1"/>
              <a:t>was</a:t>
            </a:r>
            <a:r>
              <a:rPr lang="es-ES" sz="1600" dirty="0"/>
              <a:t> </a:t>
            </a:r>
            <a:r>
              <a:rPr lang="es-ES" sz="1600" dirty="0" err="1"/>
              <a:t>used</a:t>
            </a:r>
            <a:r>
              <a:rPr lang="es-ES" sz="1600" dirty="0"/>
              <a:t> Mann-Whitney U test.</a:t>
            </a:r>
          </a:p>
        </p:txBody>
      </p:sp>
    </p:spTree>
    <p:extLst>
      <p:ext uri="{BB962C8B-B14F-4D97-AF65-F5344CB8AC3E}">
        <p14:creationId xmlns:p14="http://schemas.microsoft.com/office/powerpoint/2010/main" val="1220482109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394</Words>
  <Application>Microsoft Office PowerPoint</Application>
  <PresentationFormat>Panorámica</PresentationFormat>
  <Paragraphs>73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Buján Varela M. Julia</cp:lastModifiedBy>
  <cp:revision>77</cp:revision>
  <dcterms:created xsi:type="dcterms:W3CDTF">2019-12-02T08:46:19Z</dcterms:created>
  <dcterms:modified xsi:type="dcterms:W3CDTF">2021-05-10T10:19:56Z</dcterms:modified>
</cp:coreProperties>
</file>