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59" r:id="rId5"/>
    <p:sldId id="265" r:id="rId6"/>
    <p:sldId id="266" r:id="rId7"/>
    <p:sldId id="269" r:id="rId8"/>
    <p:sldId id="267" r:id="rId9"/>
    <p:sldId id="260" r:id="rId10"/>
    <p:sldId id="261" r:id="rId11"/>
    <p:sldId id="270" r:id="rId12"/>
    <p:sldId id="271" r:id="rId13"/>
    <p:sldId id="262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0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9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3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4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13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2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2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7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A7F8D-B9A3-433A-9B06-AFEEC19C6E8A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AEBB-8CDF-4DF3-97F6-5889483AC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8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726" y="692705"/>
            <a:ext cx="11127036" cy="279964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Unbiased screening identifies functional differences in NK cells after early life psycho-sociological stress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4910" y="5408361"/>
            <a:ext cx="104109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Sara B. Fernandes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Neha D. Patil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Sophie Meriaux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Maud Theresine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Claude. P. Muller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Fleur A.D. Leenen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1,3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Martha M.C. Elwenspoek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1,4 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Jacques Zimmer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fr-CH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Jonathan Turner</a:t>
            </a:r>
            <a:r>
              <a:rPr lang="fr-CH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*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4: </a:t>
            </a:r>
            <a:r>
              <a:rPr lang="en-US" sz="1800" dirty="0" smtClean="0"/>
              <a:t>Flow cytometry gating strategy for the quantification of NK cell maturation </a:t>
            </a:r>
            <a:r>
              <a:rPr lang="en-US" sz="1800" dirty="0" smtClean="0"/>
              <a:t>state (Figure 4). </a:t>
            </a: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02" y="1427545"/>
            <a:ext cx="3757039" cy="36191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157" y="1477121"/>
            <a:ext cx="3654109" cy="35200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4182" y="1477121"/>
            <a:ext cx="3705732" cy="356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3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228" b="6796"/>
          <a:stretch/>
        </p:blipFill>
        <p:spPr>
          <a:xfrm>
            <a:off x="638978" y="1576272"/>
            <a:ext cx="3194892" cy="3194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544" b="5831"/>
          <a:stretch/>
        </p:blipFill>
        <p:spPr>
          <a:xfrm>
            <a:off x="4572000" y="1576272"/>
            <a:ext cx="3183874" cy="32270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9035" b="6982"/>
          <a:stretch/>
        </p:blipFill>
        <p:spPr>
          <a:xfrm>
            <a:off x="8339768" y="1576272"/>
            <a:ext cx="3216925" cy="3238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646" y="2689574"/>
            <a:ext cx="400110" cy="1200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Live/Dead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584675" y="4864706"/>
            <a:ext cx="1101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NKp46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59981" y="2689574"/>
            <a:ext cx="615553" cy="1200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NKR-P1 (CD161a)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60264" y="2689574"/>
            <a:ext cx="615553" cy="1200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NKR-P1 (CD161a)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07585" y="4864705"/>
            <a:ext cx="1101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CD3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85580" y="4864704"/>
            <a:ext cx="1101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4: </a:t>
            </a:r>
            <a:r>
              <a:rPr lang="en-US" sz="1800" dirty="0" smtClean="0"/>
              <a:t>Flow cytometry gating strategy for the quantification of NK cell maturation state.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3869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517" b="4894"/>
          <a:stretch/>
        </p:blipFill>
        <p:spPr>
          <a:xfrm>
            <a:off x="694063" y="1710111"/>
            <a:ext cx="3194890" cy="3269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500" b="6103"/>
          <a:stretch/>
        </p:blipFill>
        <p:spPr>
          <a:xfrm>
            <a:off x="4461830" y="1710110"/>
            <a:ext cx="3260993" cy="32584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9063" b="5953"/>
          <a:stretch/>
        </p:blipFill>
        <p:spPr>
          <a:xfrm>
            <a:off x="8350785" y="1693842"/>
            <a:ext cx="3205909" cy="32637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536" y="2632719"/>
            <a:ext cx="430887" cy="70788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CD27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66132" y="5245198"/>
            <a:ext cx="1043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CD11b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2013" y="5645308"/>
            <a:ext cx="2333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Q1: </a:t>
            </a:r>
            <a:r>
              <a:rPr lang="en-US" sz="1400" dirty="0" smtClean="0"/>
              <a:t>CD27+, CD11b-</a:t>
            </a:r>
          </a:p>
          <a:p>
            <a:r>
              <a:rPr lang="en-US" sz="1400" b="1" dirty="0" smtClean="0"/>
              <a:t>Q2: </a:t>
            </a:r>
            <a:r>
              <a:rPr lang="en-US" sz="1400" dirty="0" smtClean="0"/>
              <a:t>CD27+, CD11b +</a:t>
            </a:r>
          </a:p>
          <a:p>
            <a:r>
              <a:rPr lang="en-US" sz="1400" b="1" dirty="0" smtClean="0"/>
              <a:t>Q3: </a:t>
            </a:r>
            <a:r>
              <a:rPr lang="en-US" sz="1400" dirty="0" smtClean="0"/>
              <a:t>CD27-, CD11b +</a:t>
            </a:r>
          </a:p>
          <a:p>
            <a:r>
              <a:rPr lang="en-US" sz="1400" b="1" dirty="0" smtClean="0"/>
              <a:t>Q4: </a:t>
            </a:r>
            <a:r>
              <a:rPr lang="en-US" sz="1400" dirty="0" smtClean="0"/>
              <a:t>CD27-, CD11b 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54900" y="1322429"/>
            <a:ext cx="135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MD</a:t>
            </a:r>
            <a:r>
              <a:rPr lang="en-US" b="1" baseline="-25000" dirty="0"/>
              <a:t>15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22839" y="1319149"/>
            <a:ext cx="135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Control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81390" y="1322429"/>
            <a:ext cx="135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MD</a:t>
            </a:r>
            <a:r>
              <a:rPr lang="en-US" b="1" baseline="-25000" dirty="0"/>
              <a:t>180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40524" y="5099968"/>
            <a:ext cx="10516170" cy="248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31639" y="1189822"/>
            <a:ext cx="7465" cy="38591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4: </a:t>
            </a:r>
            <a:r>
              <a:rPr lang="en-US" sz="1800" dirty="0" smtClean="0"/>
              <a:t>Flow cytometry gating strategy for the quantification of NK cell maturation state.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56262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67" y="1013212"/>
            <a:ext cx="3917169" cy="2890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834" y="1111732"/>
            <a:ext cx="3783634" cy="2791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1064" y="4036622"/>
            <a:ext cx="3586376" cy="26459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969" y="4011055"/>
            <a:ext cx="3695499" cy="267155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5: </a:t>
            </a:r>
            <a:r>
              <a:rPr lang="en-US" sz="1800" dirty="0" smtClean="0"/>
              <a:t>Correlation analysis between CMV titers and cytotoxic response of NK cells of institutionalized individuals. 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607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701" y="2502867"/>
            <a:ext cx="2673015" cy="20440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919" y="2470469"/>
            <a:ext cx="2695417" cy="20764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412" y="4582314"/>
            <a:ext cx="2636432" cy="2037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7844" y="4524865"/>
            <a:ext cx="2765373" cy="21303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8212" y="2486667"/>
            <a:ext cx="2653360" cy="2044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2918" y="4585039"/>
            <a:ext cx="2687266" cy="20701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4701" y="178391"/>
            <a:ext cx="2843803" cy="22539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446" y="3547431"/>
            <a:ext cx="2794158" cy="287113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16083" y="99151"/>
            <a:ext cx="4026979" cy="3448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6: (</a:t>
            </a:r>
            <a:r>
              <a:rPr lang="en-US" sz="1800" dirty="0" smtClean="0"/>
              <a:t>A): representative image of the NK cell population gating strategy: 1– CD56brightCD16-; 2 –CD56brightCD16+; 3- CD56dimCD16+; 4– CD56dimCD16dim; 5- CD56dimCD16bright; 6 – CD56-CD16bright. Rest of the figures show the release of IFN-γ and CD107a by the different NK cell populations. No significant differences were found. Data is presented as mean ± SEM of 14 donor per group</a:t>
            </a:r>
            <a:r>
              <a:rPr lang="en-US" sz="1800" b="1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74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9884" y="112736"/>
            <a:ext cx="11604434" cy="78050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en-US" sz="1800" b="1" dirty="0"/>
              <a:t>Supplementary figure 1: </a:t>
            </a:r>
            <a:r>
              <a:rPr lang="en-US" sz="1800" dirty="0" err="1"/>
              <a:t>viSNE</a:t>
            </a:r>
            <a:r>
              <a:rPr lang="en-US" sz="1800" dirty="0"/>
              <a:t> clusters definition based on the used markers. Clusters colored by CD3, CD4 and CD8 cell markers to identify immune populations associated.</a:t>
            </a:r>
            <a:r>
              <a:rPr lang="en-US" sz="1800" b="1" dirty="0"/>
              <a:t> </a:t>
            </a:r>
            <a:r>
              <a:rPr lang="en-US" sz="1800" dirty="0"/>
              <a:t>Blue to orange: low to high expression of the marker.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08" y="1371291"/>
            <a:ext cx="10916769" cy="45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3783" y="133774"/>
            <a:ext cx="11604434" cy="78050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en-US" sz="1800" b="1" dirty="0"/>
              <a:t>Supplementary figure 1: </a:t>
            </a:r>
            <a:r>
              <a:rPr lang="en-US" sz="1800" dirty="0" err="1"/>
              <a:t>viSNE</a:t>
            </a:r>
            <a:r>
              <a:rPr lang="en-US" sz="1800" dirty="0"/>
              <a:t> clusters definition based on the used markers. Clusters colored by CD3, CD4 and CD8 cell markers to identify immune populations associated.</a:t>
            </a:r>
            <a:r>
              <a:rPr lang="en-US" sz="1800" b="1" dirty="0"/>
              <a:t> </a:t>
            </a:r>
            <a:r>
              <a:rPr lang="en-US" sz="1800" dirty="0"/>
              <a:t>Blue to orange: low to high expression of the marker.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306" y="1044419"/>
            <a:ext cx="9315626" cy="53894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9340" y="1509553"/>
            <a:ext cx="1652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CD3</a:t>
            </a:r>
            <a:endParaRPr lang="en-U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9340" y="2853993"/>
            <a:ext cx="1652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CD4</a:t>
            </a:r>
            <a:endParaRPr 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9340" y="4336168"/>
            <a:ext cx="1652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CD8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7104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76" y="1541374"/>
            <a:ext cx="10288248" cy="4672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0669" y="1208844"/>
            <a:ext cx="24126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CD45RA</a:t>
            </a:r>
            <a:endParaRPr lang="en-US" sz="1100" b="1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9518" y="135391"/>
            <a:ext cx="11732964" cy="74445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en-US" sz="1800" b="1" dirty="0"/>
              <a:t>Supplementary figure 2: </a:t>
            </a:r>
            <a:r>
              <a:rPr lang="en-US" sz="1800" dirty="0" smtClean="0"/>
              <a:t>Clusters </a:t>
            </a:r>
            <a:r>
              <a:rPr lang="en-US" sz="1800" dirty="0"/>
              <a:t>colored by CD45RA, CD11b/c, CD25 and FoxP3 cell markers to identify immune populations associated. Blue to orange: low to high expression of the marker.</a:t>
            </a:r>
          </a:p>
        </p:txBody>
      </p:sp>
    </p:spTree>
    <p:extLst>
      <p:ext uri="{BB962C8B-B14F-4D97-AF65-F5344CB8AC3E}">
        <p14:creationId xmlns:p14="http://schemas.microsoft.com/office/powerpoint/2010/main" val="34547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48" y="1576926"/>
            <a:ext cx="10512704" cy="460353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smtClean="0"/>
              <a:t>Supplementary figure 2: </a:t>
            </a:r>
            <a:r>
              <a:rPr lang="en-US" sz="1800" smtClean="0"/>
              <a:t>Clusters colored by CD45RA, CD11b/c, CD25 and FoxP3 cell markers to identify immune populations associated. Blue to orange: low to high expression of the marker.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1090669" y="1208844"/>
            <a:ext cx="24126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CD11b/c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0647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316" y="1470454"/>
            <a:ext cx="8728053" cy="5197701"/>
          </a:xfr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2: </a:t>
            </a:r>
            <a:r>
              <a:rPr lang="en-US" sz="1800" dirty="0" smtClean="0"/>
              <a:t>Clusters colored by CD45RA, CD11b/c, CD25 and FoxP3 cell markers to identify immune populations associated. Blue to orange: low to high expression of the marker.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-77119" y="2024092"/>
            <a:ext cx="24126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CD25</a:t>
            </a:r>
            <a:endParaRPr lang="en-US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-77119" y="4490034"/>
            <a:ext cx="24126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Colored by FoxP3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1952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3672"/>
          <a:stretch/>
        </p:blipFill>
        <p:spPr>
          <a:xfrm>
            <a:off x="641560" y="2104222"/>
            <a:ext cx="3290320" cy="3413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34535"/>
          <a:stretch/>
        </p:blipFill>
        <p:spPr>
          <a:xfrm>
            <a:off x="4651703" y="2104222"/>
            <a:ext cx="3281700" cy="3360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34535"/>
          <a:stretch/>
        </p:blipFill>
        <p:spPr>
          <a:xfrm>
            <a:off x="8518621" y="2104222"/>
            <a:ext cx="3281699" cy="336046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3: </a:t>
            </a:r>
            <a:r>
              <a:rPr lang="en-US" sz="1800" dirty="0" smtClean="0"/>
              <a:t>Flow cytometry </a:t>
            </a:r>
            <a:r>
              <a:rPr lang="en-US" sz="1800" dirty="0"/>
              <a:t>g</a:t>
            </a:r>
            <a:r>
              <a:rPr lang="en-US" sz="1800" dirty="0" smtClean="0"/>
              <a:t>ating strategy for quantification </a:t>
            </a:r>
            <a:r>
              <a:rPr lang="en-US" sz="1800" dirty="0"/>
              <a:t>of long-term changes in the immune </a:t>
            </a:r>
            <a:r>
              <a:rPr lang="en-US" sz="1800" dirty="0" smtClean="0"/>
              <a:t>system after maternal </a:t>
            </a:r>
            <a:r>
              <a:rPr lang="en-US" sz="1800" dirty="0" smtClean="0"/>
              <a:t>deprivation (Figure 3 all panels).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207484" y="3051672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29559" y="3045792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92464" y="3045792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18631" y="551794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SSC-H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01937" y="551794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FSC-A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465407" y="551794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CD45RA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3535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34535"/>
          <a:stretch/>
        </p:blipFill>
        <p:spPr>
          <a:xfrm>
            <a:off x="817830" y="1822948"/>
            <a:ext cx="3168753" cy="3244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34535"/>
          <a:stretch/>
        </p:blipFill>
        <p:spPr>
          <a:xfrm>
            <a:off x="4673734" y="1822948"/>
            <a:ext cx="3168753" cy="32448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-1350" t="-576" r="1350" b="35111"/>
          <a:stretch/>
        </p:blipFill>
        <p:spPr>
          <a:xfrm>
            <a:off x="8529638" y="1822948"/>
            <a:ext cx="3168753" cy="324481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3: </a:t>
            </a:r>
            <a:r>
              <a:rPr lang="en-US" sz="1800" dirty="0" smtClean="0"/>
              <a:t>Flow cytometry </a:t>
            </a:r>
            <a:r>
              <a:rPr lang="en-US" sz="1800" dirty="0"/>
              <a:t>g</a:t>
            </a:r>
            <a:r>
              <a:rPr lang="en-US" sz="1800" dirty="0" smtClean="0"/>
              <a:t>ating strategy for quantification </a:t>
            </a:r>
            <a:r>
              <a:rPr lang="en-US" sz="1800" dirty="0"/>
              <a:t>of long-term changes in the immune </a:t>
            </a:r>
            <a:r>
              <a:rPr lang="en-US" sz="1800" dirty="0" smtClean="0"/>
              <a:t>system after maternal </a:t>
            </a:r>
            <a:r>
              <a:rPr lang="en-US" sz="1800" dirty="0" smtClean="0"/>
              <a:t>deprivation (Figure 3A).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53378" y="517311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CD3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36684" y="517311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CD4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300154" y="5173112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CD8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4200" y="2706689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73624" y="2706689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053241" y="2706689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35767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3960"/>
          <a:stretch/>
        </p:blipFill>
        <p:spPr>
          <a:xfrm>
            <a:off x="674310" y="2009884"/>
            <a:ext cx="3185711" cy="32908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35110"/>
          <a:stretch/>
        </p:blipFill>
        <p:spPr>
          <a:xfrm>
            <a:off x="4510521" y="2034650"/>
            <a:ext cx="3217812" cy="32660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35686"/>
          <a:stretch/>
        </p:blipFill>
        <p:spPr>
          <a:xfrm>
            <a:off x="8504136" y="2034650"/>
            <a:ext cx="3188346" cy="3266086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29518" y="135391"/>
            <a:ext cx="11732964" cy="74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b="1" dirty="0" smtClean="0"/>
              <a:t>Supplementary figure 3: </a:t>
            </a:r>
            <a:r>
              <a:rPr lang="en-US" sz="1800" dirty="0" smtClean="0"/>
              <a:t>Flow cytometry </a:t>
            </a:r>
            <a:r>
              <a:rPr lang="en-US" sz="1800" dirty="0"/>
              <a:t>g</a:t>
            </a:r>
            <a:r>
              <a:rPr lang="en-US" sz="1800" dirty="0" smtClean="0"/>
              <a:t>ating strategy for quantification </a:t>
            </a:r>
            <a:r>
              <a:rPr lang="en-US" sz="1800" dirty="0"/>
              <a:t>of long-term changes in the immune </a:t>
            </a:r>
            <a:r>
              <a:rPr lang="en-US" sz="1800" dirty="0" smtClean="0"/>
              <a:t>system after maternal </a:t>
            </a:r>
            <a:r>
              <a:rPr lang="en-US" sz="1800" dirty="0" smtClean="0"/>
              <a:t>deprivation </a:t>
            </a:r>
            <a:r>
              <a:rPr lang="en-US" sz="1800" smtClean="0"/>
              <a:t>(Figure 2B/C).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29518" y="2916646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FSC-H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73102" y="5300736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CD161a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25364" y="5300736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CD161a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48089" y="2916646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CD3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031668" y="2916646"/>
            <a:ext cx="400110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/>
              <a:t>CD4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404246" y="5300736"/>
            <a:ext cx="1388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CD8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970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538</Words>
  <Application>Microsoft Office PowerPoint</Application>
  <PresentationFormat>Widescreen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Unbiased screening identifies functional differences in NK cells after early life psycho-sociological stress</vt:lpstr>
      <vt:lpstr>Supplementary figure 1: viSNE clusters definition based on the used markers. Clusters colored by CD3, CD4 and CD8 cell markers to identify immune populations associated. Blue to orange: low to high expression of the marker.</vt:lpstr>
      <vt:lpstr>Supplementary figure 1: viSNE clusters definition based on the used markers. Clusters colored by CD3, CD4 and CD8 cell markers to identify immune populations associated. Blue to orange: low to high expression of the marker.</vt:lpstr>
      <vt:lpstr>Supplementary figure 2: Clusters colored by CD45RA, CD11b/c, CD25 and FoxP3 cell markers to identify immune populations associated. Blue to orange: low to high expression of the marker.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Luxembourg Institute of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Unbiased screening identifies functional differences in NK cells after early life psycho-sociological stress</dc:title>
  <dc:creator>Sara Beatriz Fernandes</dc:creator>
  <cp:lastModifiedBy>Jonathan Turner</cp:lastModifiedBy>
  <cp:revision>9</cp:revision>
  <dcterms:created xsi:type="dcterms:W3CDTF">2021-02-25T10:43:50Z</dcterms:created>
  <dcterms:modified xsi:type="dcterms:W3CDTF">2021-07-12T11:29:48Z</dcterms:modified>
</cp:coreProperties>
</file>