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I:\qPCR%20analysis%20Shirleny%20051018\THP1\Average%20normalised%20relative%20%5eCT%20log%20normal%20distribution%20of%20all%203%20THP1%20exp%20with%20DNA%20samples%20180219%20-%20corrected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I:\qPCR%20analysis%20Shirleny%20051018\THP1\Average%20normalised%20relative%20%5eCT%20log%20normal%20distribution%20of%20all%203%20THP1%20exp%20with%20DNA%20samples%20180219%20-%20corrected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I:\qPCR%20analysis%20Shirleny%20051018\THP1\Average%20normalised%20relative%20%5eCT%20log%20normal%20distribution%20of%20all%203%20THP1%20exp%20with%20DNA%20samples%20180219%20-%20corrected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/>
            </a:pPr>
            <a:r>
              <a:rPr lang="en-GB" sz="1200" dirty="0">
                <a:latin typeface="Times" pitchFamily="2" charset="0"/>
              </a:rPr>
              <a:t>Average </a:t>
            </a:r>
            <a:r>
              <a:rPr lang="en-GB" sz="1200" dirty="0" err="1">
                <a:latin typeface="Times" pitchFamily="2" charset="0"/>
              </a:rPr>
              <a:t>TNFa</a:t>
            </a:r>
            <a:r>
              <a:rPr lang="en-GB" sz="1200" dirty="0">
                <a:latin typeface="Times" pitchFamily="2" charset="0"/>
              </a:rPr>
              <a:t> Normalised relative ^CT  </a:t>
            </a:r>
          </a:p>
          <a:p>
            <a:pPr>
              <a:defRPr/>
            </a:pPr>
            <a:r>
              <a:rPr lang="en-GB" sz="1200" dirty="0">
                <a:latin typeface="Times" pitchFamily="2" charset="0"/>
              </a:rPr>
              <a:t>Standard deviation   </a:t>
            </a:r>
          </a:p>
        </c:rich>
      </c:tx>
      <c:layout>
        <c:manualLayout>
          <c:xMode val="edge"/>
          <c:yMode val="edge"/>
          <c:x val="0.19392738095238096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'THP1 3 exp'!$Q$4</c:f>
              <c:strCache>
                <c:ptCount val="1"/>
                <c:pt idx="0">
                  <c:v>6hrs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'THP1 3 exp'!$AA$5:$AA$8</c:f>
                <c:numCache>
                  <c:formatCode>General</c:formatCode>
                  <c:ptCount val="4"/>
                  <c:pt idx="0">
                    <c:v>6.0387118710789889E-2</c:v>
                  </c:pt>
                  <c:pt idx="1">
                    <c:v>5.9660304655332952E-2</c:v>
                  </c:pt>
                  <c:pt idx="2">
                    <c:v>5.8792355419272524E-2</c:v>
                  </c:pt>
                  <c:pt idx="3">
                    <c:v>0.19375161461254392</c:v>
                  </c:pt>
                </c:numCache>
              </c:numRef>
            </c:plus>
            <c:minus>
              <c:numRef>
                <c:f>'THP1 3 exp'!$AF$5:$AF$8</c:f>
                <c:numCache>
                  <c:formatCode>General</c:formatCode>
                  <c:ptCount val="4"/>
                  <c:pt idx="0">
                    <c:v>4.7783501666863432E-2</c:v>
                  </c:pt>
                  <c:pt idx="1">
                    <c:v>5.0530320579736165E-2</c:v>
                  </c:pt>
                  <c:pt idx="2">
                    <c:v>5.3785983317021224E-2</c:v>
                  </c:pt>
                  <c:pt idx="3">
                    <c:v>0.13526874998063676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'THP1 3 exp'!$P$5:$P$8</c:f>
              <c:strCache>
                <c:ptCount val="4"/>
                <c:pt idx="0">
                  <c:v>Arecoline</c:v>
                </c:pt>
                <c:pt idx="1">
                  <c:v>MNPA</c:v>
                </c:pt>
                <c:pt idx="2">
                  <c:v>MNPN</c:v>
                </c:pt>
                <c:pt idx="3">
                  <c:v>PMA</c:v>
                </c:pt>
              </c:strCache>
            </c:strRef>
          </c:cat>
          <c:val>
            <c:numRef>
              <c:f>'THP1 3 exp'!$Q$5:$Q$8</c:f>
              <c:numCache>
                <c:formatCode>0.00</c:formatCode>
                <c:ptCount val="4"/>
                <c:pt idx="0">
                  <c:v>0.22894284851066637</c:v>
                </c:pt>
                <c:pt idx="1">
                  <c:v>0.33019272488946266</c:v>
                </c:pt>
                <c:pt idx="2">
                  <c:v>0.63163595976563791</c:v>
                </c:pt>
                <c:pt idx="3">
                  <c:v>0.44814047465571644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F9-4BC7-87B2-C99038EE25D0}"/>
            </c:ext>
          </c:extLst>
        </c:ser>
        <c:ser>
          <c:idx val="1"/>
          <c:order val="1"/>
          <c:tx>
            <c:strRef>
              <c:f>'THP1 3 exp'!$R$4</c:f>
              <c:strCache>
                <c:ptCount val="1"/>
                <c:pt idx="0">
                  <c:v>24hrs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'THP1 3 exp'!$AB$5:$AB$8</c:f>
                <c:numCache>
                  <c:formatCode>General</c:formatCode>
                  <c:ptCount val="4"/>
                  <c:pt idx="0">
                    <c:v>0.26998649469543162</c:v>
                  </c:pt>
                  <c:pt idx="1">
                    <c:v>1.3910298163820904</c:v>
                  </c:pt>
                  <c:pt idx="2">
                    <c:v>0.59999999999999987</c:v>
                  </c:pt>
                  <c:pt idx="3">
                    <c:v>0.82035145309615065</c:v>
                  </c:pt>
                </c:numCache>
              </c:numRef>
            </c:plus>
            <c:minus>
              <c:numRef>
                <c:f>'THP1 3 exp'!$AG$5:$AG$8</c:f>
                <c:numCache>
                  <c:formatCode>General</c:formatCode>
                  <c:ptCount val="4"/>
                  <c:pt idx="0">
                    <c:v>0.15490678843261341</c:v>
                  </c:pt>
                  <c:pt idx="1">
                    <c:v>0.47067396214425683</c:v>
                  </c:pt>
                  <c:pt idx="2">
                    <c:v>0.4</c:v>
                  </c:pt>
                  <c:pt idx="3">
                    <c:v>0.2176505147368375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'THP1 3 exp'!$P$5:$P$8</c:f>
              <c:strCache>
                <c:ptCount val="4"/>
                <c:pt idx="0">
                  <c:v>Arecoline</c:v>
                </c:pt>
                <c:pt idx="1">
                  <c:v>MNPA</c:v>
                </c:pt>
                <c:pt idx="2">
                  <c:v>MNPN</c:v>
                </c:pt>
                <c:pt idx="3">
                  <c:v>PMA</c:v>
                </c:pt>
              </c:strCache>
            </c:strRef>
          </c:cat>
          <c:val>
            <c:numRef>
              <c:f>'THP1 3 exp'!$R$5:$R$8</c:f>
              <c:numCache>
                <c:formatCode>0.00</c:formatCode>
                <c:ptCount val="4"/>
                <c:pt idx="0">
                  <c:v>0.36342411856642792</c:v>
                </c:pt>
                <c:pt idx="1">
                  <c:v>0.71137866089801249</c:v>
                </c:pt>
                <c:pt idx="2">
                  <c:v>1.2</c:v>
                </c:pt>
                <c:pt idx="3">
                  <c:v>0.29624960684073703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F9-4BC7-87B2-C99038EE25D0}"/>
            </c:ext>
          </c:extLst>
        </c:ser>
        <c:ser>
          <c:idx val="2"/>
          <c:order val="2"/>
          <c:tx>
            <c:strRef>
              <c:f>'THP1 3 exp'!$S$4</c:f>
              <c:strCache>
                <c:ptCount val="1"/>
                <c:pt idx="0">
                  <c:v>48hrs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'THP1 3 exp'!$AC$5:$AC$8</c:f>
                <c:numCache>
                  <c:formatCode>General</c:formatCode>
                  <c:ptCount val="4"/>
                  <c:pt idx="0">
                    <c:v>1.0632380853136123</c:v>
                  </c:pt>
                  <c:pt idx="1">
                    <c:v>0.45602456577382039</c:v>
                  </c:pt>
                  <c:pt idx="2">
                    <c:v>0.63867981934099705</c:v>
                  </c:pt>
                  <c:pt idx="3">
                    <c:v>0.50235164873418725</c:v>
                  </c:pt>
                </c:numCache>
              </c:numRef>
            </c:plus>
            <c:minus>
              <c:numRef>
                <c:f>'THP1 3 exp'!$AH$5:$AH$8</c:f>
                <c:numCache>
                  <c:formatCode>General</c:formatCode>
                  <c:ptCount val="4"/>
                  <c:pt idx="0">
                    <c:v>0.29901870410323994</c:v>
                  </c:pt>
                  <c:pt idx="1">
                    <c:v>0.17189616145701589</c:v>
                  </c:pt>
                  <c:pt idx="2">
                    <c:v>0.33870149136274508</c:v>
                  </c:pt>
                  <c:pt idx="3">
                    <c:v>0.3780282539421429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'THP1 3 exp'!$P$5:$P$8</c:f>
              <c:strCache>
                <c:ptCount val="4"/>
                <c:pt idx="0">
                  <c:v>Arecoline</c:v>
                </c:pt>
                <c:pt idx="1">
                  <c:v>MNPA</c:v>
                </c:pt>
                <c:pt idx="2">
                  <c:v>MNPN</c:v>
                </c:pt>
                <c:pt idx="3">
                  <c:v>PMA</c:v>
                </c:pt>
              </c:strCache>
            </c:strRef>
          </c:cat>
          <c:val>
            <c:numRef>
              <c:f>'THP1 3 exp'!$S$5:$S$8</c:f>
              <c:numCache>
                <c:formatCode>0.00</c:formatCode>
                <c:ptCount val="4"/>
                <c:pt idx="0">
                  <c:v>0.41601676461038084</c:v>
                </c:pt>
                <c:pt idx="1">
                  <c:v>0.27589241763811206</c:v>
                </c:pt>
                <c:pt idx="2">
                  <c:v>0.72112478515370415</c:v>
                </c:pt>
                <c:pt idx="3">
                  <c:v>1.5274930108978468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F9-4BC7-87B2-C99038EE25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180224"/>
        <c:axId val="86181760"/>
      </c:barChart>
      <c:catAx>
        <c:axId val="86180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86181760"/>
        <c:crossesAt val="1"/>
        <c:auto val="1"/>
        <c:lblAlgn val="ctr"/>
        <c:lblOffset val="100"/>
        <c:noMultiLvlLbl val="0"/>
      </c:catAx>
      <c:valAx>
        <c:axId val="8618176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Normalised TNFa average relative change</a:t>
                </a:r>
              </a:p>
            </c:rich>
          </c:tx>
          <c:layout>
            <c:manualLayout>
              <c:xMode val="edge"/>
              <c:yMode val="edge"/>
              <c:x val="1.7638888888888888E-2"/>
              <c:y val="3.2063541666666674E-2"/>
            </c:manualLayout>
          </c:layout>
          <c:overlay val="0"/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8618022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/>
            </a:pPr>
            <a:r>
              <a:rPr lang="en-GB" sz="1200" dirty="0">
                <a:latin typeface="Times" pitchFamily="2" charset="0"/>
              </a:rPr>
              <a:t>Average IL6 Normalised relative ^CT</a:t>
            </a:r>
          </a:p>
          <a:p>
            <a:pPr>
              <a:defRPr/>
            </a:pPr>
            <a:r>
              <a:rPr lang="en-GB" sz="1200" dirty="0">
                <a:latin typeface="Times" pitchFamily="2" charset="0"/>
              </a:rPr>
              <a:t>Standard deviation     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'THP1 3 exp'!$Q$14</c:f>
              <c:strCache>
                <c:ptCount val="1"/>
                <c:pt idx="0">
                  <c:v>6hrs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'THP1 3 exp'!$AA$15:$AA$18</c:f>
                <c:numCache>
                  <c:formatCode>General</c:formatCode>
                  <c:ptCount val="4"/>
                  <c:pt idx="0">
                    <c:v>0.10904029919224234</c:v>
                  </c:pt>
                  <c:pt idx="1">
                    <c:v>0.16275904486257442</c:v>
                  </c:pt>
                  <c:pt idx="2">
                    <c:v>6.1892276403557989E-2</c:v>
                  </c:pt>
                  <c:pt idx="3">
                    <c:v>0.22491372543053756</c:v>
                  </c:pt>
                </c:numCache>
              </c:numRef>
            </c:plus>
            <c:minus>
              <c:numRef>
                <c:f>'THP1 3 exp'!$AF$15:$AF$18</c:f>
                <c:numCache>
                  <c:formatCode>General</c:formatCode>
                  <c:ptCount val="4"/>
                  <c:pt idx="0">
                    <c:v>9.2137772025201903E-2</c:v>
                  </c:pt>
                  <c:pt idx="1">
                    <c:v>0.13592006365943232</c:v>
                  </c:pt>
                  <c:pt idx="2">
                    <c:v>5.6621935323975636E-2</c:v>
                  </c:pt>
                  <c:pt idx="3">
                    <c:v>0.17933435048347179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'THP1 3 exp'!$P$15:$P$18</c:f>
              <c:strCache>
                <c:ptCount val="4"/>
                <c:pt idx="0">
                  <c:v>Arecoline</c:v>
                </c:pt>
                <c:pt idx="1">
                  <c:v>MNPA</c:v>
                </c:pt>
                <c:pt idx="2">
                  <c:v>MNPN</c:v>
                </c:pt>
                <c:pt idx="3">
                  <c:v>PMA</c:v>
                </c:pt>
              </c:strCache>
            </c:strRef>
          </c:cat>
          <c:val>
            <c:numRef>
              <c:f>'THP1 3 exp'!$Q$15:$Q$18</c:f>
              <c:numCache>
                <c:formatCode>0.00</c:formatCode>
                <c:ptCount val="4"/>
                <c:pt idx="0">
                  <c:v>0.59439219527631293</c:v>
                </c:pt>
                <c:pt idx="1">
                  <c:v>0.82425705996171128</c:v>
                </c:pt>
                <c:pt idx="2">
                  <c:v>0.66493997611509759</c:v>
                </c:pt>
                <c:pt idx="3">
                  <c:v>0.88493440095979059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1F-499A-8AC5-5D547220DF12}"/>
            </c:ext>
          </c:extLst>
        </c:ser>
        <c:ser>
          <c:idx val="1"/>
          <c:order val="1"/>
          <c:tx>
            <c:strRef>
              <c:f>'THP1 3 exp'!$R$14</c:f>
              <c:strCache>
                <c:ptCount val="1"/>
                <c:pt idx="0">
                  <c:v>24hrs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'THP1 3 exp'!$AB$15:$AB$18</c:f>
                <c:numCache>
                  <c:formatCode>General</c:formatCode>
                  <c:ptCount val="4"/>
                  <c:pt idx="0">
                    <c:v>1.0123299098447451</c:v>
                  </c:pt>
                  <c:pt idx="1">
                    <c:v>2.6756517333392442</c:v>
                  </c:pt>
                  <c:pt idx="2">
                    <c:v>0.6445304484505936</c:v>
                  </c:pt>
                  <c:pt idx="3">
                    <c:v>6.3240242014253045</c:v>
                  </c:pt>
                </c:numCache>
              </c:numRef>
            </c:plus>
            <c:minus>
              <c:numRef>
                <c:f>'THP1 3 exp'!$AG$15:$AG$18</c:f>
                <c:numCache>
                  <c:formatCode>General</c:formatCode>
                  <c:ptCount val="4"/>
                  <c:pt idx="0">
                    <c:v>0.66138452955525695</c:v>
                  </c:pt>
                  <c:pt idx="1">
                    <c:v>1.2678560955007629</c:v>
                  </c:pt>
                  <c:pt idx="2">
                    <c:v>0.44453070889853108</c:v>
                  </c:pt>
                  <c:pt idx="3">
                    <c:v>1.9222431518128733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'THP1 3 exp'!$P$15:$P$18</c:f>
              <c:strCache>
                <c:ptCount val="4"/>
                <c:pt idx="0">
                  <c:v>Arecoline</c:v>
                </c:pt>
                <c:pt idx="1">
                  <c:v>MNPA</c:v>
                </c:pt>
                <c:pt idx="2">
                  <c:v>MNPN</c:v>
                </c:pt>
                <c:pt idx="3">
                  <c:v>PMA</c:v>
                </c:pt>
              </c:strCache>
            </c:strRef>
          </c:cat>
          <c:val>
            <c:numRef>
              <c:f>'THP1 3 exp'!$R$15:$R$18</c:f>
              <c:numCache>
                <c:formatCode>0.00</c:formatCode>
                <c:ptCount val="4"/>
                <c:pt idx="0">
                  <c:v>1.9078163691030556</c:v>
                </c:pt>
                <c:pt idx="1">
                  <c:v>2.4096831019876706</c:v>
                </c:pt>
                <c:pt idx="2">
                  <c:v>1.4325697513313385</c:v>
                </c:pt>
                <c:pt idx="3">
                  <c:v>2.7616803462223563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71F-499A-8AC5-5D547220DF12}"/>
            </c:ext>
          </c:extLst>
        </c:ser>
        <c:ser>
          <c:idx val="2"/>
          <c:order val="2"/>
          <c:tx>
            <c:strRef>
              <c:f>'THP1 3 exp'!$S$14</c:f>
              <c:strCache>
                <c:ptCount val="1"/>
                <c:pt idx="0">
                  <c:v>48hrs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'THP1 3 exp'!$AC$15:$AC$18</c:f>
                <c:numCache>
                  <c:formatCode>General</c:formatCode>
                  <c:ptCount val="4"/>
                  <c:pt idx="0">
                    <c:v>0.17532696029705819</c:v>
                  </c:pt>
                  <c:pt idx="1">
                    <c:v>0.59949855559167697</c:v>
                  </c:pt>
                  <c:pt idx="2">
                    <c:v>0.55294298512777817</c:v>
                  </c:pt>
                  <c:pt idx="3">
                    <c:v>6.8511560708903136</c:v>
                  </c:pt>
                </c:numCache>
              </c:numRef>
            </c:plus>
            <c:minus>
              <c:numRef>
                <c:f>'THP1 3 exp'!$AH$15:$AH$18</c:f>
                <c:numCache>
                  <c:formatCode>General</c:formatCode>
                  <c:ptCount val="4"/>
                  <c:pt idx="0">
                    <c:v>0.14231910387095204</c:v>
                  </c:pt>
                  <c:pt idx="1">
                    <c:v>0.3868078791484828</c:v>
                  </c:pt>
                  <c:pt idx="2">
                    <c:v>0.33750484871425668</c:v>
                  </c:pt>
                  <c:pt idx="3">
                    <c:v>2.2421998559170451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'THP1 3 exp'!$P$15:$P$18</c:f>
              <c:strCache>
                <c:ptCount val="4"/>
                <c:pt idx="0">
                  <c:v>Arecoline</c:v>
                </c:pt>
                <c:pt idx="1">
                  <c:v>MNPA</c:v>
                </c:pt>
                <c:pt idx="2">
                  <c:v>MNPN</c:v>
                </c:pt>
                <c:pt idx="3">
                  <c:v>PMA</c:v>
                </c:pt>
              </c:strCache>
            </c:strRef>
          </c:cat>
          <c:val>
            <c:numRef>
              <c:f>'THP1 3 exp'!$S$15:$S$18</c:f>
              <c:numCache>
                <c:formatCode>0.00</c:formatCode>
                <c:ptCount val="4"/>
                <c:pt idx="0">
                  <c:v>0.75595262993692391</c:v>
                </c:pt>
                <c:pt idx="1">
                  <c:v>1.0902723556992839</c:v>
                </c:pt>
                <c:pt idx="2">
                  <c:v>0.86623910534090276</c:v>
                </c:pt>
                <c:pt idx="3">
                  <c:v>3.3330021893264057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71F-499A-8AC5-5D547220DF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315008"/>
        <c:axId val="86316544"/>
      </c:barChart>
      <c:catAx>
        <c:axId val="86315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86316544"/>
        <c:crossesAt val="1"/>
        <c:auto val="1"/>
        <c:lblAlgn val="ctr"/>
        <c:lblOffset val="100"/>
        <c:noMultiLvlLbl val="0"/>
      </c:catAx>
      <c:valAx>
        <c:axId val="86316544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Normalised IL6 average relative change</a:t>
                </a:r>
              </a:p>
            </c:rich>
          </c:tx>
          <c:layout>
            <c:manualLayout>
              <c:xMode val="edge"/>
              <c:yMode val="edge"/>
              <c:x val="1.5119047619047619E-2"/>
              <c:y val="3.5493402777777787E-2"/>
            </c:manualLayout>
          </c:layout>
          <c:overlay val="0"/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8631500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/>
            </a:pPr>
            <a:r>
              <a:rPr lang="en-GB" sz="1200" dirty="0">
                <a:latin typeface="Times" pitchFamily="2" charset="0"/>
              </a:rPr>
              <a:t>Average IL8 Normalised relative ^CT</a:t>
            </a:r>
          </a:p>
          <a:p>
            <a:pPr>
              <a:defRPr/>
            </a:pPr>
            <a:r>
              <a:rPr lang="en-GB" sz="1200" dirty="0">
                <a:latin typeface="Times" pitchFamily="2" charset="0"/>
              </a:rPr>
              <a:t>Standard deviation     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'THP1 3 exp'!$Q$24</c:f>
              <c:strCache>
                <c:ptCount val="1"/>
                <c:pt idx="0">
                  <c:v>6hrs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'THP1 3 exp'!$AA$25:$AA$28</c:f>
                <c:numCache>
                  <c:formatCode>General</c:formatCode>
                  <c:ptCount val="4"/>
                  <c:pt idx="0">
                    <c:v>0.11426355588286635</c:v>
                  </c:pt>
                  <c:pt idx="1">
                    <c:v>5.9707399244965043E-2</c:v>
                  </c:pt>
                  <c:pt idx="2">
                    <c:v>0.12924269604117244</c:v>
                  </c:pt>
                  <c:pt idx="3">
                    <c:v>0.2498110054224929</c:v>
                  </c:pt>
                </c:numCache>
              </c:numRef>
            </c:plus>
            <c:minus>
              <c:numRef>
                <c:f>'THP1 3 exp'!$AF$25:$AF$28</c:f>
                <c:numCache>
                  <c:formatCode>General</c:formatCode>
                  <c:ptCount val="4"/>
                  <c:pt idx="0">
                    <c:v>8.8448129403248255E-2</c:v>
                  </c:pt>
                  <c:pt idx="1">
                    <c:v>5.7206623978343529E-2</c:v>
                  </c:pt>
                  <c:pt idx="2">
                    <c:v>0.11178703060309358</c:v>
                  </c:pt>
                  <c:pt idx="3">
                    <c:v>0.22588853703609812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'THP1 3 exp'!$P$25:$P$28</c:f>
              <c:strCache>
                <c:ptCount val="4"/>
                <c:pt idx="0">
                  <c:v>Arecoline</c:v>
                </c:pt>
                <c:pt idx="1">
                  <c:v>MNPA</c:v>
                </c:pt>
                <c:pt idx="2">
                  <c:v>MNPN</c:v>
                </c:pt>
                <c:pt idx="3">
                  <c:v>PMA</c:v>
                </c:pt>
              </c:strCache>
            </c:strRef>
          </c:cat>
          <c:val>
            <c:numRef>
              <c:f>'THP1 3 exp'!$Q$25:$Q$28</c:f>
              <c:numCache>
                <c:formatCode>0.00</c:formatCode>
                <c:ptCount val="4"/>
                <c:pt idx="0">
                  <c:v>0.39148676411688638</c:v>
                </c:pt>
                <c:pt idx="1">
                  <c:v>1.3658399388865803</c:v>
                </c:pt>
                <c:pt idx="2">
                  <c:v>0.82767725291433625</c:v>
                </c:pt>
                <c:pt idx="3">
                  <c:v>2.3588469901582667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9F-427C-92CC-3CE6821DB48A}"/>
            </c:ext>
          </c:extLst>
        </c:ser>
        <c:ser>
          <c:idx val="1"/>
          <c:order val="1"/>
          <c:tx>
            <c:strRef>
              <c:f>'THP1 3 exp'!$R$24</c:f>
              <c:strCache>
                <c:ptCount val="1"/>
                <c:pt idx="0">
                  <c:v>24hrs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'THP1 3 exp'!$AB$25:$AB$28</c:f>
                <c:numCache>
                  <c:formatCode>General</c:formatCode>
                  <c:ptCount val="4"/>
                  <c:pt idx="0">
                    <c:v>0.53997298939086324</c:v>
                  </c:pt>
                  <c:pt idx="1">
                    <c:v>2.1930002335318513</c:v>
                  </c:pt>
                  <c:pt idx="2">
                    <c:v>1.2116123931897456</c:v>
                  </c:pt>
                  <c:pt idx="3">
                    <c:v>4.5220391358822907</c:v>
                  </c:pt>
                </c:numCache>
              </c:numRef>
            </c:plus>
            <c:minus>
              <c:numRef>
                <c:f>'THP1 3 exp'!$AG$25:$AG$28</c:f>
                <c:numCache>
                  <c:formatCode>General</c:formatCode>
                  <c:ptCount val="4"/>
                  <c:pt idx="0">
                    <c:v>0.30981357686522681</c:v>
                  </c:pt>
                  <c:pt idx="1">
                    <c:v>0.91496907937409322</c:v>
                  </c:pt>
                  <c:pt idx="2">
                    <c:v>0.6141556611744865</c:v>
                  </c:pt>
                  <c:pt idx="3">
                    <c:v>2.2316461503872267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'THP1 3 exp'!$P$25:$P$28</c:f>
              <c:strCache>
                <c:ptCount val="4"/>
                <c:pt idx="0">
                  <c:v>Arecoline</c:v>
                </c:pt>
                <c:pt idx="1">
                  <c:v>MNPA</c:v>
                </c:pt>
                <c:pt idx="2">
                  <c:v>MNPN</c:v>
                </c:pt>
                <c:pt idx="3">
                  <c:v>PMA</c:v>
                </c:pt>
              </c:strCache>
            </c:strRef>
          </c:cat>
          <c:val>
            <c:numRef>
              <c:f>'THP1 3 exp'!$R$25:$R$28</c:f>
              <c:numCache>
                <c:formatCode>0.00</c:formatCode>
                <c:ptCount val="4"/>
                <c:pt idx="0">
                  <c:v>0.72684823713285585</c:v>
                </c:pt>
                <c:pt idx="1">
                  <c:v>1.570014469689623</c:v>
                </c:pt>
                <c:pt idx="2">
                  <c:v>1.2454769869555096</c:v>
                </c:pt>
                <c:pt idx="3">
                  <c:v>4.4060522772299775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9F-427C-92CC-3CE6821DB48A}"/>
            </c:ext>
          </c:extLst>
        </c:ser>
        <c:ser>
          <c:idx val="2"/>
          <c:order val="2"/>
          <c:tx>
            <c:strRef>
              <c:f>'THP1 3 exp'!$S$24</c:f>
              <c:strCache>
                <c:ptCount val="1"/>
                <c:pt idx="0">
                  <c:v>48hrs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'THP1 3 exp'!$AC$25:$AC$28</c:f>
                <c:numCache>
                  <c:formatCode>General</c:formatCode>
                  <c:ptCount val="4"/>
                  <c:pt idx="0">
                    <c:v>0.37593590602418614</c:v>
                  </c:pt>
                  <c:pt idx="1">
                    <c:v>0.50896445448726202</c:v>
                  </c:pt>
                  <c:pt idx="2">
                    <c:v>0.92991250444736684</c:v>
                  </c:pt>
                  <c:pt idx="3">
                    <c:v>11.617640113288166</c:v>
                  </c:pt>
                </c:numCache>
              </c:numRef>
            </c:plus>
            <c:minus>
              <c:numRef>
                <c:f>'THP1 3 exp'!$AH$25:$AH$28</c:f>
                <c:numCache>
                  <c:formatCode>General</c:formatCode>
                  <c:ptCount val="4"/>
                  <c:pt idx="0">
                    <c:v>0.21694924373758356</c:v>
                  </c:pt>
                  <c:pt idx="1">
                    <c:v>0.2938412887271889</c:v>
                  </c:pt>
                  <c:pt idx="2">
                    <c:v>0.48245842511047998</c:v>
                  </c:pt>
                  <c:pt idx="3">
                    <c:v>5.7486357993660189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'THP1 3 exp'!$P$25:$P$28</c:f>
              <c:strCache>
                <c:ptCount val="4"/>
                <c:pt idx="0">
                  <c:v>Arecoline</c:v>
                </c:pt>
                <c:pt idx="1">
                  <c:v>MNPA</c:v>
                </c:pt>
                <c:pt idx="2">
                  <c:v>MNPN</c:v>
                </c:pt>
                <c:pt idx="3">
                  <c:v>PMA</c:v>
                </c:pt>
              </c:strCache>
            </c:strRef>
          </c:cat>
          <c:val>
            <c:numRef>
              <c:f>'THP1 3 exp'!$S$25:$S$28</c:f>
              <c:numCache>
                <c:formatCode>0.00</c:formatCode>
                <c:ptCount val="4"/>
                <c:pt idx="0">
                  <c:v>0.51299278400300907</c:v>
                </c:pt>
                <c:pt idx="1">
                  <c:v>0.69520532897728993</c:v>
                </c:pt>
                <c:pt idx="2">
                  <c:v>1.0026595869929169</c:v>
                </c:pt>
                <c:pt idx="3">
                  <c:v>11.379371744705272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69F-427C-92CC-3CE6821DB4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367616"/>
        <c:axId val="86373504"/>
      </c:barChart>
      <c:catAx>
        <c:axId val="86367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86373504"/>
        <c:crossesAt val="1"/>
        <c:auto val="1"/>
        <c:lblAlgn val="ctr"/>
        <c:lblOffset val="100"/>
        <c:noMultiLvlLbl val="0"/>
      </c:catAx>
      <c:valAx>
        <c:axId val="86373504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Normalised IL8 average relative change</a:t>
                </a:r>
              </a:p>
            </c:rich>
          </c:tx>
          <c:layout>
            <c:manualLayout>
              <c:xMode val="edge"/>
              <c:yMode val="edge"/>
              <c:x val="7.5595238095238094E-3"/>
              <c:y val="5.3622222222222224E-2"/>
            </c:manualLayout>
          </c:layout>
          <c:overlay val="0"/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8636761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726F1-DBA6-DE48-81B0-C36FEBE34E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3F8862-7D10-C442-A8B7-B4D72A5965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BDFCD-180B-A747-BD43-499E340A0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4A08F-9DEA-4942-B16A-02CE6815F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37A31-4324-0043-9ECD-9BF835516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567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36F65-09D5-0E4E-B2DB-194DD50F4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DA2E56-0B20-E34E-B474-D369E199C3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F4A1E-D07F-EB42-9330-EAC010644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BA3734-0FD7-3243-A9E4-A47694137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F1D55-9580-0741-8D7B-616D73CD2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821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88BD91-2419-4842-9F69-9824D2CD1E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773587-93AE-934D-8071-E2D6830C11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C958A-4408-6042-9665-200B22A13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6D232-0B2F-BA4B-A24D-69A7BD4F6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8D797-1A9F-294E-AB34-33EA39794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31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0C688-33C5-8841-B71B-6A34E2A56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0DCA4F-2435-EB4B-BFC0-003F834E6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0CAE0-6FC5-7642-99A2-BC890C45B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141F7-646A-4147-A9EB-689E82C5D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F092F-DC4D-334E-87A7-7A546DE3D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14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886AF-F1FE-DD48-81AE-8166333ED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32BFEF-8598-664F-BA7C-06C7D32935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E2D8B-8B44-6D47-AC4D-B7FEB6504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F6380-1B24-5C49-ADD7-43FC5B028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DB59D-95CB-B44F-97D8-9F507D4D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923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6A27E-A0E5-124F-B72A-7A814F7A9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D08DA9-CE85-CA4A-89A9-B80B52B665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657780-1FCE-6844-9269-EDB6CF493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D14315-E735-7E49-835C-731B17EA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19DEDF-B889-EC45-9BAC-78D05CC1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93EF7B-33EC-F843-9C4E-4EA891CF4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7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16F28-F7CE-8446-9CED-6ED2AF6CA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204B66-A3D9-9348-ACDA-20AA720E2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6DBAA0-E148-3E4C-8D82-4FA880D51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5F3016-7AB3-B747-9C98-42880A79D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F76F45-62CF-5846-91CD-DEC65AD4C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181649-5A61-094B-B5E4-7A3B5F868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24E93A-6E18-FE48-91FC-111529EA3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EDB7B8-B3A0-424C-B93B-CCACA1926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27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165B3-84DD-4946-9198-473E88FD8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F0E468-08E4-224A-AC9B-B201462B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9B313C-41EB-134A-87F9-B6365D105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E5D016-D80A-2144-A5E5-9FC54F01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606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89D2FB-A4B8-734A-9A1C-35383F00D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377CCD-14E3-4449-8402-B3ECC4E09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735B0B-A01C-0C4F-8A74-675B043F5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889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E7668-8B02-2D4F-85CF-825AB6C14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8ECCF-2AE1-614B-800E-E32AE3D68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B93AF5-FF99-E24B-9C69-F807D188D2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EA9FBD-3EE9-ED42-ABAC-A7DFF1ACC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938B7A-5E4F-B549-A168-A91764D25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3D69C9-507E-FD47-B65F-F32CEEDA8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623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7F5AC-9DDD-E542-9766-E21CA435A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79DA0C-F324-8F4D-85C4-E3C5A892D2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57DBE5-3B6A-594A-93F7-9C99254A7F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02F67E-5C5A-064F-B51E-662EDA88D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5CB4B0-1CD3-F946-BAB3-7325BFD8A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3F2779-5AA1-664B-9677-6A71BCCC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718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EBC6F4-8E1C-8848-81CB-C2AFCC434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5D3946-B705-BC45-95B2-741DFCA22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A1A13-637B-FF4E-BFA2-07DC25FF79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8CD562-DA7F-ED43-B90A-E22E4F09A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FA6D1F-71B2-CB41-8991-9CA9191CB7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356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649" y="163921"/>
            <a:ext cx="11191607" cy="495414"/>
          </a:xfrm>
        </p:spPr>
        <p:txBody>
          <a:bodyPr>
            <a:noAutofit/>
          </a:bodyPr>
          <a:lstStyle/>
          <a:p>
            <a:r>
              <a:rPr lang="en-GB" sz="1800" b="1" dirty="0">
                <a:latin typeface="Times" pitchFamily="2" charset="0"/>
              </a:rPr>
              <a:t>Additional figure 3: Betel nut compounds treatment in THP1 cells</a:t>
            </a:r>
            <a:r>
              <a:rPr lang="en-GB" sz="1800" b="1" dirty="0"/>
              <a:t>. </a:t>
            </a:r>
            <a:endParaRPr lang="en-GB" sz="1800" b="1" strike="sngStrike" dirty="0">
              <a:highlight>
                <a:srgbClr val="00FFFF"/>
              </a:highlight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5E444E03-CDB7-4C00-AFC4-27FEE7F6C47D}"/>
              </a:ext>
            </a:extLst>
          </p:cNvPr>
          <p:cNvGraphicFramePr>
            <a:graphicFrameLocks/>
          </p:cNvGraphicFramePr>
          <p:nvPr/>
        </p:nvGraphicFramePr>
        <p:xfrm>
          <a:off x="429649" y="566437"/>
          <a:ext cx="50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950999EF-371D-4CE4-B7F6-DB211DB7ED94}"/>
              </a:ext>
            </a:extLst>
          </p:cNvPr>
          <p:cNvGraphicFramePr>
            <a:graphicFrameLocks/>
          </p:cNvGraphicFramePr>
          <p:nvPr/>
        </p:nvGraphicFramePr>
        <p:xfrm>
          <a:off x="5964455" y="566437"/>
          <a:ext cx="50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6CD9AE69-0658-4F56-8DFD-55EE52A58E07}"/>
              </a:ext>
            </a:extLst>
          </p:cNvPr>
          <p:cNvGraphicFramePr>
            <a:graphicFrameLocks/>
          </p:cNvGraphicFramePr>
          <p:nvPr/>
        </p:nvGraphicFramePr>
        <p:xfrm>
          <a:off x="429649" y="3566372"/>
          <a:ext cx="50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9241688-32A4-4045-9951-2DAA9241F047}"/>
              </a:ext>
            </a:extLst>
          </p:cNvPr>
          <p:cNvSpPr txBox="1"/>
          <p:nvPr/>
        </p:nvSpPr>
        <p:spPr>
          <a:xfrm>
            <a:off x="429649" y="6488412"/>
            <a:ext cx="11762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" pitchFamily="2" charset="0"/>
              </a:rPr>
              <a:t>Legend: The average cytokine response was normalised relative to 18S RNA </a:t>
            </a:r>
            <a:endParaRPr lang="en-US" sz="1200" dirty="0"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003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63</Words>
  <Application>Microsoft Macintosh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</vt:lpstr>
      <vt:lpstr>Office Theme</vt:lpstr>
      <vt:lpstr>Additional figure 3: Betel nut compounds treatment in THP1 cells.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Additional figure 1: Phase light microscopy of THP-1 cells. </dc:title>
  <dc:creator>GA Hitman</dc:creator>
  <cp:lastModifiedBy>GA Hitman</cp:lastModifiedBy>
  <cp:revision>6</cp:revision>
  <dcterms:created xsi:type="dcterms:W3CDTF">2021-05-18T15:58:33Z</dcterms:created>
  <dcterms:modified xsi:type="dcterms:W3CDTF">2021-05-18T16:25:44Z</dcterms:modified>
</cp:coreProperties>
</file>