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8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0FDFF"/>
    <a:srgbClr val="00FA00"/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1473"/>
    <p:restoredTop sz="91744" autoAdjust="0"/>
  </p:normalViewPr>
  <p:slideViewPr>
    <p:cSldViewPr snapToGrid="0" snapToObjects="1">
      <p:cViewPr>
        <p:scale>
          <a:sx n="139" d="100"/>
          <a:sy n="139" d="100"/>
        </p:scale>
        <p:origin x="-1752" y="-80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561EB-53AF-5146-9E45-63AFC7AE7115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FD54C-6064-CF4E-8803-2A2069CCE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3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DFD54C-6064-CF4E-8803-2A2069CCE0F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525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48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58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4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68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55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1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354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71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788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93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EF335-D1D5-024D-8B6B-E39F33366950}" type="datetimeFigureOut">
              <a:rPr lang="en-US" smtClean="0"/>
              <a:t>01/04/21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44C06-046C-054C-A02C-B0FD9452DF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183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.png"/><Relationship Id="rId12" Type="http://schemas.openxmlformats.org/officeDocument/2006/relationships/image" Target="../media/image8.png"/><Relationship Id="rId13" Type="http://schemas.openxmlformats.org/officeDocument/2006/relationships/image" Target="../media/image9.png"/><Relationship Id="rId14" Type="http://schemas.microsoft.com/office/2007/relationships/hdphoto" Target="../media/hdphoto3.wdp"/><Relationship Id="rId15" Type="http://schemas.openxmlformats.org/officeDocument/2006/relationships/image" Target="../media/image10.png"/><Relationship Id="rId16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microsoft.com/office/2007/relationships/hdphoto" Target="../media/hdphoto1.wdp"/><Relationship Id="rId9" Type="http://schemas.openxmlformats.org/officeDocument/2006/relationships/image" Target="../media/image6.png"/><Relationship Id="rId10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0847" y="226855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pic>
        <p:nvPicPr>
          <p:cNvPr id="9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490" y="7510820"/>
            <a:ext cx="2290393" cy="1746680"/>
          </a:xfrm>
          <a:prstGeom prst="rect">
            <a:avLst/>
          </a:prstGeom>
        </p:spPr>
      </p:pic>
      <p:pic>
        <p:nvPicPr>
          <p:cNvPr id="10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12" y="7350506"/>
            <a:ext cx="3940526" cy="186080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322536" y="7276831"/>
            <a:ext cx="326285" cy="86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225408" y="7182118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83083" y="9117416"/>
            <a:ext cx="389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grpSp>
        <p:nvGrpSpPr>
          <p:cNvPr id="16" name="Groupe 16"/>
          <p:cNvGrpSpPr/>
          <p:nvPr/>
        </p:nvGrpSpPr>
        <p:grpSpPr>
          <a:xfrm>
            <a:off x="782520" y="9323978"/>
            <a:ext cx="5266380" cy="2828839"/>
            <a:chOff x="53889" y="6123430"/>
            <a:chExt cx="6869832" cy="4023186"/>
          </a:xfrm>
        </p:grpSpPr>
        <p:pic>
          <p:nvPicPr>
            <p:cNvPr id="75" name="Image 1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365" y="8098086"/>
              <a:ext cx="6722356" cy="2048530"/>
            </a:xfrm>
            <a:prstGeom prst="rect">
              <a:avLst/>
            </a:prstGeom>
          </p:spPr>
        </p:pic>
        <p:pic>
          <p:nvPicPr>
            <p:cNvPr id="76" name="Imag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89" y="6123430"/>
              <a:ext cx="6858000" cy="1974656"/>
            </a:xfrm>
            <a:prstGeom prst="rect">
              <a:avLst/>
            </a:prstGeom>
          </p:spPr>
        </p:pic>
      </p:grpSp>
      <p:sp>
        <p:nvSpPr>
          <p:cNvPr id="18" name="TextBox 17"/>
          <p:cNvSpPr txBox="1"/>
          <p:nvPr/>
        </p:nvSpPr>
        <p:spPr>
          <a:xfrm>
            <a:off x="2196209" y="7276831"/>
            <a:ext cx="210525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400 mm</a:t>
            </a:r>
            <a:r>
              <a:rPr lang="en-US" sz="1000" b="1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recurrence post-FRT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88120" y="9236389"/>
            <a:ext cx="122551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7 days post-FRT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856069" y="9236389"/>
            <a:ext cx="210525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400mm</a:t>
            </a:r>
            <a:r>
              <a:rPr lang="en-US" sz="1000" b="1" baseline="30000" dirty="0">
                <a:latin typeface="Arial" charset="0"/>
                <a:ea typeface="Arial" charset="0"/>
                <a:cs typeface="Arial" charset="0"/>
              </a:rPr>
              <a:t>3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recurrence post-FRT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34768" y="8580841"/>
            <a:ext cx="5409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37325" y="8580841"/>
            <a:ext cx="5409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24387" y="7589483"/>
            <a:ext cx="5409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90074" y="9540160"/>
            <a:ext cx="5515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63540" y="9524384"/>
            <a:ext cx="5409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8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7611" y="10742368"/>
            <a:ext cx="5229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08539" y="11586596"/>
            <a:ext cx="54095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9083" y="2248578"/>
            <a:ext cx="6770635" cy="492805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C10023FB-C704-E64F-8B83-24003FCC10B2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8000" contrast="16000"/>
                    </a14:imgEffect>
                  </a14:imgLayer>
                </a14:imgProps>
              </a:ext>
            </a:extLst>
          </a:blip>
          <a:srcRect t="9069" b="6492"/>
          <a:stretch/>
        </p:blipFill>
        <p:spPr>
          <a:xfrm>
            <a:off x="3229115" y="2356387"/>
            <a:ext cx="2750608" cy="232259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1" name="TextBox 30"/>
          <p:cNvSpPr txBox="1"/>
          <p:nvPr/>
        </p:nvSpPr>
        <p:spPr>
          <a:xfrm>
            <a:off x="80847" y="226855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373CDAD6-42B4-FC47-8A46-3DADD396F9F3}"/>
              </a:ext>
            </a:extLst>
          </p:cNvPr>
          <p:cNvCxnSpPr>
            <a:cxnSpLocks/>
          </p:cNvCxnSpPr>
          <p:nvPr/>
        </p:nvCxnSpPr>
        <p:spPr>
          <a:xfrm>
            <a:off x="2964223" y="2515108"/>
            <a:ext cx="892893" cy="1223696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30F832FD-EEFE-9E41-86FA-0AD3CD23421D}"/>
              </a:ext>
            </a:extLst>
          </p:cNvPr>
          <p:cNvCxnSpPr>
            <a:cxnSpLocks/>
          </p:cNvCxnSpPr>
          <p:nvPr/>
        </p:nvCxnSpPr>
        <p:spPr>
          <a:xfrm flipV="1">
            <a:off x="2983343" y="3976670"/>
            <a:ext cx="910349" cy="675403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91665BA-A42C-8B4F-B610-17412917AF5D}"/>
              </a:ext>
            </a:extLst>
          </p:cNvPr>
          <p:cNvSpPr txBox="1"/>
          <p:nvPr/>
        </p:nvSpPr>
        <p:spPr>
          <a:xfrm>
            <a:off x="1043609" y="2231639"/>
            <a:ext cx="1813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solidFill>
                  <a:schemeClr val="bg1"/>
                </a:solidFill>
              </a:rPr>
              <a:t>Control untreated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4FACF9EF-31BF-F144-88BA-25B11B2CC3B9}"/>
              </a:ext>
            </a:extLst>
          </p:cNvPr>
          <p:cNvSpPr/>
          <p:nvPr/>
        </p:nvSpPr>
        <p:spPr>
          <a:xfrm>
            <a:off x="3857117" y="3738804"/>
            <a:ext cx="244244" cy="23475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xmlns="" id="{70F860FB-5DB1-E04C-BB60-B3540DE93D55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196000"/>
                    </a14:imgEffect>
                    <a14:imgEffect>
                      <a14:brightnessContrast bright="32000" contrast="21000"/>
                    </a14:imgEffect>
                  </a14:imgLayer>
                </a14:imgProps>
              </a:ext>
            </a:extLst>
          </a:blip>
          <a:srcRect l="10157" t="5420" r="28391" b="3371"/>
          <a:stretch/>
        </p:blipFill>
        <p:spPr>
          <a:xfrm rot="5400000">
            <a:off x="3761079" y="4376107"/>
            <a:ext cx="2180668" cy="32366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0" name="Rectangle 69">
            <a:extLst>
              <a:ext uri="{FF2B5EF4-FFF2-40B4-BE49-F238E27FC236}">
                <a16:creationId xmlns:a16="http://schemas.microsoft.com/office/drawing/2014/main" xmlns="" id="{54B9E1F2-BE32-234A-998A-B27237BF4836}"/>
              </a:ext>
            </a:extLst>
          </p:cNvPr>
          <p:cNvSpPr/>
          <p:nvPr/>
        </p:nvSpPr>
        <p:spPr>
          <a:xfrm>
            <a:off x="4136598" y="6923399"/>
            <a:ext cx="468961" cy="1582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76679582-C718-734B-A1D5-25C7C18B3FEB}"/>
              </a:ext>
            </a:extLst>
          </p:cNvPr>
          <p:cNvSpPr txBox="1"/>
          <p:nvPr/>
        </p:nvSpPr>
        <p:spPr>
          <a:xfrm>
            <a:off x="4139304" y="6784458"/>
            <a:ext cx="506870" cy="223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>
                <a:solidFill>
                  <a:schemeClr val="bg1"/>
                </a:solidFill>
              </a:rPr>
              <a:t>200 </a:t>
            </a:r>
            <a:r>
              <a:rPr lang="en-GB" sz="850" dirty="0">
                <a:solidFill>
                  <a:schemeClr val="bg1"/>
                </a:solidFill>
              </a:rPr>
              <a:t>µm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CA6335C9-917B-F642-BBA5-AE7DE19AB21B}"/>
              </a:ext>
            </a:extLst>
          </p:cNvPr>
          <p:cNvSpPr txBox="1"/>
          <p:nvPr/>
        </p:nvSpPr>
        <p:spPr>
          <a:xfrm>
            <a:off x="1321442" y="4754820"/>
            <a:ext cx="1689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b="1" dirty="0">
                <a:solidFill>
                  <a:schemeClr val="bg1"/>
                </a:solidFill>
              </a:rPr>
              <a:t>7 days post-FRT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xmlns="" id="{0E34B617-7F83-8145-A4E4-9719B9087626}"/>
              </a:ext>
            </a:extLst>
          </p:cNvPr>
          <p:cNvSpPr/>
          <p:nvPr/>
        </p:nvSpPr>
        <p:spPr>
          <a:xfrm>
            <a:off x="4373212" y="5207481"/>
            <a:ext cx="388439" cy="26974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E6BB1CE7-C94B-904E-9D06-98892B5D3A41}"/>
              </a:ext>
            </a:extLst>
          </p:cNvPr>
          <p:cNvCxnSpPr>
            <a:cxnSpLocks/>
          </p:cNvCxnSpPr>
          <p:nvPr/>
        </p:nvCxnSpPr>
        <p:spPr>
          <a:xfrm>
            <a:off x="2933203" y="5086132"/>
            <a:ext cx="1440009" cy="121349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B6B1EC3D-65D7-E441-A9CF-F50BFA9D6999}"/>
              </a:ext>
            </a:extLst>
          </p:cNvPr>
          <p:cNvCxnSpPr>
            <a:cxnSpLocks/>
          </p:cNvCxnSpPr>
          <p:nvPr/>
        </p:nvCxnSpPr>
        <p:spPr>
          <a:xfrm flipV="1">
            <a:off x="2953353" y="5461181"/>
            <a:ext cx="1422183" cy="1644936"/>
          </a:xfrm>
          <a:prstGeom prst="line">
            <a:avLst/>
          </a:prstGeom>
          <a:ln w="952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BFF3BB79-A5FD-804B-B1D6-0C589A85552C}"/>
              </a:ext>
            </a:extLst>
          </p:cNvPr>
          <p:cNvSpPr txBox="1"/>
          <p:nvPr/>
        </p:nvSpPr>
        <p:spPr>
          <a:xfrm>
            <a:off x="5531593" y="6578035"/>
            <a:ext cx="878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err="1">
                <a:solidFill>
                  <a:srgbClr val="FF0000"/>
                </a:solidFill>
                <a:latin typeface="Symbol" pitchFamily="2" charset="2"/>
              </a:rPr>
              <a:t>a</a:t>
            </a:r>
            <a:r>
              <a:rPr lang="en-GB" sz="800" dirty="0" err="1">
                <a:solidFill>
                  <a:srgbClr val="FF0000"/>
                </a:solidFill>
              </a:rPr>
              <a:t>SMA</a:t>
            </a:r>
            <a:endParaRPr lang="en-GB" sz="800" dirty="0">
              <a:solidFill>
                <a:srgbClr val="FF0000"/>
              </a:solidFill>
            </a:endParaRPr>
          </a:p>
          <a:p>
            <a:r>
              <a:rPr lang="en-GB" sz="800" dirty="0">
                <a:solidFill>
                  <a:srgbClr val="00FA00"/>
                </a:solidFill>
              </a:rPr>
              <a:t>PECAM-1 [CD31]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763D0462-FFBC-3944-841F-E8B1F665EA8E}"/>
              </a:ext>
            </a:extLst>
          </p:cNvPr>
          <p:cNvSpPr txBox="1"/>
          <p:nvPr/>
        </p:nvSpPr>
        <p:spPr>
          <a:xfrm>
            <a:off x="5330223" y="4371566"/>
            <a:ext cx="518091" cy="22313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50" dirty="0">
                <a:solidFill>
                  <a:schemeClr val="bg1"/>
                </a:solidFill>
              </a:rPr>
              <a:t>300 µm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B94D041D-E5BE-2C49-ABF2-B6AA090CB254}"/>
              </a:ext>
            </a:extLst>
          </p:cNvPr>
          <p:cNvCxnSpPr>
            <a:cxnSpLocks/>
          </p:cNvCxnSpPr>
          <p:nvPr/>
        </p:nvCxnSpPr>
        <p:spPr>
          <a:xfrm flipH="1">
            <a:off x="5428403" y="4556012"/>
            <a:ext cx="295508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763D0462-FFBC-3944-841F-E8B1F665EA8E}"/>
              </a:ext>
            </a:extLst>
          </p:cNvPr>
          <p:cNvSpPr txBox="1"/>
          <p:nvPr/>
        </p:nvSpPr>
        <p:spPr>
          <a:xfrm>
            <a:off x="5264396" y="4421241"/>
            <a:ext cx="632459" cy="2308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>
                <a:solidFill>
                  <a:schemeClr val="bg1"/>
                </a:solidFill>
                <a:latin typeface="Arial"/>
                <a:cs typeface="Arial"/>
              </a:rPr>
              <a:t>300 µm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xmlns="" id="{B94D041D-E5BE-2C49-ABF2-B6AA090CB254}"/>
              </a:ext>
            </a:extLst>
          </p:cNvPr>
          <p:cNvCxnSpPr>
            <a:cxnSpLocks/>
          </p:cNvCxnSpPr>
          <p:nvPr/>
        </p:nvCxnSpPr>
        <p:spPr>
          <a:xfrm flipH="1">
            <a:off x="5413439" y="4625480"/>
            <a:ext cx="29550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BFF3BB79-A5FD-804B-B1D6-0C589A85552C}"/>
              </a:ext>
            </a:extLst>
          </p:cNvPr>
          <p:cNvSpPr txBox="1"/>
          <p:nvPr/>
        </p:nvSpPr>
        <p:spPr>
          <a:xfrm>
            <a:off x="5032489" y="6601555"/>
            <a:ext cx="1314784" cy="43088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rgbClr val="FF0000"/>
                </a:solidFill>
                <a:latin typeface="Arial"/>
                <a:cs typeface="Arial"/>
              </a:rPr>
              <a:t>αSMA</a:t>
            </a:r>
          </a:p>
          <a:p>
            <a:r>
              <a:rPr lang="en-GB" sz="1100" b="1" dirty="0">
                <a:solidFill>
                  <a:srgbClr val="00FA00"/>
                </a:solidFill>
                <a:latin typeface="Arial"/>
                <a:cs typeface="Arial"/>
              </a:rPr>
              <a:t>CD31 (PECAM-1)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76679582-C718-734B-A1D5-25C7C18B3FEB}"/>
              </a:ext>
            </a:extLst>
          </p:cNvPr>
          <p:cNvSpPr txBox="1"/>
          <p:nvPr/>
        </p:nvSpPr>
        <p:spPr>
          <a:xfrm>
            <a:off x="4140173" y="6805733"/>
            <a:ext cx="577402" cy="2308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>
                <a:solidFill>
                  <a:schemeClr val="bg1"/>
                </a:solidFill>
                <a:latin typeface="Arial"/>
                <a:cs typeface="Arial"/>
              </a:rPr>
              <a:t>200 µm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5A3CA52-A7CE-544D-9B25-22FA6A4D211B}"/>
              </a:ext>
            </a:extLst>
          </p:cNvPr>
          <p:cNvSpPr txBox="1"/>
          <p:nvPr/>
        </p:nvSpPr>
        <p:spPr>
          <a:xfrm>
            <a:off x="3987722" y="39185"/>
            <a:ext cx="2851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xmlns="" id="{4BB0B874-5909-9945-9822-27E3C65C747B}"/>
              </a:ext>
            </a:extLst>
          </p:cNvPr>
          <p:cNvCxnSpPr>
            <a:cxnSpLocks/>
          </p:cNvCxnSpPr>
          <p:nvPr/>
        </p:nvCxnSpPr>
        <p:spPr>
          <a:xfrm flipH="1">
            <a:off x="4276358" y="7013794"/>
            <a:ext cx="295508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468489" y="9542564"/>
            <a:ext cx="517307" cy="617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847" y="839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0000"/>
                </a:solidFill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18482" y="9542564"/>
            <a:ext cx="5191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Control</a:t>
            </a:r>
          </a:p>
          <a:p>
            <a:r>
              <a:rPr lang="en-US" sz="700" b="1" dirty="0">
                <a:latin typeface="Arial" charset="0"/>
                <a:ea typeface="Arial" charset="0"/>
                <a:cs typeface="Arial" charset="0"/>
              </a:rPr>
              <a:t>FRT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48736" y="8747626"/>
            <a:ext cx="5692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>
                <a:latin typeface="Arial"/>
                <a:cs typeface="Arial"/>
              </a:rPr>
              <a:t>p </a:t>
            </a:r>
            <a:r>
              <a:rPr lang="en-US" sz="800" b="1" dirty="0">
                <a:latin typeface="Arial"/>
                <a:cs typeface="Arial"/>
              </a:rPr>
              <a:t>= 0.28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33A81B06-E1FE-934A-B0F9-AE8492E1CF0D}"/>
              </a:ext>
            </a:extLst>
          </p:cNvPr>
          <p:cNvGrpSpPr/>
          <p:nvPr/>
        </p:nvGrpSpPr>
        <p:grpSpPr>
          <a:xfrm>
            <a:off x="584375" y="369630"/>
            <a:ext cx="5376951" cy="1662898"/>
            <a:chOff x="460081" y="445592"/>
            <a:chExt cx="6203875" cy="1819592"/>
          </a:xfrm>
        </p:grpSpPr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xmlns="" id="{A8746BFD-5001-BA4A-B09B-0547267B7BF1}"/>
                </a:ext>
              </a:extLst>
            </p:cNvPr>
            <p:cNvGrpSpPr/>
            <p:nvPr/>
          </p:nvGrpSpPr>
          <p:grpSpPr>
            <a:xfrm>
              <a:off x="522965" y="793708"/>
              <a:ext cx="771788" cy="726270"/>
              <a:chOff x="1830006" y="371612"/>
              <a:chExt cx="1012028" cy="1061742"/>
            </a:xfrm>
          </p:grpSpPr>
          <p:pic>
            <p:nvPicPr>
              <p:cNvPr id="95" name="Picture 94" descr="http://clipartbest.com/cliparts/jTx/ErE/jTxErEorc.png">
                <a:extLst>
                  <a:ext uri="{FF2B5EF4-FFF2-40B4-BE49-F238E27FC236}">
                    <a16:creationId xmlns:a16="http://schemas.microsoft.com/office/drawing/2014/main" xmlns="" id="{245E3313-E1A5-0341-BCDB-E971EF0712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0006" y="371612"/>
                <a:ext cx="1012028" cy="10617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xmlns="" id="{349462B1-971B-564C-94D0-1AF92FB78872}"/>
                  </a:ext>
                </a:extLst>
              </p:cNvPr>
              <p:cNvSpPr/>
              <p:nvPr/>
            </p:nvSpPr>
            <p:spPr>
              <a:xfrm>
                <a:off x="2586946" y="565037"/>
                <a:ext cx="129540" cy="16764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highlight>
                    <a:srgbClr val="000000"/>
                  </a:highlight>
                </a:endParaRP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B79743C6-A575-9040-B9C0-D49A5FE5C66C}"/>
                </a:ext>
              </a:extLst>
            </p:cNvPr>
            <p:cNvSpPr txBox="1"/>
            <p:nvPr/>
          </p:nvSpPr>
          <p:spPr>
            <a:xfrm>
              <a:off x="460081" y="445592"/>
              <a:ext cx="1801906" cy="30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~100 mm</a:t>
              </a:r>
              <a:r>
                <a:rPr lang="en-GB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tumour</a:t>
              </a:r>
              <a:endParaRPr lang="en-GB" sz="12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50476348-4CF7-814D-947B-0BE12139C513}"/>
                </a:ext>
              </a:extLst>
            </p:cNvPr>
            <p:cNvSpPr txBox="1"/>
            <p:nvPr/>
          </p:nvSpPr>
          <p:spPr>
            <a:xfrm>
              <a:off x="2166518" y="711390"/>
              <a:ext cx="1716174" cy="30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 untreated</a:t>
              </a: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2A4555E6-823F-CE47-AF7C-A14D5E624908}"/>
                </a:ext>
              </a:extLst>
            </p:cNvPr>
            <p:cNvCxnSpPr>
              <a:cxnSpLocks/>
            </p:cNvCxnSpPr>
            <p:nvPr/>
          </p:nvCxnSpPr>
          <p:spPr>
            <a:xfrm>
              <a:off x="4305598" y="896765"/>
              <a:ext cx="10729" cy="95550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50476348-4CF7-814D-947B-0BE12139C513}"/>
                </a:ext>
              </a:extLst>
            </p:cNvPr>
            <p:cNvSpPr txBox="1"/>
            <p:nvPr/>
          </p:nvSpPr>
          <p:spPr>
            <a:xfrm>
              <a:off x="1406781" y="1076657"/>
              <a:ext cx="1923671" cy="30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5 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Gy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5 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Gy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   5 </a:t>
              </a:r>
              <a:r>
                <a:rPr lang="en-US" sz="12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Gy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Down Arrow 81">
              <a:extLst>
                <a:ext uri="{FF2B5EF4-FFF2-40B4-BE49-F238E27FC236}">
                  <a16:creationId xmlns:a16="http://schemas.microsoft.com/office/drawing/2014/main" xmlns="" id="{0C02ECF7-D4EB-BB4B-82D1-9324381C9C66}"/>
                </a:ext>
              </a:extLst>
            </p:cNvPr>
            <p:cNvSpPr/>
            <p:nvPr/>
          </p:nvSpPr>
          <p:spPr>
            <a:xfrm>
              <a:off x="1585264" y="1371206"/>
              <a:ext cx="86930" cy="193548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50476348-4CF7-814D-947B-0BE12139C513}"/>
                </a:ext>
              </a:extLst>
            </p:cNvPr>
            <p:cNvSpPr txBox="1"/>
            <p:nvPr/>
          </p:nvSpPr>
          <p:spPr>
            <a:xfrm>
              <a:off x="1411276" y="1605960"/>
              <a:ext cx="1736288" cy="30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D1        D2       D3</a:t>
              </a:r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flipV="1">
              <a:off x="1536637" y="1005261"/>
              <a:ext cx="2747132" cy="1095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1525922" y="1605960"/>
              <a:ext cx="277967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Down Arrow 85">
              <a:extLst>
                <a:ext uri="{FF2B5EF4-FFF2-40B4-BE49-F238E27FC236}">
                  <a16:creationId xmlns:a16="http://schemas.microsoft.com/office/drawing/2014/main" xmlns="" id="{0C02ECF7-D4EB-BB4B-82D1-9324381C9C66}"/>
                </a:ext>
              </a:extLst>
            </p:cNvPr>
            <p:cNvSpPr/>
            <p:nvPr/>
          </p:nvSpPr>
          <p:spPr>
            <a:xfrm>
              <a:off x="2159662" y="1371206"/>
              <a:ext cx="86930" cy="193548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7" name="Down Arrow 86">
              <a:extLst>
                <a:ext uri="{FF2B5EF4-FFF2-40B4-BE49-F238E27FC236}">
                  <a16:creationId xmlns:a16="http://schemas.microsoft.com/office/drawing/2014/main" xmlns="" id="{0C02ECF7-D4EB-BB4B-82D1-9324381C9C66}"/>
                </a:ext>
              </a:extLst>
            </p:cNvPr>
            <p:cNvSpPr/>
            <p:nvPr/>
          </p:nvSpPr>
          <p:spPr>
            <a:xfrm>
              <a:off x="2703092" y="1371206"/>
              <a:ext cx="86930" cy="193548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xmlns="" id="{50476348-4CF7-814D-947B-0BE12139C513}"/>
                </a:ext>
              </a:extLst>
            </p:cNvPr>
            <p:cNvSpPr txBox="1"/>
            <p:nvPr/>
          </p:nvSpPr>
          <p:spPr>
            <a:xfrm>
              <a:off x="3709385" y="1960763"/>
              <a:ext cx="1340997" cy="291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D7 analysis</a:t>
              </a:r>
            </a:p>
          </p:txBody>
        </p:sp>
        <p:pic>
          <p:nvPicPr>
            <p:cNvPr id="89" name="Picture 88" descr="http://clipartbest.com/cliparts/jTx/ErE/jTxErEorc.png">
              <a:extLst>
                <a:ext uri="{FF2B5EF4-FFF2-40B4-BE49-F238E27FC236}">
                  <a16:creationId xmlns:a16="http://schemas.microsoft.com/office/drawing/2014/main" xmlns="" id="{06D8FF75-FBE1-B94B-94C6-094E0068679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2199" y="769598"/>
              <a:ext cx="770400" cy="72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0" name="Oval 89">
              <a:extLst>
                <a:ext uri="{FF2B5EF4-FFF2-40B4-BE49-F238E27FC236}">
                  <a16:creationId xmlns:a16="http://schemas.microsoft.com/office/drawing/2014/main" xmlns="" id="{16A5252F-9E40-144C-AF48-8C23B79EED5D}"/>
                </a:ext>
              </a:extLst>
            </p:cNvPr>
            <p:cNvSpPr/>
            <p:nvPr/>
          </p:nvSpPr>
          <p:spPr>
            <a:xfrm>
              <a:off x="5659139" y="916086"/>
              <a:ext cx="132011" cy="13639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xmlns="" id="{E781F1B7-2818-5348-A49D-83F008355639}"/>
                </a:ext>
              </a:extLst>
            </p:cNvPr>
            <p:cNvSpPr txBox="1"/>
            <p:nvPr/>
          </p:nvSpPr>
          <p:spPr>
            <a:xfrm>
              <a:off x="4878854" y="456778"/>
              <a:ext cx="1754044" cy="303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~ 400 mm</a:t>
              </a:r>
              <a:r>
                <a:rPr lang="en-GB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GB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tumour</a:t>
              </a:r>
              <a:endParaRPr lang="en-GB" sz="1200" b="1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2" name="Straight Arrow Connector 91"/>
            <p:cNvCxnSpPr/>
            <p:nvPr/>
          </p:nvCxnSpPr>
          <p:spPr>
            <a:xfrm>
              <a:off x="4386831" y="1608325"/>
              <a:ext cx="146576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xmlns="" id="{2A4555E6-823F-CE47-AF7C-A14D5E624908}"/>
                </a:ext>
              </a:extLst>
            </p:cNvPr>
            <p:cNvCxnSpPr>
              <a:cxnSpLocks/>
            </p:cNvCxnSpPr>
            <p:nvPr/>
          </p:nvCxnSpPr>
          <p:spPr>
            <a:xfrm>
              <a:off x="5862286" y="1640889"/>
              <a:ext cx="0" cy="31987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xmlns="" id="{50476348-4CF7-814D-947B-0BE12139C513}"/>
                </a:ext>
              </a:extLst>
            </p:cNvPr>
            <p:cNvSpPr txBox="1"/>
            <p:nvPr/>
          </p:nvSpPr>
          <p:spPr>
            <a:xfrm>
              <a:off x="4987661" y="1962084"/>
              <a:ext cx="1676295" cy="30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400 mm</a:t>
              </a:r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 analysis</a:t>
              </a:r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6039830" y="8747626"/>
            <a:ext cx="5747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>
                <a:latin typeface="Arial"/>
                <a:cs typeface="Arial"/>
              </a:rPr>
              <a:t>p </a:t>
            </a:r>
            <a:r>
              <a:rPr lang="en-US" sz="800" b="1" dirty="0">
                <a:latin typeface="Arial"/>
                <a:cs typeface="Arial"/>
              </a:rPr>
              <a:t>= 0.35</a:t>
            </a:r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xmlns="" id="{3112084E-6B69-5C4D-BBE7-9663C13B7617}"/>
              </a:ext>
            </a:extLst>
          </p:cNvPr>
          <p:cNvGrpSpPr/>
          <p:nvPr/>
        </p:nvGrpSpPr>
        <p:grpSpPr>
          <a:xfrm>
            <a:off x="1030341" y="5088745"/>
            <a:ext cx="1920877" cy="2021428"/>
            <a:chOff x="730368" y="5044291"/>
            <a:chExt cx="1920877" cy="2021428"/>
          </a:xfrm>
        </p:grpSpPr>
        <p:sp>
          <p:nvSpPr>
            <p:cNvPr id="11" name="TextBox 10"/>
            <p:cNvSpPr txBox="1"/>
            <p:nvPr/>
          </p:nvSpPr>
          <p:spPr>
            <a:xfrm>
              <a:off x="886823" y="5985909"/>
              <a:ext cx="4069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b="1" dirty="0">
                  <a:latin typeface="Arial" charset="0"/>
                  <a:ea typeface="Arial" charset="0"/>
                  <a:cs typeface="Arial" charset="0"/>
                </a:rPr>
                <a:t>C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xmlns="" id="{BD9B9C43-8DD5-E040-81CF-7FAFBCA2CE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21000"/>
                      </a14:imgEffect>
                    </a14:imgLayer>
                  </a14:imgProps>
                </a:ext>
              </a:extLst>
            </a:blip>
            <a:srcRect l="7299" t="36576" r="26381" b="403"/>
            <a:stretch/>
          </p:blipFill>
          <p:spPr>
            <a:xfrm rot="5400000">
              <a:off x="680093" y="5094566"/>
              <a:ext cx="2021428" cy="1920877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xmlns="" id="{3B8A47CD-649B-C648-905F-A20FF8A5EF0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47271" y="6266013"/>
              <a:ext cx="653357" cy="423509"/>
            </a:xfrm>
            <a:prstGeom prst="straightConnector1">
              <a:avLst/>
            </a:prstGeom>
            <a:ln w="9525">
              <a:solidFill>
                <a:srgbClr val="FF00F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A1832EF8-AF2C-C24F-9A11-FDAD415CCE9D}"/>
                </a:ext>
              </a:extLst>
            </p:cNvPr>
            <p:cNvSpPr txBox="1"/>
            <p:nvPr/>
          </p:nvSpPr>
          <p:spPr>
            <a:xfrm>
              <a:off x="1577230" y="6323581"/>
              <a:ext cx="9963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b="1" dirty="0">
                  <a:solidFill>
                    <a:schemeClr val="bg1"/>
                  </a:solidFill>
                  <a:latin typeface="Arial"/>
                  <a:cs typeface="Arial"/>
                </a:rPr>
                <a:t>αSMA positive pericyte</a:t>
              </a:r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xmlns="" id="{77F1E7EC-61AD-6F45-8C05-EF9463A3931C}"/>
                </a:ext>
              </a:extLst>
            </p:cNvPr>
            <p:cNvCxnSpPr>
              <a:cxnSpLocks/>
              <a:stCxn id="53" idx="7"/>
            </p:cNvCxnSpPr>
            <p:nvPr/>
          </p:nvCxnSpPr>
          <p:spPr>
            <a:xfrm flipV="1">
              <a:off x="1829239" y="5848555"/>
              <a:ext cx="151859" cy="391404"/>
            </a:xfrm>
            <a:prstGeom prst="straightConnector1">
              <a:avLst/>
            </a:prstGeom>
            <a:ln w="9525">
              <a:solidFill>
                <a:srgbClr val="FF00F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xmlns="" id="{1469121F-7982-2A46-8670-C3347F22CEF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80988" y="5695136"/>
              <a:ext cx="240530" cy="575651"/>
            </a:xfrm>
            <a:prstGeom prst="straightConnector1">
              <a:avLst/>
            </a:prstGeom>
            <a:ln w="9525">
              <a:solidFill>
                <a:srgbClr val="FF00F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xmlns="" id="{84D37AC8-583E-D44C-BFE9-9EBD04DD8BB7}"/>
                </a:ext>
              </a:extLst>
            </p:cNvPr>
            <p:cNvSpPr/>
            <p:nvPr/>
          </p:nvSpPr>
          <p:spPr>
            <a:xfrm>
              <a:off x="1787608" y="6233264"/>
              <a:ext cx="48774" cy="45719"/>
            </a:xfrm>
            <a:prstGeom prst="ellipse">
              <a:avLst/>
            </a:prstGeom>
            <a:solidFill>
              <a:srgbClr val="FF40FF"/>
            </a:solidFill>
            <a:ln>
              <a:solidFill>
                <a:srgbClr val="FF4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xmlns="" id="{626BDEA9-7905-4747-B7EE-C179398FDE1F}"/>
                </a:ext>
              </a:extLst>
            </p:cNvPr>
            <p:cNvCxnSpPr/>
            <p:nvPr/>
          </p:nvCxnSpPr>
          <p:spPr>
            <a:xfrm>
              <a:off x="2175723" y="6984246"/>
              <a:ext cx="219181" cy="0"/>
            </a:xfrm>
            <a:prstGeom prst="line">
              <a:avLst/>
            </a:prstGeom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xmlns="" id="{CE65D661-C4E8-724A-8910-D7403F578108}"/>
                </a:ext>
              </a:extLst>
            </p:cNvPr>
            <p:cNvSpPr txBox="1"/>
            <p:nvPr/>
          </p:nvSpPr>
          <p:spPr>
            <a:xfrm>
              <a:off x="2019176" y="6782092"/>
              <a:ext cx="51328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900" b="1" dirty="0">
                  <a:solidFill>
                    <a:schemeClr val="bg1"/>
                  </a:solidFill>
                  <a:latin typeface="Arial"/>
                  <a:cs typeface="Arial"/>
                </a:rPr>
                <a:t>30 µm</a:t>
              </a:r>
            </a:p>
          </p:txBody>
        </p:sp>
      </p:grpSp>
      <p:pic>
        <p:nvPicPr>
          <p:cNvPr id="117" name="Picture 116">
            <a:extLst>
              <a:ext uri="{FF2B5EF4-FFF2-40B4-BE49-F238E27FC236}">
                <a16:creationId xmlns:a16="http://schemas.microsoft.com/office/drawing/2014/main" xmlns="" id="{FC76D432-4B87-9F47-A490-9E7D8EF35CC0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rcRect t="3998" r="18609" b="25596"/>
          <a:stretch/>
        </p:blipFill>
        <p:spPr>
          <a:xfrm>
            <a:off x="494790" y="2515108"/>
            <a:ext cx="2480797" cy="2146021"/>
          </a:xfrm>
          <a:prstGeom prst="rect">
            <a:avLst/>
          </a:prstGeom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xmlns="" id="{E7A342AD-5698-954D-9AB2-10E02E2DD447}"/>
              </a:ext>
            </a:extLst>
          </p:cNvPr>
          <p:cNvCxnSpPr>
            <a:cxnSpLocks/>
          </p:cNvCxnSpPr>
          <p:nvPr/>
        </p:nvCxnSpPr>
        <p:spPr>
          <a:xfrm flipH="1" flipV="1">
            <a:off x="1180604" y="2750454"/>
            <a:ext cx="350055" cy="196739"/>
          </a:xfrm>
          <a:prstGeom prst="straightConnector1">
            <a:avLst/>
          </a:prstGeom>
          <a:ln w="9525">
            <a:solidFill>
              <a:srgbClr val="FF00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xmlns="" id="{D1A8479E-828B-194C-BBEF-5ADA1C2A850E}"/>
              </a:ext>
            </a:extLst>
          </p:cNvPr>
          <p:cNvCxnSpPr>
            <a:cxnSpLocks/>
          </p:cNvCxnSpPr>
          <p:nvPr/>
        </p:nvCxnSpPr>
        <p:spPr>
          <a:xfrm flipH="1">
            <a:off x="1365238" y="2924332"/>
            <a:ext cx="206125" cy="258277"/>
          </a:xfrm>
          <a:prstGeom prst="straightConnector1">
            <a:avLst/>
          </a:prstGeom>
          <a:ln w="9525">
            <a:solidFill>
              <a:srgbClr val="FF00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xmlns="" id="{5C51D894-5459-B647-B5AE-B4CB7D00F055}"/>
              </a:ext>
            </a:extLst>
          </p:cNvPr>
          <p:cNvSpPr/>
          <p:nvPr/>
        </p:nvSpPr>
        <p:spPr>
          <a:xfrm>
            <a:off x="1530658" y="2928378"/>
            <a:ext cx="48774" cy="45719"/>
          </a:xfrm>
          <a:prstGeom prst="ellipse">
            <a:avLst/>
          </a:prstGeom>
          <a:solidFill>
            <a:srgbClr val="FF40FF"/>
          </a:solidFill>
          <a:ln>
            <a:solidFill>
              <a:srgbClr val="FF4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61" name="Straight Connector 60"/>
          <p:cNvCxnSpPr/>
          <p:nvPr/>
        </p:nvCxnSpPr>
        <p:spPr>
          <a:xfrm flipV="1">
            <a:off x="2584478" y="4542909"/>
            <a:ext cx="206989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811CAD26-92E9-914F-9094-72CB00C4BD27}"/>
              </a:ext>
            </a:extLst>
          </p:cNvPr>
          <p:cNvCxnSpPr>
            <a:cxnSpLocks/>
          </p:cNvCxnSpPr>
          <p:nvPr/>
        </p:nvCxnSpPr>
        <p:spPr>
          <a:xfrm flipV="1">
            <a:off x="1843319" y="3237065"/>
            <a:ext cx="696488" cy="971288"/>
          </a:xfrm>
          <a:prstGeom prst="straightConnector1">
            <a:avLst/>
          </a:prstGeom>
          <a:ln w="9525">
            <a:solidFill>
              <a:srgbClr val="FF00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C9273DE2-C157-4A49-8542-33A24AEA4D39}"/>
              </a:ext>
            </a:extLst>
          </p:cNvPr>
          <p:cNvSpPr txBox="1"/>
          <p:nvPr/>
        </p:nvSpPr>
        <p:spPr>
          <a:xfrm>
            <a:off x="913197" y="4075238"/>
            <a:ext cx="11620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1"/>
                </a:solidFill>
                <a:latin typeface="Arial"/>
                <a:cs typeface="Arial"/>
              </a:rPr>
              <a:t>Absence of  αSMA </a:t>
            </a:r>
            <a:r>
              <a:rPr lang="en-US" sz="900" b="1">
                <a:solidFill>
                  <a:schemeClr val="bg1"/>
                </a:solidFill>
                <a:latin typeface="Arial"/>
                <a:cs typeface="Arial"/>
              </a:rPr>
              <a:t>positive pericyte</a:t>
            </a:r>
            <a:endParaRPr lang="en-US" sz="9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BE0A7FD9-F00B-AC4F-A435-60455BD4AC72}"/>
              </a:ext>
            </a:extLst>
          </p:cNvPr>
          <p:cNvSpPr/>
          <p:nvPr/>
        </p:nvSpPr>
        <p:spPr>
          <a:xfrm>
            <a:off x="1816092" y="4186986"/>
            <a:ext cx="48774" cy="45719"/>
          </a:xfrm>
          <a:prstGeom prst="ellipse">
            <a:avLst/>
          </a:prstGeom>
          <a:solidFill>
            <a:srgbClr val="FF40FF"/>
          </a:solidFill>
          <a:ln>
            <a:solidFill>
              <a:srgbClr val="FF4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xmlns="" id="{6B39D78A-9419-ED4A-B467-4BC54EB24136}"/>
              </a:ext>
            </a:extLst>
          </p:cNvPr>
          <p:cNvCxnSpPr>
            <a:cxnSpLocks/>
          </p:cNvCxnSpPr>
          <p:nvPr/>
        </p:nvCxnSpPr>
        <p:spPr>
          <a:xfrm flipH="1" flipV="1">
            <a:off x="1829983" y="3990324"/>
            <a:ext cx="2800" cy="204444"/>
          </a:xfrm>
          <a:prstGeom prst="straightConnector1">
            <a:avLst/>
          </a:prstGeom>
          <a:ln w="9525">
            <a:solidFill>
              <a:srgbClr val="FF00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>
            <a:extLst>
              <a:ext uri="{FF2B5EF4-FFF2-40B4-BE49-F238E27FC236}">
                <a16:creationId xmlns:a16="http://schemas.microsoft.com/office/drawing/2014/main" xmlns="" id="{890EB8B8-3FF9-F748-9173-330A4D31B50C}"/>
              </a:ext>
            </a:extLst>
          </p:cNvPr>
          <p:cNvCxnSpPr>
            <a:cxnSpLocks/>
          </p:cNvCxnSpPr>
          <p:nvPr/>
        </p:nvCxnSpPr>
        <p:spPr>
          <a:xfrm>
            <a:off x="1843967" y="4210043"/>
            <a:ext cx="127191" cy="96337"/>
          </a:xfrm>
          <a:prstGeom prst="straightConnector1">
            <a:avLst/>
          </a:prstGeom>
          <a:ln w="9525">
            <a:solidFill>
              <a:srgbClr val="FF00F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8DC79BD6-9980-8041-8D60-CED46A75441E}"/>
              </a:ext>
            </a:extLst>
          </p:cNvPr>
          <p:cNvSpPr txBox="1"/>
          <p:nvPr/>
        </p:nvSpPr>
        <p:spPr>
          <a:xfrm>
            <a:off x="1540796" y="2762771"/>
            <a:ext cx="10635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solidFill>
                  <a:schemeClr val="bg1"/>
                </a:solidFill>
                <a:latin typeface="Arial"/>
                <a:cs typeface="Arial"/>
              </a:rPr>
              <a:t>αSMA positive pericyte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95A5D1B4-A8BE-D748-BB0C-DF93D455BB0C}"/>
              </a:ext>
            </a:extLst>
          </p:cNvPr>
          <p:cNvSpPr txBox="1"/>
          <p:nvPr/>
        </p:nvSpPr>
        <p:spPr>
          <a:xfrm>
            <a:off x="2428013" y="4336576"/>
            <a:ext cx="5132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b="1" dirty="0">
                <a:solidFill>
                  <a:schemeClr val="bg1"/>
                </a:solidFill>
                <a:latin typeface="Arial"/>
                <a:cs typeface="Arial"/>
              </a:rPr>
              <a:t>20 µm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83083" y="7179373"/>
            <a:ext cx="406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99" name="Rectangle 98"/>
          <p:cNvSpPr/>
          <p:nvPr/>
        </p:nvSpPr>
        <p:spPr>
          <a:xfrm>
            <a:off x="1796293" y="7276831"/>
            <a:ext cx="326285" cy="860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824508" y="7276831"/>
            <a:ext cx="1225517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7 days post-FRT</a:t>
            </a:r>
          </a:p>
        </p:txBody>
      </p:sp>
    </p:spTree>
    <p:extLst>
      <p:ext uri="{BB962C8B-B14F-4D97-AF65-F5344CB8AC3E}">
        <p14:creationId xmlns:p14="http://schemas.microsoft.com/office/powerpoint/2010/main" val="41114849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11292</TotalTime>
  <Words>122</Words>
  <Application>Microsoft Macintosh PowerPoint</Application>
  <PresentationFormat>Custom</PresentationFormat>
  <Paragraphs>53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Richard Bryant</cp:lastModifiedBy>
  <cp:revision>242</cp:revision>
  <dcterms:created xsi:type="dcterms:W3CDTF">2019-09-23T09:22:49Z</dcterms:created>
  <dcterms:modified xsi:type="dcterms:W3CDTF">2021-04-01T12:24:33Z</dcterms:modified>
</cp:coreProperties>
</file>