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5991CC-4073-4CD8-BC6E-3A0980009E95}" v="5" dt="2021-03-16T21:33:45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3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s%20TEAM\Paper%20COVID_IdiPAZ\Ensayo%20Clinico\Paper\Nov%202020\RI%20en%20absolutos%20para%20figuras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apers%20TEAM\Paper%20COVID_IdiPAZ\Ensayo%20Clinico\Paper\Nov%202020\RI%20en%20absolutos%20para%20figura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apers%20TEAM\Paper%20COVID_IdiPAZ\Ensayo%20Clinico\Paper\Nov%202020\RI%20en%20absolutos%20para%20figuras.xls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s%20TEAM\Paper%20COVID_IdiPAZ\Ensayo%20Clinico\Paper\Nov%202020\RI%20en%20absolutos%20para%20figuras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E:\Papers%20TEAM\Paper%20COVID_IdiPAZ\Ensayo%20Clinico\Paper\Nov%202020\RI%20en%20absolutos%20para%20figura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Hoja1!$D$27:$D$29</c:f>
              <c:numCache>
                <c:formatCode>General</c:formatCode>
                <c:ptCount val="3"/>
                <c:pt idx="1">
                  <c:v>0.14000000000000001</c:v>
                </c:pt>
                <c:pt idx="2">
                  <c:v>0.41</c:v>
                </c:pt>
              </c:numCache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Hoja1!$E$27:$E$29</c:f>
              <c:numCache>
                <c:formatCode>General</c:formatCode>
                <c:ptCount val="3"/>
                <c:pt idx="1">
                  <c:v>0.14000000000000001</c:v>
                </c:pt>
                <c:pt idx="2">
                  <c:v>0.26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Hoja1!$F$27:$F$29</c:f>
              <c:numCache>
                <c:formatCode>General</c:formatCode>
                <c:ptCount val="3"/>
                <c:pt idx="1">
                  <c:v>0.08</c:v>
                </c:pt>
                <c:pt idx="2">
                  <c:v>0.27</c:v>
                </c:pt>
              </c:numCache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Hoja1!$G$27:$G$29</c:f>
              <c:numCache>
                <c:formatCode>General</c:formatCode>
                <c:ptCount val="3"/>
                <c:pt idx="0">
                  <c:v>0.27</c:v>
                </c:pt>
                <c:pt idx="1">
                  <c:v>0.06</c:v>
                </c:pt>
                <c:pt idx="2">
                  <c:v>0.15</c:v>
                </c:pt>
              </c:numCache>
            </c:numRef>
          </c:yVal>
          <c:smooth val="0"/>
        </c:ser>
        <c:ser>
          <c:idx val="4"/>
          <c:order val="4"/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5"/>
                </a:solidFill>
                <a:ln w="9525">
                  <a:solidFill>
                    <a:schemeClr val="accent5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FF0000"/>
                </a:solidFill>
                <a:round/>
              </a:ln>
              <a:effectLst/>
            </c:spPr>
          </c:dPt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Hoja1!$H$27:$H$29</c:f>
              <c:numCache>
                <c:formatCode>General</c:formatCode>
                <c:ptCount val="3"/>
                <c:pt idx="0">
                  <c:v>0.18</c:v>
                </c:pt>
                <c:pt idx="1">
                  <c:v>0.13</c:v>
                </c:pt>
              </c:numCache>
            </c:numRef>
          </c:yVal>
          <c:smooth val="0"/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Hoja1!$I$27:$I$29</c:f>
              <c:numCache>
                <c:formatCode>General</c:formatCode>
                <c:ptCount val="3"/>
                <c:pt idx="0">
                  <c:v>0.31</c:v>
                </c:pt>
                <c:pt idx="1">
                  <c:v>0.27</c:v>
                </c:pt>
              </c:numCache>
            </c:numRef>
          </c:yVal>
          <c:smooth val="0"/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Hoja1!$J$27:$J$29</c:f>
              <c:numCache>
                <c:formatCode>General</c:formatCode>
                <c:ptCount val="3"/>
                <c:pt idx="0">
                  <c:v>0.14000000000000001</c:v>
                </c:pt>
                <c:pt idx="1">
                  <c:v>0.61</c:v>
                </c:pt>
              </c:numCache>
            </c:numRef>
          </c:yVal>
          <c:smooth val="0"/>
        </c:ser>
        <c:ser>
          <c:idx val="7"/>
          <c:order val="7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2">
                    <a:lumMod val="60000"/>
                  </a:schemeClr>
                </a:solidFill>
                <a:ln w="9525">
                  <a:solidFill>
                    <a:schemeClr val="accent2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FF33CC"/>
                </a:solidFill>
                <a:round/>
              </a:ln>
              <a:effectLst/>
            </c:spPr>
          </c:dPt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Hoja1!$K$27:$K$29</c:f>
              <c:numCache>
                <c:formatCode>General</c:formatCode>
                <c:ptCount val="3"/>
                <c:pt idx="0">
                  <c:v>0.24</c:v>
                </c:pt>
                <c:pt idx="1">
                  <c:v>0.21</c:v>
                </c:pt>
              </c:numCache>
            </c:numRef>
          </c:yVal>
          <c:smooth val="0"/>
        </c:ser>
        <c:ser>
          <c:idx val="8"/>
          <c:order val="8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Hoja1!$C$27:$C$29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Hoja1!$L$27:$L$29</c:f>
              <c:numCache>
                <c:formatCode>General</c:formatCode>
                <c:ptCount val="3"/>
                <c:pt idx="0">
                  <c:v>0.47</c:v>
                </c:pt>
                <c:pt idx="1">
                  <c:v>0.04</c:v>
                </c:pt>
                <c:pt idx="2">
                  <c:v>0.18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5448792"/>
        <c:axId val="385445264"/>
      </c:scatterChart>
      <c:valAx>
        <c:axId val="385448792"/>
        <c:scaling>
          <c:orientation val="minMax"/>
          <c:max val="2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85445264"/>
        <c:crosses val="autoZero"/>
        <c:crossBetween val="midCat"/>
      </c:valAx>
      <c:valAx>
        <c:axId val="385445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854487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Hoja1!$D$22:$D$24</c:f>
              <c:numCache>
                <c:formatCode>General</c:formatCode>
                <c:ptCount val="3"/>
                <c:pt idx="1">
                  <c:v>0.32</c:v>
                </c:pt>
                <c:pt idx="2">
                  <c:v>1.03</c:v>
                </c:pt>
              </c:numCache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Hoja1!$E$22:$E$24</c:f>
              <c:numCache>
                <c:formatCode>General</c:formatCode>
                <c:ptCount val="3"/>
                <c:pt idx="1">
                  <c:v>0.36</c:v>
                </c:pt>
                <c:pt idx="2">
                  <c:v>0.81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Hoja1!$F$22:$F$24</c:f>
              <c:numCache>
                <c:formatCode>General</c:formatCode>
                <c:ptCount val="3"/>
                <c:pt idx="1">
                  <c:v>0.24</c:v>
                </c:pt>
                <c:pt idx="2">
                  <c:v>0.34</c:v>
                </c:pt>
              </c:numCache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Hoja1!$G$22:$G$24</c:f>
              <c:numCache>
                <c:formatCode>General</c:formatCode>
                <c:ptCount val="3"/>
                <c:pt idx="0">
                  <c:v>0.13</c:v>
                </c:pt>
                <c:pt idx="1">
                  <c:v>0.26</c:v>
                </c:pt>
                <c:pt idx="2">
                  <c:v>0.26</c:v>
                </c:pt>
              </c:numCache>
            </c:numRef>
          </c:yVal>
          <c:smooth val="0"/>
        </c:ser>
        <c:ser>
          <c:idx val="4"/>
          <c:order val="4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Hoja1!$H$22:$H$24</c:f>
              <c:numCache>
                <c:formatCode>General</c:formatCode>
                <c:ptCount val="3"/>
                <c:pt idx="0">
                  <c:v>0.1</c:v>
                </c:pt>
                <c:pt idx="1">
                  <c:v>0.09</c:v>
                </c:pt>
              </c:numCache>
            </c:numRef>
          </c:yVal>
          <c:smooth val="0"/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Hoja1!$I$22:$I$24</c:f>
              <c:numCache>
                <c:formatCode>General</c:formatCode>
                <c:ptCount val="3"/>
                <c:pt idx="0">
                  <c:v>0.18</c:v>
                </c:pt>
                <c:pt idx="1">
                  <c:v>0.53</c:v>
                </c:pt>
              </c:numCache>
            </c:numRef>
          </c:yVal>
          <c:smooth val="0"/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Hoja1!$J$22:$J$24</c:f>
              <c:numCache>
                <c:formatCode>General</c:formatCode>
                <c:ptCount val="3"/>
                <c:pt idx="0">
                  <c:v>0.15</c:v>
                </c:pt>
                <c:pt idx="1">
                  <c:v>0.42</c:v>
                </c:pt>
              </c:numCache>
            </c:numRef>
          </c:yVal>
          <c:smooth val="0"/>
        </c:ser>
        <c:ser>
          <c:idx val="7"/>
          <c:order val="7"/>
          <c:spPr>
            <a:ln w="19050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FF"/>
              </a:solidFill>
              <a:ln w="9525">
                <a:solidFill>
                  <a:srgbClr val="FF00FF"/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Hoja1!$K$22:$K$24</c:f>
              <c:numCache>
                <c:formatCode>General</c:formatCode>
                <c:ptCount val="3"/>
                <c:pt idx="0">
                  <c:v>0.34</c:v>
                </c:pt>
                <c:pt idx="1">
                  <c:v>0.21</c:v>
                </c:pt>
              </c:numCache>
            </c:numRef>
          </c:yVal>
          <c:smooth val="0"/>
        </c:ser>
        <c:ser>
          <c:idx val="8"/>
          <c:order val="8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Hoja1!$C$22:$C$24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Hoja1!$L$22:$L$24</c:f>
              <c:numCache>
                <c:formatCode>General</c:formatCode>
                <c:ptCount val="3"/>
                <c:pt idx="0">
                  <c:v>0.1</c:v>
                </c:pt>
                <c:pt idx="1">
                  <c:v>0.14000000000000001</c:v>
                </c:pt>
                <c:pt idx="2">
                  <c:v>0.32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4052104"/>
        <c:axId val="384055632"/>
      </c:scatterChart>
      <c:valAx>
        <c:axId val="384052104"/>
        <c:scaling>
          <c:orientation val="minMax"/>
          <c:max val="2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84055632"/>
        <c:crosses val="autoZero"/>
        <c:crossBetween val="midCat"/>
      </c:valAx>
      <c:valAx>
        <c:axId val="384055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8405210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Hoja1!$D$17:$D$19</c:f>
              <c:numCache>
                <c:formatCode>General</c:formatCode>
                <c:ptCount val="3"/>
                <c:pt idx="1">
                  <c:v>0.68</c:v>
                </c:pt>
                <c:pt idx="2">
                  <c:v>0.69</c:v>
                </c:pt>
              </c:numCache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Hoja1!$E$17:$E$19</c:f>
              <c:numCache>
                <c:formatCode>General</c:formatCode>
                <c:ptCount val="3"/>
                <c:pt idx="1">
                  <c:v>0.81</c:v>
                </c:pt>
                <c:pt idx="2">
                  <c:v>0.77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Hoja1!$F$17:$F$19</c:f>
              <c:numCache>
                <c:formatCode>General</c:formatCode>
                <c:ptCount val="3"/>
                <c:pt idx="1">
                  <c:v>0.61</c:v>
                </c:pt>
                <c:pt idx="2">
                  <c:v>0.97</c:v>
                </c:pt>
              </c:numCache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Hoja1!$G$17:$G$19</c:f>
              <c:numCache>
                <c:formatCode>General</c:formatCode>
                <c:ptCount val="3"/>
                <c:pt idx="0">
                  <c:v>0.61</c:v>
                </c:pt>
                <c:pt idx="1">
                  <c:v>1.04</c:v>
                </c:pt>
                <c:pt idx="2">
                  <c:v>1.21</c:v>
                </c:pt>
              </c:numCache>
            </c:numRef>
          </c:yVal>
          <c:smooth val="0"/>
        </c:ser>
        <c:ser>
          <c:idx val="4"/>
          <c:order val="4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Hoja1!$H$17:$H$19</c:f>
              <c:numCache>
                <c:formatCode>General</c:formatCode>
                <c:ptCount val="3"/>
                <c:pt idx="0">
                  <c:v>0.28999999999999998</c:v>
                </c:pt>
                <c:pt idx="1">
                  <c:v>0.4</c:v>
                </c:pt>
              </c:numCache>
            </c:numRef>
          </c:yVal>
          <c:smooth val="0"/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Hoja1!$I$17:$I$19</c:f>
              <c:numCache>
                <c:formatCode>General</c:formatCode>
                <c:ptCount val="3"/>
                <c:pt idx="0">
                  <c:v>0.71</c:v>
                </c:pt>
                <c:pt idx="1">
                  <c:v>1.9</c:v>
                </c:pt>
              </c:numCache>
            </c:numRef>
          </c:yVal>
          <c:smooth val="0"/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Hoja1!$J$17:$J$19</c:f>
              <c:numCache>
                <c:formatCode>General</c:formatCode>
                <c:ptCount val="3"/>
                <c:pt idx="0">
                  <c:v>0.61</c:v>
                </c:pt>
                <c:pt idx="1">
                  <c:v>1.53</c:v>
                </c:pt>
              </c:numCache>
            </c:numRef>
          </c:yVal>
          <c:smooth val="0"/>
        </c:ser>
        <c:ser>
          <c:idx val="7"/>
          <c:order val="7"/>
          <c:spPr>
            <a:ln w="19050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FF"/>
              </a:solidFill>
              <a:ln w="9525">
                <a:solidFill>
                  <a:srgbClr val="FF00FF"/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Hoja1!$K$17:$K$19</c:f>
              <c:numCache>
                <c:formatCode>General</c:formatCode>
                <c:ptCount val="3"/>
                <c:pt idx="0">
                  <c:v>0.2</c:v>
                </c:pt>
                <c:pt idx="1">
                  <c:v>0.28000000000000003</c:v>
                </c:pt>
              </c:numCache>
            </c:numRef>
          </c:yVal>
          <c:smooth val="0"/>
        </c:ser>
        <c:ser>
          <c:idx val="8"/>
          <c:order val="8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Hoja1!$C$17:$C$19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Hoja1!$L$17:$L$19</c:f>
              <c:numCache>
                <c:formatCode>General</c:formatCode>
                <c:ptCount val="3"/>
                <c:pt idx="0">
                  <c:v>0.71</c:v>
                </c:pt>
                <c:pt idx="1">
                  <c:v>1.1599999999999999</c:v>
                </c:pt>
                <c:pt idx="2">
                  <c:v>1.21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737352"/>
        <c:axId val="382738920"/>
      </c:scatterChart>
      <c:valAx>
        <c:axId val="382737352"/>
        <c:scaling>
          <c:orientation val="minMax"/>
          <c:max val="2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82738920"/>
        <c:crosses val="autoZero"/>
        <c:crossBetween val="midCat"/>
      </c:valAx>
      <c:valAx>
        <c:axId val="382738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82737352"/>
        <c:crosses val="autoZero"/>
        <c:crossBetween val="midCat"/>
        <c:majorUnit val="0.4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372703412073488E-2"/>
          <c:y val="0.18097222222222226"/>
          <c:w val="0.8902939632545932"/>
          <c:h val="0.7208876494604841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Hoja1!$D$12:$D$14</c:f>
              <c:numCache>
                <c:formatCode>General</c:formatCode>
                <c:ptCount val="3"/>
                <c:pt idx="1">
                  <c:v>1.1100000000000001</c:v>
                </c:pt>
                <c:pt idx="2">
                  <c:v>1.68</c:v>
                </c:pt>
              </c:numCache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Hoja1!$E$12:$E$14</c:f>
              <c:numCache>
                <c:formatCode>General</c:formatCode>
                <c:ptCount val="3"/>
                <c:pt idx="1">
                  <c:v>1.1599999999999999</c:v>
                </c:pt>
                <c:pt idx="2">
                  <c:v>1.68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Hoja1!$F$12:$F$14</c:f>
              <c:numCache>
                <c:formatCode>General</c:formatCode>
                <c:ptCount val="3"/>
                <c:pt idx="1">
                  <c:v>0.9</c:v>
                </c:pt>
                <c:pt idx="2">
                  <c:v>1.41</c:v>
                </c:pt>
              </c:numCache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Hoja1!$G$12:$G$14</c:f>
              <c:numCache>
                <c:formatCode>General</c:formatCode>
                <c:ptCount val="3"/>
                <c:pt idx="0">
                  <c:v>0.85</c:v>
                </c:pt>
                <c:pt idx="1">
                  <c:v>1.34</c:v>
                </c:pt>
                <c:pt idx="2">
                  <c:v>1.54</c:v>
                </c:pt>
              </c:numCache>
            </c:numRef>
          </c:yVal>
          <c:smooth val="0"/>
        </c:ser>
        <c:ser>
          <c:idx val="4"/>
          <c:order val="4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Hoja1!$H$12:$H$14</c:f>
              <c:numCache>
                <c:formatCode>General</c:formatCode>
                <c:ptCount val="3"/>
                <c:pt idx="0">
                  <c:v>0.41</c:v>
                </c:pt>
                <c:pt idx="1">
                  <c:v>0.51</c:v>
                </c:pt>
              </c:numCache>
            </c:numRef>
          </c:yVal>
          <c:smooth val="0"/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Hoja1!$I$12:$I$14</c:f>
              <c:numCache>
                <c:formatCode>General</c:formatCode>
                <c:ptCount val="3"/>
                <c:pt idx="0">
                  <c:v>0.98</c:v>
                </c:pt>
                <c:pt idx="1">
                  <c:v>2.57</c:v>
                </c:pt>
              </c:numCache>
            </c:numRef>
          </c:yVal>
          <c:smooth val="0"/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Hoja1!$J$12:$J$14</c:f>
              <c:numCache>
                <c:formatCode>General</c:formatCode>
                <c:ptCount val="3"/>
                <c:pt idx="0">
                  <c:v>0.77</c:v>
                </c:pt>
                <c:pt idx="1">
                  <c:v>1.98</c:v>
                </c:pt>
              </c:numCache>
            </c:numRef>
          </c:yVal>
          <c:smooth val="0"/>
        </c:ser>
        <c:ser>
          <c:idx val="7"/>
          <c:order val="7"/>
          <c:spPr>
            <a:ln w="19050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FF"/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Hoja1!$K$12:$K$14</c:f>
              <c:numCache>
                <c:formatCode>General</c:formatCode>
                <c:ptCount val="3"/>
                <c:pt idx="0">
                  <c:v>0.57999999999999996</c:v>
                </c:pt>
                <c:pt idx="1">
                  <c:v>0.54</c:v>
                </c:pt>
              </c:numCache>
            </c:numRef>
          </c:yVal>
          <c:smooth val="0"/>
        </c:ser>
        <c:ser>
          <c:idx val="8"/>
          <c:order val="8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Hoja1!$C$12:$C$14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Hoja1!$L$12:$L$14</c:f>
              <c:numCache>
                <c:formatCode>General</c:formatCode>
                <c:ptCount val="3"/>
                <c:pt idx="0">
                  <c:v>0.84</c:v>
                </c:pt>
                <c:pt idx="1">
                  <c:v>1.32</c:v>
                </c:pt>
                <c:pt idx="2">
                  <c:v>1.51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8439904"/>
        <c:axId val="388446960"/>
      </c:scatterChart>
      <c:valAx>
        <c:axId val="388439904"/>
        <c:scaling>
          <c:orientation val="minMax"/>
          <c:max val="2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88446960"/>
        <c:crosses val="autoZero"/>
        <c:crossBetween val="midCat"/>
      </c:valAx>
      <c:valAx>
        <c:axId val="38844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8843990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Hoja1!$D$31:$D$33</c:f>
              <c:numCache>
                <c:formatCode>General</c:formatCode>
                <c:ptCount val="3"/>
                <c:pt idx="1">
                  <c:v>0.49</c:v>
                </c:pt>
                <c:pt idx="2">
                  <c:v>0.27</c:v>
                </c:pt>
              </c:numCache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Hoja1!$E$31:$E$33</c:f>
              <c:numCache>
                <c:formatCode>General</c:formatCode>
                <c:ptCount val="3"/>
                <c:pt idx="1">
                  <c:v>0.55000000000000004</c:v>
                </c:pt>
                <c:pt idx="2">
                  <c:v>0.21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Hoja1!$F$31:$F$33</c:f>
              <c:numCache>
                <c:formatCode>General</c:formatCode>
                <c:ptCount val="3"/>
                <c:pt idx="1">
                  <c:v>0.25</c:v>
                </c:pt>
                <c:pt idx="2">
                  <c:v>0.27</c:v>
                </c:pt>
              </c:numCache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Hoja1!$G$31:$G$33</c:f>
              <c:numCache>
                <c:formatCode>General</c:formatCode>
                <c:ptCount val="3"/>
                <c:pt idx="0">
                  <c:v>0.22</c:v>
                </c:pt>
                <c:pt idx="1">
                  <c:v>0.62</c:v>
                </c:pt>
                <c:pt idx="2">
                  <c:v>0.71</c:v>
                </c:pt>
              </c:numCache>
            </c:numRef>
          </c:yVal>
          <c:smooth val="0"/>
        </c:ser>
        <c:ser>
          <c:idx val="4"/>
          <c:order val="4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Hoja1!$H$31:$H$33</c:f>
              <c:numCache>
                <c:formatCode>General</c:formatCode>
                <c:ptCount val="3"/>
                <c:pt idx="0">
                  <c:v>0.02</c:v>
                </c:pt>
                <c:pt idx="1">
                  <c:v>0.03</c:v>
                </c:pt>
              </c:numCache>
            </c:numRef>
          </c:yVal>
          <c:smooth val="0"/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Hoja1!$I$31:$I$33</c:f>
              <c:numCache>
                <c:formatCode>General</c:formatCode>
                <c:ptCount val="3"/>
                <c:pt idx="0">
                  <c:v>7.0000000000000007E-2</c:v>
                </c:pt>
                <c:pt idx="1">
                  <c:v>0.4</c:v>
                </c:pt>
              </c:numCache>
            </c:numRef>
          </c:yVal>
          <c:smooth val="0"/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Hoja1!$J$31:$J$33</c:f>
              <c:numCache>
                <c:formatCode>General</c:formatCode>
                <c:ptCount val="3"/>
                <c:pt idx="0">
                  <c:v>0.06</c:v>
                </c:pt>
                <c:pt idx="1">
                  <c:v>0.31</c:v>
                </c:pt>
              </c:numCache>
            </c:numRef>
          </c:yVal>
          <c:smooth val="0"/>
        </c:ser>
        <c:ser>
          <c:idx val="7"/>
          <c:order val="7"/>
          <c:spPr>
            <a:ln w="19050" cap="rnd">
              <a:solidFill>
                <a:srgbClr val="FF33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rgbClr val="FF33CC"/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Hoja1!$K$31:$K$33</c:f>
              <c:numCache>
                <c:formatCode>General</c:formatCode>
                <c:ptCount val="3"/>
                <c:pt idx="0">
                  <c:v>7.0000000000000007E-2</c:v>
                </c:pt>
                <c:pt idx="1">
                  <c:v>0.15</c:v>
                </c:pt>
              </c:numCache>
            </c:numRef>
          </c:yVal>
          <c:smooth val="0"/>
        </c:ser>
        <c:ser>
          <c:idx val="8"/>
          <c:order val="8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Hoja1!$C$31:$C$33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Hoja1!$L$31:$L$33</c:f>
              <c:numCache>
                <c:formatCode>General</c:formatCode>
                <c:ptCount val="3"/>
                <c:pt idx="0">
                  <c:v>0.22</c:v>
                </c:pt>
                <c:pt idx="1">
                  <c:v>0.4</c:v>
                </c:pt>
                <c:pt idx="2">
                  <c:v>0.17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6352552"/>
        <c:axId val="566353728"/>
      </c:scatterChart>
      <c:valAx>
        <c:axId val="566352552"/>
        <c:scaling>
          <c:orientation val="minMax"/>
          <c:max val="2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66353728"/>
        <c:crosses val="autoZero"/>
        <c:crossBetween val="midCat"/>
      </c:valAx>
      <c:valAx>
        <c:axId val="56635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66352552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Hoja1!$D$35:$D$37</c:f>
              <c:numCache>
                <c:formatCode>General</c:formatCode>
                <c:ptCount val="3"/>
                <c:pt idx="1">
                  <c:v>2.13</c:v>
                </c:pt>
                <c:pt idx="2">
                  <c:v>0.67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758-41FC-A2AF-0B1817F8A35E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Hoja1!$E$35:$E$37</c:f>
              <c:numCache>
                <c:formatCode>General</c:formatCode>
                <c:ptCount val="3"/>
                <c:pt idx="1">
                  <c:v>2.25</c:v>
                </c:pt>
                <c:pt idx="2">
                  <c:v>0.95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758-41FC-A2AF-0B1817F8A35E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Hoja1!$F$35:$F$37</c:f>
              <c:numCache>
                <c:formatCode>General</c:formatCode>
                <c:ptCount val="3"/>
                <c:pt idx="1">
                  <c:v>2.54</c:v>
                </c:pt>
                <c:pt idx="2">
                  <c:v>2.85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758-41FC-A2AF-0B1817F8A35E}"/>
            </c:ext>
          </c:extLst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Hoja1!$G$35:$G$37</c:f>
              <c:numCache>
                <c:formatCode>General</c:formatCode>
                <c:ptCount val="3"/>
                <c:pt idx="0">
                  <c:v>4.6900000000000004</c:v>
                </c:pt>
                <c:pt idx="1">
                  <c:v>4</c:v>
                </c:pt>
                <c:pt idx="2">
                  <c:v>4.6500000000000004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758-41FC-A2AF-0B1817F8A35E}"/>
            </c:ext>
          </c:extLst>
        </c:ser>
        <c:ser>
          <c:idx val="4"/>
          <c:order val="4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Hoja1!$H$35:$H$37</c:f>
              <c:numCache>
                <c:formatCode>General</c:formatCode>
                <c:ptCount val="3"/>
                <c:pt idx="0">
                  <c:v>2.9</c:v>
                </c:pt>
                <c:pt idx="1">
                  <c:v>4.4400000000000004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5758-41FC-A2AF-0B1817F8A35E}"/>
            </c:ext>
          </c:extLst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Hoja1!$I$35:$I$37</c:f>
              <c:numCache>
                <c:formatCode>General</c:formatCode>
                <c:ptCount val="3"/>
                <c:pt idx="0">
                  <c:v>3.94</c:v>
                </c:pt>
                <c:pt idx="1">
                  <c:v>3.58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758-41FC-A2AF-0B1817F8A35E}"/>
            </c:ext>
          </c:extLst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Hoja1!$J$35:$J$37</c:f>
              <c:numCache>
                <c:formatCode>General</c:formatCode>
                <c:ptCount val="3"/>
                <c:pt idx="0">
                  <c:v>4.07</c:v>
                </c:pt>
                <c:pt idx="1">
                  <c:v>3.64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5758-41FC-A2AF-0B1817F8A35E}"/>
            </c:ext>
          </c:extLst>
        </c:ser>
        <c:ser>
          <c:idx val="7"/>
          <c:order val="7"/>
          <c:spPr>
            <a:ln w="19050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FF"/>
              </a:solidFill>
              <a:ln w="9525">
                <a:solidFill>
                  <a:srgbClr val="FF00FF"/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Hoja1!$K$35:$K$37</c:f>
              <c:numCache>
                <c:formatCode>General</c:formatCode>
                <c:ptCount val="3"/>
                <c:pt idx="0">
                  <c:v>0.59</c:v>
                </c:pt>
                <c:pt idx="1">
                  <c:v>1.33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5758-41FC-A2AF-0B1817F8A35E}"/>
            </c:ext>
          </c:extLst>
        </c:ser>
        <c:ser>
          <c:idx val="8"/>
          <c:order val="8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Hoja1!$C$35:$C$37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Hoja1!$L$35:$L$37</c:f>
              <c:numCache>
                <c:formatCode>General</c:formatCode>
                <c:ptCount val="3"/>
                <c:pt idx="0">
                  <c:v>7.1</c:v>
                </c:pt>
                <c:pt idx="1">
                  <c:v>8.2899999999999991</c:v>
                </c:pt>
                <c:pt idx="2">
                  <c:v>3.8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5758-41FC-A2AF-0B1817F8A3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6923416"/>
        <c:axId val="566923808"/>
      </c:scatterChart>
      <c:valAx>
        <c:axId val="566923416"/>
        <c:scaling>
          <c:orientation val="minMax"/>
          <c:max val="2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66923808"/>
        <c:crosses val="autoZero"/>
        <c:crossBetween val="midCat"/>
      </c:valAx>
      <c:valAx>
        <c:axId val="566923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66923416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B6BFDD7-8D2D-4E22-8060-BBFF5521E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277A0-8AB7-494E-858E-D671BC24423B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94EC227-34C7-4066-8BE3-7C944CA6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5688CFCC-716F-4428-9261-3066B9592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E4C6E-96B2-47B5-AFA7-5E68D27D70BD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218809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63185CB-42DF-4B0E-BD5D-9D4F1E25C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B71D-3C85-4792-B859-1FC8CAA4484D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3C9370E-D50F-461A-BD9C-D6582F08D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7A30E5C6-01FF-44E6-A7D7-4C01E27E0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1120A-BF9D-4896-A332-437CDC40363B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2027431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27B302E-EE7F-4107-99F7-88130EBBC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0B868-41ED-4E46-AB21-066DEFAA3C78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04E098D-98B7-4531-9F39-DAD61E6AC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C6254B1E-6B57-4C92-86EB-E67689725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0C675-F87A-4E53-A762-137505D8B07E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270600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41D7785-ADFE-45AC-A254-6BAFCCCD5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79EFB-8CA8-4028-8602-60940DC9DF31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FEF22A3-38BA-4E16-9773-22FB29702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CC8042C0-42FD-476A-85E9-EFFEE134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DADBC-7E6A-4C0C-97CC-8B89435FB771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1603539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D1B5849-2D93-4F4F-AEA0-2B393A2EC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37F01-5EA4-4A7D-AC2A-2DDDDE8F0B2F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F89CCF5-60A2-426B-94DE-9C1DABA5D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0BEB1D9-2C7F-4210-890F-226333445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78BDE-6D9C-4A2F-A8F3-CEFB734F6930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1931819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="" xmlns:a16="http://schemas.microsoft.com/office/drawing/2014/main" id="{FD3551FD-148F-479C-872A-469604F1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77869-4A5E-4DFF-A212-6EB86C1F0993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>
                <a16:creationId xmlns="" xmlns:a16="http://schemas.microsoft.com/office/drawing/2014/main" id="{C16EEA94-1B7D-45E6-9597-9415D9CDA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="" xmlns:a16="http://schemas.microsoft.com/office/drawing/2014/main" id="{E3271E66-D7D2-4AFE-BD82-BB832F3D7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E49E2-7876-4E12-A7C0-67EE9E0587C5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179024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>
            <a:extLst>
              <a:ext uri="{FF2B5EF4-FFF2-40B4-BE49-F238E27FC236}">
                <a16:creationId xmlns="" xmlns:a16="http://schemas.microsoft.com/office/drawing/2014/main" id="{F1214D6D-4348-40DC-B5C2-8B27C5246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FB55B-0FB6-43C8-BEAA-BB209098E211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8" name="Marcador de pie de página 4">
            <a:extLst>
              <a:ext uri="{FF2B5EF4-FFF2-40B4-BE49-F238E27FC236}">
                <a16:creationId xmlns="" xmlns:a16="http://schemas.microsoft.com/office/drawing/2014/main" id="{C6B5BC12-C7CB-4D36-8E46-A8A22959D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="" xmlns:a16="http://schemas.microsoft.com/office/drawing/2014/main" id="{90E64E96-483D-45F4-BDD1-05C9DA8FA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B10F2-AC4E-4F1B-A367-3A8C7395F4B6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282770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>
            <a:extLst>
              <a:ext uri="{FF2B5EF4-FFF2-40B4-BE49-F238E27FC236}">
                <a16:creationId xmlns="" xmlns:a16="http://schemas.microsoft.com/office/drawing/2014/main" id="{E627DFD8-B101-4762-BB81-6D01BA89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74924-B89C-4FFB-9B43-193A3EB0EC24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="" xmlns:a16="http://schemas.microsoft.com/office/drawing/2014/main" id="{CF36CE74-5478-4BE8-988F-B77A73047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="" xmlns:a16="http://schemas.microsoft.com/office/drawing/2014/main" id="{3AC64BFB-74D3-4DDA-8D3E-53EEA9B84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B99D2-B18A-4CFA-9EF3-7A17E9D6E259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223272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="" xmlns:a16="http://schemas.microsoft.com/office/drawing/2014/main" id="{40A7997E-7DAE-40B2-854C-36D2A5225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4D3A9-ED77-475E-9D57-052A70493232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3" name="Marcador de pie de página 4">
            <a:extLst>
              <a:ext uri="{FF2B5EF4-FFF2-40B4-BE49-F238E27FC236}">
                <a16:creationId xmlns="" xmlns:a16="http://schemas.microsoft.com/office/drawing/2014/main" id="{393AF1DB-A4F7-4447-8D82-E6D471397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="" xmlns:a16="http://schemas.microsoft.com/office/drawing/2014/main" id="{9E279169-2401-4C6A-8493-7D7CD196B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8A19F-2A1D-456B-8B4B-D212A8A72123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306248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="" xmlns:a16="http://schemas.microsoft.com/office/drawing/2014/main" id="{F12E74B3-3E44-481D-82E1-AC4EB3A6B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67386-5FDB-4C3F-805E-B5265B04E677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>
                <a16:creationId xmlns="" xmlns:a16="http://schemas.microsoft.com/office/drawing/2014/main" id="{E4FAEF48-876E-44BA-B734-D33E2AE18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="" xmlns:a16="http://schemas.microsoft.com/office/drawing/2014/main" id="{064879C6-8EA1-47EB-ADFC-C46303B8A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26A80-596A-4F6F-9C42-B665EAE699E7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3615926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="" xmlns:a16="http://schemas.microsoft.com/office/drawing/2014/main" id="{DEEA8D1D-C994-4374-9185-FD229DD9D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DBE2D-627F-4473-BE29-41B2DF79B528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>
                <a16:creationId xmlns="" xmlns:a16="http://schemas.microsoft.com/office/drawing/2014/main" id="{CF8284F3-B0C5-47E1-A932-9B505DA86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="" xmlns:a16="http://schemas.microsoft.com/office/drawing/2014/main" id="{BDB01666-190F-41CF-925A-CA0DA21B3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CC71A-7A07-4BBC-9ADC-CA38FA5A6C12}" type="slidenum">
              <a:rPr lang="es-ES" altLang="it-IT"/>
              <a:pPr/>
              <a:t>‹Nº›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50287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>
            <a:extLst>
              <a:ext uri="{FF2B5EF4-FFF2-40B4-BE49-F238E27FC236}">
                <a16:creationId xmlns="" xmlns:a16="http://schemas.microsoft.com/office/drawing/2014/main" id="{8D97E73D-E9E3-4BBB-A15F-F115D3260A5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</a:p>
        </p:txBody>
      </p:sp>
      <p:sp>
        <p:nvSpPr>
          <p:cNvPr id="1027" name="Marcador de texto 2">
            <a:extLst>
              <a:ext uri="{FF2B5EF4-FFF2-40B4-BE49-F238E27FC236}">
                <a16:creationId xmlns="" xmlns:a16="http://schemas.microsoft.com/office/drawing/2014/main" id="{D3096317-E563-436B-B6E7-651C3DCB1D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2528FC5F-7225-4789-9AEA-372ECC6B7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9C0EE7-C7F7-4F08-ACCE-8249A3273B8C}" type="datetimeFigureOut">
              <a:rPr lang="es-ES"/>
              <a:pPr>
                <a:defRPr/>
              </a:pPr>
              <a:t>10/06/2021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A210FE85-DA69-4722-A66F-2764313DB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CFB1919-C51A-465B-87ED-33A213703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DC5E421-4174-46AC-8A4F-453E6F27F2EB}" type="slidenum">
              <a:rPr lang="es-ES" altLang="it-IT"/>
              <a:pPr/>
              <a:t>‹Nº›</a:t>
            </a:fld>
            <a:endParaRPr lang="es-E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" name="Gráfico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9822335"/>
              </p:ext>
            </p:extLst>
          </p:nvPr>
        </p:nvGraphicFramePr>
        <p:xfrm>
          <a:off x="6750843" y="3797498"/>
          <a:ext cx="4445000" cy="2624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0" name="Gráfico 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6539092"/>
              </p:ext>
            </p:extLst>
          </p:nvPr>
        </p:nvGraphicFramePr>
        <p:xfrm>
          <a:off x="682622" y="3489325"/>
          <a:ext cx="45188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9" name="Gráfico 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8862406"/>
              </p:ext>
            </p:extLst>
          </p:nvPr>
        </p:nvGraphicFramePr>
        <p:xfrm>
          <a:off x="6645275" y="713976"/>
          <a:ext cx="4550568" cy="2642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8" name="Gráfico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4874705"/>
              </p:ext>
            </p:extLst>
          </p:nvPr>
        </p:nvGraphicFramePr>
        <p:xfrm>
          <a:off x="757237" y="257175"/>
          <a:ext cx="4444205" cy="3177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61" name="CuadroTexto 1">
            <a:extLst>
              <a:ext uri="{FF2B5EF4-FFF2-40B4-BE49-F238E27FC236}">
                <a16:creationId xmlns="" xmlns:a16="http://schemas.microsoft.com/office/drawing/2014/main" id="{F53A7369-DBAD-4F93-A567-3EF1D6DAB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4088" y="77788"/>
            <a:ext cx="1077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 err="1"/>
              <a:t>Supplemental</a:t>
            </a:r>
            <a:r>
              <a:rPr lang="es-ES" altLang="es-ES" sz="1400" dirty="0"/>
              <a:t> Figure 1. </a:t>
            </a:r>
            <a:r>
              <a:rPr lang="en-US" altLang="it-IT" sz="1400" dirty="0"/>
              <a:t>Immune recovery of CD3</a:t>
            </a:r>
            <a:r>
              <a:rPr lang="en-US" altLang="it-IT" sz="1400" baseline="30000" dirty="0"/>
              <a:t>+</a:t>
            </a:r>
            <a:r>
              <a:rPr lang="en-US" altLang="it-IT" sz="1400" dirty="0"/>
              <a:t>, CD4</a:t>
            </a:r>
            <a:r>
              <a:rPr lang="en-US" altLang="it-IT" sz="1400" baseline="30000" dirty="0"/>
              <a:t>+</a:t>
            </a:r>
            <a:r>
              <a:rPr lang="en-US" altLang="it-IT" sz="1400" dirty="0"/>
              <a:t>, CD8</a:t>
            </a:r>
            <a:r>
              <a:rPr lang="en-US" altLang="it-IT" sz="1400" baseline="30000" dirty="0"/>
              <a:t>+</a:t>
            </a:r>
            <a:r>
              <a:rPr lang="en-US" altLang="it-IT" sz="1400" dirty="0"/>
              <a:t>, CD56</a:t>
            </a:r>
            <a:r>
              <a:rPr lang="en-US" altLang="it-IT" sz="1400" baseline="30000" dirty="0"/>
              <a:t>+</a:t>
            </a:r>
            <a:r>
              <a:rPr lang="en-US" altLang="it-IT" sz="1400" dirty="0"/>
              <a:t> and CD19</a:t>
            </a:r>
            <a:r>
              <a:rPr lang="en-US" altLang="it-IT" sz="1400" baseline="30000" dirty="0"/>
              <a:t>+</a:t>
            </a:r>
            <a:r>
              <a:rPr lang="en-US" altLang="it-IT" sz="1400" dirty="0"/>
              <a:t> cells and ratio CD4/CD8 after infusion of CD45RA</a:t>
            </a:r>
            <a:r>
              <a:rPr lang="en-US" altLang="it-IT" sz="1400" baseline="30000" dirty="0"/>
              <a:t>-</a:t>
            </a:r>
            <a:r>
              <a:rPr lang="en-US" altLang="it-IT" sz="1400" dirty="0"/>
              <a:t> memory T cells</a:t>
            </a:r>
            <a:endParaRPr lang="es-ES" altLang="es-ES" sz="1400" dirty="0"/>
          </a:p>
        </p:txBody>
      </p:sp>
      <p:sp>
        <p:nvSpPr>
          <p:cNvPr id="26" name="CuadroTexto 25">
            <a:extLst>
              <a:ext uri="{FF2B5EF4-FFF2-40B4-BE49-F238E27FC236}">
                <a16:creationId xmlns="" xmlns:a16="http://schemas.microsoft.com/office/drawing/2014/main" id="{B77A491D-23C6-47B7-AB5B-F5E26EE08A4F}"/>
              </a:ext>
            </a:extLst>
          </p:cNvPr>
          <p:cNvSpPr txBox="1"/>
          <p:nvPr/>
        </p:nvSpPr>
        <p:spPr>
          <a:xfrm>
            <a:off x="11106150" y="2257425"/>
            <a:ext cx="3667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#1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675F6DB7-68C7-4B33-B845-F80C0890DBF0}"/>
              </a:ext>
            </a:extLst>
          </p:cNvPr>
          <p:cNvSpPr txBox="1"/>
          <p:nvPr/>
        </p:nvSpPr>
        <p:spPr>
          <a:xfrm>
            <a:off x="11061700" y="1901825"/>
            <a:ext cx="3651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#3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="" xmlns:a16="http://schemas.microsoft.com/office/drawing/2014/main" id="{F656BE07-1229-4F9B-9674-5FEC354D575D}"/>
              </a:ext>
            </a:extLst>
          </p:cNvPr>
          <p:cNvSpPr txBox="1"/>
          <p:nvPr/>
        </p:nvSpPr>
        <p:spPr>
          <a:xfrm>
            <a:off x="11049000" y="1557338"/>
            <a:ext cx="365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#4</a:t>
            </a:r>
          </a:p>
        </p:txBody>
      </p:sp>
      <p:sp>
        <p:nvSpPr>
          <p:cNvPr id="2067" name="CuadroTexto 21">
            <a:extLst>
              <a:ext uri="{FF2B5EF4-FFF2-40B4-BE49-F238E27FC236}">
                <a16:creationId xmlns="" xmlns:a16="http://schemas.microsoft.com/office/drawing/2014/main" id="{2C8BC6B8-7427-4709-861B-F8B091883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3188" y="2536825"/>
            <a:ext cx="365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0000"/>
                </a:solidFill>
              </a:rPr>
              <a:t>#5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="" xmlns:a16="http://schemas.microsoft.com/office/drawing/2014/main" id="{326D18C2-26DB-4EF2-930F-8F6E4C000017}"/>
              </a:ext>
            </a:extLst>
          </p:cNvPr>
          <p:cNvSpPr txBox="1"/>
          <p:nvPr/>
        </p:nvSpPr>
        <p:spPr>
          <a:xfrm>
            <a:off x="9042400" y="722313"/>
            <a:ext cx="366713" cy="306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#6</a:t>
            </a:r>
          </a:p>
        </p:txBody>
      </p:sp>
      <p:sp>
        <p:nvSpPr>
          <p:cNvPr id="2069" name="CuadroTexto 23">
            <a:extLst>
              <a:ext uri="{FF2B5EF4-FFF2-40B4-BE49-F238E27FC236}">
                <a16:creationId xmlns="" xmlns:a16="http://schemas.microsoft.com/office/drawing/2014/main" id="{8491D654-6738-4DDF-B34E-A2A5D7E71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2400" y="1168400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3366CC"/>
                </a:solidFill>
              </a:rPr>
              <a:t>#7</a:t>
            </a:r>
          </a:p>
        </p:txBody>
      </p:sp>
      <p:sp>
        <p:nvSpPr>
          <p:cNvPr id="2070" name="CuadroTexto 24">
            <a:extLst>
              <a:ext uri="{FF2B5EF4-FFF2-40B4-BE49-F238E27FC236}">
                <a16:creationId xmlns="" xmlns:a16="http://schemas.microsoft.com/office/drawing/2014/main" id="{5919369F-DF99-4E17-9836-653DE72F8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3188" y="2813050"/>
            <a:ext cx="3651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33CC"/>
                </a:solidFill>
              </a:rPr>
              <a:t>#8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="" xmlns:a16="http://schemas.microsoft.com/office/drawing/2014/main" id="{9DAA2C40-FD22-4975-9C9E-F54F6CE72E3C}"/>
              </a:ext>
            </a:extLst>
          </p:cNvPr>
          <p:cNvSpPr txBox="1"/>
          <p:nvPr/>
        </p:nvSpPr>
        <p:spPr>
          <a:xfrm>
            <a:off x="11061700" y="2047875"/>
            <a:ext cx="3667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#2</a:t>
            </a:r>
          </a:p>
        </p:txBody>
      </p:sp>
      <p:sp>
        <p:nvSpPr>
          <p:cNvPr id="2072" name="CuadroTexto 33">
            <a:extLst>
              <a:ext uri="{FF2B5EF4-FFF2-40B4-BE49-F238E27FC236}">
                <a16:creationId xmlns="" xmlns:a16="http://schemas.microsoft.com/office/drawing/2014/main" id="{C471C484-C708-4F43-A31A-88D3CA77E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97418" y="1674019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#9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="" xmlns:a16="http://schemas.microsoft.com/office/drawing/2014/main" id="{5CD6FA86-9194-4B28-BB60-162E82774B4E}"/>
              </a:ext>
            </a:extLst>
          </p:cNvPr>
          <p:cNvSpPr txBox="1"/>
          <p:nvPr/>
        </p:nvSpPr>
        <p:spPr>
          <a:xfrm>
            <a:off x="5075235" y="3848894"/>
            <a:ext cx="36671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#1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="" xmlns:a16="http://schemas.microsoft.com/office/drawing/2014/main" id="{0A6A27A6-FDF0-4C1B-9A40-48683EE326AB}"/>
              </a:ext>
            </a:extLst>
          </p:cNvPr>
          <p:cNvSpPr txBox="1"/>
          <p:nvPr/>
        </p:nvSpPr>
        <p:spPr>
          <a:xfrm>
            <a:off x="5054596" y="5134769"/>
            <a:ext cx="3651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#3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="" xmlns:a16="http://schemas.microsoft.com/office/drawing/2014/main" id="{6BD29074-8D24-4F4C-8B93-F4D1E20E3E48}"/>
              </a:ext>
            </a:extLst>
          </p:cNvPr>
          <p:cNvSpPr txBox="1"/>
          <p:nvPr/>
        </p:nvSpPr>
        <p:spPr>
          <a:xfrm>
            <a:off x="5066508" y="5578475"/>
            <a:ext cx="365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#4</a:t>
            </a:r>
          </a:p>
        </p:txBody>
      </p:sp>
      <p:sp>
        <p:nvSpPr>
          <p:cNvPr id="2077" name="CuadroTexto 21">
            <a:extLst>
              <a:ext uri="{FF2B5EF4-FFF2-40B4-BE49-F238E27FC236}">
                <a16:creationId xmlns="" xmlns:a16="http://schemas.microsoft.com/office/drawing/2014/main" id="{4F82AC2E-F325-46E8-B253-08037FBC1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5937" y="5816600"/>
            <a:ext cx="365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>
                <a:solidFill>
                  <a:srgbClr val="FF0000"/>
                </a:solidFill>
              </a:rPr>
              <a:t>#5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="" xmlns:a16="http://schemas.microsoft.com/office/drawing/2014/main" id="{B3C072EA-D2EB-46F2-8E6D-32BCCE467B25}"/>
              </a:ext>
            </a:extLst>
          </p:cNvPr>
          <p:cNvSpPr txBox="1"/>
          <p:nvPr/>
        </p:nvSpPr>
        <p:spPr>
          <a:xfrm>
            <a:off x="2995613" y="5116513"/>
            <a:ext cx="366712" cy="306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#6</a:t>
            </a:r>
          </a:p>
        </p:txBody>
      </p:sp>
      <p:sp>
        <p:nvSpPr>
          <p:cNvPr id="2079" name="CuadroTexto 23">
            <a:extLst>
              <a:ext uri="{FF2B5EF4-FFF2-40B4-BE49-F238E27FC236}">
                <a16:creationId xmlns="" xmlns:a16="http://schemas.microsoft.com/office/drawing/2014/main" id="{2CAF18BF-E99C-4404-B7D1-239559840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5613" y="5314950"/>
            <a:ext cx="366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3366CC"/>
                </a:solidFill>
              </a:rPr>
              <a:t>#7</a:t>
            </a:r>
          </a:p>
        </p:txBody>
      </p:sp>
      <p:sp>
        <p:nvSpPr>
          <p:cNvPr id="2080" name="CuadroTexto 24">
            <a:extLst>
              <a:ext uri="{FF2B5EF4-FFF2-40B4-BE49-F238E27FC236}">
                <a16:creationId xmlns="" xmlns:a16="http://schemas.microsoft.com/office/drawing/2014/main" id="{95010998-AF70-43B8-BFBD-55255A6E2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5775" y="5546726"/>
            <a:ext cx="3651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>
                <a:solidFill>
                  <a:srgbClr val="FF33CC"/>
                </a:solidFill>
              </a:rPr>
              <a:t>#8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="" xmlns:a16="http://schemas.microsoft.com/office/drawing/2014/main" id="{E9FE4A12-F0D2-4BA6-96EA-AE5E01ACE064}"/>
              </a:ext>
            </a:extLst>
          </p:cNvPr>
          <p:cNvSpPr txBox="1"/>
          <p:nvPr/>
        </p:nvSpPr>
        <p:spPr>
          <a:xfrm>
            <a:off x="5117172" y="4285854"/>
            <a:ext cx="3667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#2</a:t>
            </a:r>
          </a:p>
        </p:txBody>
      </p:sp>
      <p:sp>
        <p:nvSpPr>
          <p:cNvPr id="2082" name="CuadroTexto 49">
            <a:extLst>
              <a:ext uri="{FF2B5EF4-FFF2-40B4-BE49-F238E27FC236}">
                <a16:creationId xmlns="" xmlns:a16="http://schemas.microsoft.com/office/drawing/2014/main" id="{F08FB0ED-9E99-48BE-97A9-0C223A183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225" y="5314950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/>
              <a:t>#9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="" xmlns:a16="http://schemas.microsoft.com/office/drawing/2014/main" id="{70B1D24B-79D5-4BE7-9B47-EDD990862B95}"/>
              </a:ext>
            </a:extLst>
          </p:cNvPr>
          <p:cNvSpPr txBox="1"/>
          <p:nvPr/>
        </p:nvSpPr>
        <p:spPr>
          <a:xfrm>
            <a:off x="11091863" y="4713288"/>
            <a:ext cx="36671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#1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="" xmlns:a16="http://schemas.microsoft.com/office/drawing/2014/main" id="{5A407169-FF68-4693-AA91-BE7064358A2D}"/>
              </a:ext>
            </a:extLst>
          </p:cNvPr>
          <p:cNvSpPr txBox="1"/>
          <p:nvPr/>
        </p:nvSpPr>
        <p:spPr>
          <a:xfrm>
            <a:off x="11061700" y="5072063"/>
            <a:ext cx="3651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#3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="" xmlns:a16="http://schemas.microsoft.com/office/drawing/2014/main" id="{6F13ECD1-BA7E-4447-8C81-6EBFE985F1C2}"/>
              </a:ext>
            </a:extLst>
          </p:cNvPr>
          <p:cNvSpPr txBox="1"/>
          <p:nvPr/>
        </p:nvSpPr>
        <p:spPr>
          <a:xfrm>
            <a:off x="11029950" y="5678488"/>
            <a:ext cx="365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#4</a:t>
            </a:r>
          </a:p>
        </p:txBody>
      </p:sp>
      <p:sp>
        <p:nvSpPr>
          <p:cNvPr id="2087" name="CuadroTexto 21">
            <a:extLst>
              <a:ext uri="{FF2B5EF4-FFF2-40B4-BE49-F238E27FC236}">
                <a16:creationId xmlns="" xmlns:a16="http://schemas.microsoft.com/office/drawing/2014/main" id="{86EACC28-FBD8-47A2-A215-26E883F34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7475" y="5783263"/>
            <a:ext cx="365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0000"/>
                </a:solidFill>
              </a:rPr>
              <a:t>#5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="" xmlns:a16="http://schemas.microsoft.com/office/drawing/2014/main" id="{E0B24F9A-BED6-4E25-B025-FC0C00EA67BD}"/>
              </a:ext>
            </a:extLst>
          </p:cNvPr>
          <p:cNvSpPr txBox="1"/>
          <p:nvPr/>
        </p:nvSpPr>
        <p:spPr>
          <a:xfrm>
            <a:off x="9028113" y="5129213"/>
            <a:ext cx="366712" cy="306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#6</a:t>
            </a:r>
          </a:p>
        </p:txBody>
      </p:sp>
      <p:sp>
        <p:nvSpPr>
          <p:cNvPr id="2089" name="CuadroTexto 23">
            <a:extLst>
              <a:ext uri="{FF2B5EF4-FFF2-40B4-BE49-F238E27FC236}">
                <a16:creationId xmlns="" xmlns:a16="http://schemas.microsoft.com/office/drawing/2014/main" id="{BFD84DBF-62F3-4432-BD97-539E2FF13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0188" y="4003675"/>
            <a:ext cx="366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3366CC"/>
                </a:solidFill>
              </a:rPr>
              <a:t>#7</a:t>
            </a:r>
          </a:p>
        </p:txBody>
      </p:sp>
      <p:sp>
        <p:nvSpPr>
          <p:cNvPr id="2090" name="CuadroTexto 24">
            <a:extLst>
              <a:ext uri="{FF2B5EF4-FFF2-40B4-BE49-F238E27FC236}">
                <a16:creationId xmlns="" xmlns:a16="http://schemas.microsoft.com/office/drawing/2014/main" id="{CD739465-11AC-4F06-9A69-8913F3A77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7475" y="5435600"/>
            <a:ext cx="3651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33CC"/>
                </a:solidFill>
              </a:rPr>
              <a:t>#8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="" xmlns:a16="http://schemas.microsoft.com/office/drawing/2014/main" id="{C0669F5E-E152-4D0F-BCB2-3494DA157E2B}"/>
              </a:ext>
            </a:extLst>
          </p:cNvPr>
          <p:cNvSpPr txBox="1"/>
          <p:nvPr/>
        </p:nvSpPr>
        <p:spPr>
          <a:xfrm>
            <a:off x="11061700" y="5337175"/>
            <a:ext cx="3667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#2</a:t>
            </a:r>
          </a:p>
        </p:txBody>
      </p:sp>
      <p:sp>
        <p:nvSpPr>
          <p:cNvPr id="2092" name="CuadroTexto 66">
            <a:extLst>
              <a:ext uri="{FF2B5EF4-FFF2-40B4-BE49-F238E27FC236}">
                <a16:creationId xmlns="" xmlns:a16="http://schemas.microsoft.com/office/drawing/2014/main" id="{1F2D0027-1127-4913-A6AC-9DA80E19D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5988" y="5527872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/>
              <a:t>#9</a:t>
            </a:r>
          </a:p>
        </p:txBody>
      </p:sp>
      <p:sp>
        <p:nvSpPr>
          <p:cNvPr id="2094" name="CuadroTexto 71">
            <a:extLst>
              <a:ext uri="{FF2B5EF4-FFF2-40B4-BE49-F238E27FC236}">
                <a16:creationId xmlns="" xmlns:a16="http://schemas.microsoft.com/office/drawing/2014/main" id="{91C4AF76-D3A7-4DEB-9D5C-859A665CE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3950" y="490538"/>
            <a:ext cx="317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800"/>
              <a:t>B</a:t>
            </a:r>
          </a:p>
        </p:txBody>
      </p:sp>
      <p:sp>
        <p:nvSpPr>
          <p:cNvPr id="2095" name="CuadroTexto 72">
            <a:extLst>
              <a:ext uri="{FF2B5EF4-FFF2-40B4-BE49-F238E27FC236}">
                <a16:creationId xmlns="" xmlns:a16="http://schemas.microsoft.com/office/drawing/2014/main" id="{D293CA7D-F708-4991-B076-E35E6EF38D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3950" y="3803650"/>
            <a:ext cx="404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800"/>
              <a:t>D</a:t>
            </a:r>
          </a:p>
        </p:txBody>
      </p:sp>
      <p:sp>
        <p:nvSpPr>
          <p:cNvPr id="2096" name="CuadroTexto 73">
            <a:extLst>
              <a:ext uri="{FF2B5EF4-FFF2-40B4-BE49-F238E27FC236}">
                <a16:creationId xmlns="" xmlns:a16="http://schemas.microsoft.com/office/drawing/2014/main" id="{51C6F706-894F-43FE-9C18-8C8686E80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" y="3827463"/>
            <a:ext cx="317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800"/>
              <a:t>C</a:t>
            </a:r>
          </a:p>
        </p:txBody>
      </p:sp>
      <p:sp>
        <p:nvSpPr>
          <p:cNvPr id="2051" name="CuadroTexto 25">
            <a:extLst>
              <a:ext uri="{FF2B5EF4-FFF2-40B4-BE49-F238E27FC236}">
                <a16:creationId xmlns="" xmlns:a16="http://schemas.microsoft.com/office/drawing/2014/main" id="{1BF914D3-542C-4702-B709-CAD6E022A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331" y="3297509"/>
            <a:ext cx="10334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/>
              <a:t>Time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60ED9879-3336-463A-9B91-719F5E1827E8}"/>
              </a:ext>
            </a:extLst>
          </p:cNvPr>
          <p:cNvSpPr txBox="1"/>
          <p:nvPr/>
        </p:nvSpPr>
        <p:spPr>
          <a:xfrm>
            <a:off x="5203031" y="1704180"/>
            <a:ext cx="3667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#1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DF4F6777-73EA-405C-AD01-52023422ED65}"/>
              </a:ext>
            </a:extLst>
          </p:cNvPr>
          <p:cNvSpPr txBox="1"/>
          <p:nvPr/>
        </p:nvSpPr>
        <p:spPr>
          <a:xfrm>
            <a:off x="4995863" y="2047875"/>
            <a:ext cx="3651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#3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6E517B67-A57B-46C0-A63E-8DF721F1FAAE}"/>
              </a:ext>
            </a:extLst>
          </p:cNvPr>
          <p:cNvSpPr txBox="1"/>
          <p:nvPr/>
        </p:nvSpPr>
        <p:spPr>
          <a:xfrm>
            <a:off x="4964113" y="1830388"/>
            <a:ext cx="365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#4</a:t>
            </a:r>
          </a:p>
        </p:txBody>
      </p:sp>
      <p:sp>
        <p:nvSpPr>
          <p:cNvPr id="2055" name="CuadroTexto 21">
            <a:extLst>
              <a:ext uri="{FF2B5EF4-FFF2-40B4-BE49-F238E27FC236}">
                <a16:creationId xmlns="" xmlns:a16="http://schemas.microsoft.com/office/drawing/2014/main" id="{C8D323A8-019B-413B-AA5B-07B9CD474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8938" y="2795588"/>
            <a:ext cx="365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0000"/>
                </a:solidFill>
              </a:rPr>
              <a:t>#5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D48E8BB6-7BCC-4188-88A0-209591E19802}"/>
              </a:ext>
            </a:extLst>
          </p:cNvPr>
          <p:cNvSpPr txBox="1"/>
          <p:nvPr/>
        </p:nvSpPr>
        <p:spPr>
          <a:xfrm>
            <a:off x="3032125" y="1066800"/>
            <a:ext cx="366713" cy="3063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#6</a:t>
            </a:r>
          </a:p>
        </p:txBody>
      </p:sp>
      <p:sp>
        <p:nvSpPr>
          <p:cNvPr id="2057" name="CuadroTexto 23">
            <a:extLst>
              <a:ext uri="{FF2B5EF4-FFF2-40B4-BE49-F238E27FC236}">
                <a16:creationId xmlns="" xmlns:a16="http://schemas.microsoft.com/office/drawing/2014/main" id="{48655952-7CFF-4EFF-A582-27641C4EB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3075" y="1503363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3366CC"/>
                </a:solidFill>
              </a:rPr>
              <a:t>#7</a:t>
            </a:r>
          </a:p>
        </p:txBody>
      </p:sp>
      <p:sp>
        <p:nvSpPr>
          <p:cNvPr id="2058" name="CuadroTexto 24">
            <a:extLst>
              <a:ext uri="{FF2B5EF4-FFF2-40B4-BE49-F238E27FC236}">
                <a16:creationId xmlns="" xmlns:a16="http://schemas.microsoft.com/office/drawing/2014/main" id="{812831F2-6971-463C-B5FC-0C7896A56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5288" y="2624138"/>
            <a:ext cx="3651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33CC"/>
                </a:solidFill>
              </a:rPr>
              <a:t>#8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="" xmlns:a16="http://schemas.microsoft.com/office/drawing/2014/main" id="{96BFBB0C-49CB-49FE-98D3-CBA6EF4B976B}"/>
              </a:ext>
            </a:extLst>
          </p:cNvPr>
          <p:cNvSpPr txBox="1"/>
          <p:nvPr/>
        </p:nvSpPr>
        <p:spPr>
          <a:xfrm>
            <a:off x="4962525" y="1652588"/>
            <a:ext cx="3667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#2</a:t>
            </a:r>
          </a:p>
        </p:txBody>
      </p:sp>
      <p:sp>
        <p:nvSpPr>
          <p:cNvPr id="2060" name="CuadroTexto 16">
            <a:extLst>
              <a:ext uri="{FF2B5EF4-FFF2-40B4-BE49-F238E27FC236}">
                <a16:creationId xmlns="" xmlns:a16="http://schemas.microsoft.com/office/drawing/2014/main" id="{F0A4F509-368C-4D5B-841A-E495B87C1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9037" y="2228056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/>
              <a:t>#9</a:t>
            </a:r>
          </a:p>
        </p:txBody>
      </p:sp>
      <p:sp>
        <p:nvSpPr>
          <p:cNvPr id="2062" name="CuadroTexto 26">
            <a:extLst>
              <a:ext uri="{FF2B5EF4-FFF2-40B4-BE49-F238E27FC236}">
                <a16:creationId xmlns="" xmlns:a16="http://schemas.microsoft.com/office/drawing/2014/main" id="{45BDD2F3-F58C-4FC5-82E0-DA8807DFE83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329405" y="1704181"/>
            <a:ext cx="1477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CD3+ cells x 10</a:t>
            </a:r>
            <a:r>
              <a:rPr lang="es-ES" altLang="es-ES" sz="1400" baseline="30000"/>
              <a:t>9</a:t>
            </a:r>
            <a:r>
              <a:rPr lang="es-ES" altLang="es-ES" sz="1400"/>
              <a:t>/L</a:t>
            </a:r>
          </a:p>
        </p:txBody>
      </p:sp>
      <p:sp>
        <p:nvSpPr>
          <p:cNvPr id="2093" name="CuadroTexto 70">
            <a:extLst>
              <a:ext uri="{FF2B5EF4-FFF2-40B4-BE49-F238E27FC236}">
                <a16:creationId xmlns="" xmlns:a16="http://schemas.microsoft.com/office/drawing/2014/main" id="{9037F8F8-637F-4A36-997B-76135605DA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" y="406400"/>
            <a:ext cx="317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800"/>
              <a:t>A</a:t>
            </a:r>
          </a:p>
        </p:txBody>
      </p:sp>
      <p:sp>
        <p:nvSpPr>
          <p:cNvPr id="2097" name="CuadroTexto 4">
            <a:extLst>
              <a:ext uri="{FF2B5EF4-FFF2-40B4-BE49-F238E27FC236}">
                <a16:creationId xmlns="" xmlns:a16="http://schemas.microsoft.com/office/drawing/2014/main" id="{12015640-6448-43D8-A815-4F9A1A319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438" y="3097213"/>
            <a:ext cx="392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Pre</a:t>
            </a:r>
          </a:p>
        </p:txBody>
      </p:sp>
      <p:sp>
        <p:nvSpPr>
          <p:cNvPr id="2098" name="CuadroTexto 5">
            <a:extLst>
              <a:ext uri="{FF2B5EF4-FFF2-40B4-BE49-F238E27FC236}">
                <a16:creationId xmlns="" xmlns:a16="http://schemas.microsoft.com/office/drawing/2014/main" id="{6C7B9123-FC8A-4E3B-B897-D988924CF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3105150"/>
            <a:ext cx="742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 dirty="0"/>
              <a:t>1st </a:t>
            </a:r>
            <a:r>
              <a:rPr lang="es-ES" altLang="es-ES" sz="1200" dirty="0" err="1"/>
              <a:t>week</a:t>
            </a:r>
            <a:endParaRPr lang="es-ES" altLang="es-ES" sz="1200" dirty="0"/>
          </a:p>
        </p:txBody>
      </p:sp>
      <p:sp>
        <p:nvSpPr>
          <p:cNvPr id="2099" name="CuadroTexto 5">
            <a:extLst>
              <a:ext uri="{FF2B5EF4-FFF2-40B4-BE49-F238E27FC236}">
                <a16:creationId xmlns="" xmlns:a16="http://schemas.microsoft.com/office/drawing/2014/main" id="{0F905DFA-9C43-4DAF-9232-DC9DC6566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0425" y="3092450"/>
            <a:ext cx="7921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 dirty="0"/>
              <a:t>2nd </a:t>
            </a:r>
            <a:r>
              <a:rPr lang="es-ES" altLang="es-ES" sz="1200" dirty="0" err="1"/>
              <a:t>week</a:t>
            </a:r>
            <a:endParaRPr lang="es-ES" altLang="es-ES" sz="1200" dirty="0"/>
          </a:p>
        </p:txBody>
      </p:sp>
      <p:sp>
        <p:nvSpPr>
          <p:cNvPr id="2100" name="CuadroTexto 25">
            <a:extLst>
              <a:ext uri="{FF2B5EF4-FFF2-40B4-BE49-F238E27FC236}">
                <a16:creationId xmlns="" xmlns:a16="http://schemas.microsoft.com/office/drawing/2014/main" id="{1F3F051F-D52F-49AC-B230-EC4E51457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5575" y="6321425"/>
            <a:ext cx="10334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Time</a:t>
            </a:r>
          </a:p>
        </p:txBody>
      </p:sp>
      <p:sp>
        <p:nvSpPr>
          <p:cNvPr id="2101" name="CuadroTexto 4">
            <a:extLst>
              <a:ext uri="{FF2B5EF4-FFF2-40B4-BE49-F238E27FC236}">
                <a16:creationId xmlns="" xmlns:a16="http://schemas.microsoft.com/office/drawing/2014/main" id="{D8DF7714-331B-47D2-B0D2-BEDE42447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013" y="6076950"/>
            <a:ext cx="392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 dirty="0"/>
              <a:t>Pre</a:t>
            </a:r>
          </a:p>
        </p:txBody>
      </p:sp>
      <p:sp>
        <p:nvSpPr>
          <p:cNvPr id="2102" name="CuadroTexto 5">
            <a:extLst>
              <a:ext uri="{FF2B5EF4-FFF2-40B4-BE49-F238E27FC236}">
                <a16:creationId xmlns="" xmlns:a16="http://schemas.microsoft.com/office/drawing/2014/main" id="{13A9D321-8D60-4500-AACA-6A19E852A2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0188" y="6075363"/>
            <a:ext cx="7429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 dirty="0"/>
              <a:t>1st </a:t>
            </a:r>
            <a:r>
              <a:rPr lang="es-ES" altLang="es-ES" sz="1200" dirty="0" err="1"/>
              <a:t>week</a:t>
            </a:r>
            <a:endParaRPr lang="es-ES" altLang="es-ES" sz="1200" dirty="0"/>
          </a:p>
        </p:txBody>
      </p:sp>
      <p:sp>
        <p:nvSpPr>
          <p:cNvPr id="2103" name="CuadroTexto 5">
            <a:extLst>
              <a:ext uri="{FF2B5EF4-FFF2-40B4-BE49-F238E27FC236}">
                <a16:creationId xmlns="" xmlns:a16="http://schemas.microsoft.com/office/drawing/2014/main" id="{DA3B93DE-A61B-44F9-82A5-26D7AF31A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5350" y="6062663"/>
            <a:ext cx="7937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2nd week</a:t>
            </a:r>
          </a:p>
        </p:txBody>
      </p:sp>
      <p:sp>
        <p:nvSpPr>
          <p:cNvPr id="2104" name="CuadroTexto 25">
            <a:extLst>
              <a:ext uri="{FF2B5EF4-FFF2-40B4-BE49-F238E27FC236}">
                <a16:creationId xmlns="" xmlns:a16="http://schemas.microsoft.com/office/drawing/2014/main" id="{36013640-E2A5-404C-A88E-B74C4BA72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2663" y="3443288"/>
            <a:ext cx="10350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Time</a:t>
            </a:r>
          </a:p>
        </p:txBody>
      </p:sp>
      <p:sp>
        <p:nvSpPr>
          <p:cNvPr id="2105" name="CuadroTexto 4">
            <a:extLst>
              <a:ext uri="{FF2B5EF4-FFF2-40B4-BE49-F238E27FC236}">
                <a16:creationId xmlns="" xmlns:a16="http://schemas.microsoft.com/office/drawing/2014/main" id="{529C0E8B-AE0D-4B7F-B458-6CA7B1E61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9100" y="3217863"/>
            <a:ext cx="393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Pre</a:t>
            </a:r>
          </a:p>
        </p:txBody>
      </p:sp>
      <p:sp>
        <p:nvSpPr>
          <p:cNvPr id="2106" name="CuadroTexto 5">
            <a:extLst>
              <a:ext uri="{FF2B5EF4-FFF2-40B4-BE49-F238E27FC236}">
                <a16:creationId xmlns="" xmlns:a16="http://schemas.microsoft.com/office/drawing/2014/main" id="{D12FAE73-01E9-462D-A338-060084578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8863" y="3225800"/>
            <a:ext cx="741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1st week</a:t>
            </a:r>
          </a:p>
        </p:txBody>
      </p:sp>
      <p:sp>
        <p:nvSpPr>
          <p:cNvPr id="2107" name="CuadroTexto 5">
            <a:extLst>
              <a:ext uri="{FF2B5EF4-FFF2-40B4-BE49-F238E27FC236}">
                <a16:creationId xmlns="" xmlns:a16="http://schemas.microsoft.com/office/drawing/2014/main" id="{C57D79C1-6D7B-4901-B32C-2A0AAD5A9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4025" y="3184525"/>
            <a:ext cx="7921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2nd week</a:t>
            </a:r>
          </a:p>
        </p:txBody>
      </p:sp>
      <p:sp>
        <p:nvSpPr>
          <p:cNvPr id="2108" name="CuadroTexto 25">
            <a:extLst>
              <a:ext uri="{FF2B5EF4-FFF2-40B4-BE49-F238E27FC236}">
                <a16:creationId xmlns="" xmlns:a16="http://schemas.microsoft.com/office/drawing/2014/main" id="{B09D061B-AEE0-4282-A5AF-965898CEA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6813" y="6540500"/>
            <a:ext cx="103346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/>
              <a:t>Time</a:t>
            </a:r>
          </a:p>
        </p:txBody>
      </p:sp>
      <p:sp>
        <p:nvSpPr>
          <p:cNvPr id="2109" name="CuadroTexto 4">
            <a:extLst>
              <a:ext uri="{FF2B5EF4-FFF2-40B4-BE49-F238E27FC236}">
                <a16:creationId xmlns="" xmlns:a16="http://schemas.microsoft.com/office/drawing/2014/main" id="{F4F95C98-AC8E-48B9-9236-AA7EDEFDE6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9275" y="6269038"/>
            <a:ext cx="3921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Pre</a:t>
            </a:r>
          </a:p>
        </p:txBody>
      </p:sp>
      <p:sp>
        <p:nvSpPr>
          <p:cNvPr id="2110" name="CuadroTexto 5">
            <a:extLst>
              <a:ext uri="{FF2B5EF4-FFF2-40B4-BE49-F238E27FC236}">
                <a16:creationId xmlns="" xmlns:a16="http://schemas.microsoft.com/office/drawing/2014/main" id="{753D19CD-C122-47ED-AD68-D79458E99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9350" y="6276975"/>
            <a:ext cx="7429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1st week</a:t>
            </a:r>
          </a:p>
        </p:txBody>
      </p:sp>
      <p:sp>
        <p:nvSpPr>
          <p:cNvPr id="2111" name="CuadroTexto 5">
            <a:extLst>
              <a:ext uri="{FF2B5EF4-FFF2-40B4-BE49-F238E27FC236}">
                <a16:creationId xmlns="" xmlns:a16="http://schemas.microsoft.com/office/drawing/2014/main" id="{4D4D4497-987C-4012-876E-47B098583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4513" y="6237288"/>
            <a:ext cx="7921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2nd week</a:t>
            </a:r>
          </a:p>
        </p:txBody>
      </p:sp>
      <p:sp>
        <p:nvSpPr>
          <p:cNvPr id="2112" name="CuadroTexto 26">
            <a:extLst>
              <a:ext uri="{FF2B5EF4-FFF2-40B4-BE49-F238E27FC236}">
                <a16:creationId xmlns="" xmlns:a16="http://schemas.microsoft.com/office/drawing/2014/main" id="{88B2D8C5-E55E-40C6-B6A6-289BCC085A9B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99244" y="4890294"/>
            <a:ext cx="14779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CD8+ cells x 10</a:t>
            </a:r>
            <a:r>
              <a:rPr lang="es-ES" altLang="es-ES" sz="1400" baseline="30000"/>
              <a:t>9</a:t>
            </a:r>
            <a:r>
              <a:rPr lang="es-ES" altLang="es-ES" sz="1400"/>
              <a:t>/L</a:t>
            </a:r>
          </a:p>
        </p:txBody>
      </p:sp>
      <p:sp>
        <p:nvSpPr>
          <p:cNvPr id="2113" name="CuadroTexto 26">
            <a:extLst>
              <a:ext uri="{FF2B5EF4-FFF2-40B4-BE49-F238E27FC236}">
                <a16:creationId xmlns="" xmlns:a16="http://schemas.microsoft.com/office/drawing/2014/main" id="{B5F21AC3-137C-4573-956A-1B37E932EC5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780088" y="1854200"/>
            <a:ext cx="1479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CD4+ cells x 10</a:t>
            </a:r>
            <a:r>
              <a:rPr lang="es-ES" altLang="es-ES" sz="1400" baseline="30000"/>
              <a:t>9</a:t>
            </a:r>
            <a:r>
              <a:rPr lang="es-ES" altLang="es-ES" sz="1400"/>
              <a:t>/L</a:t>
            </a:r>
          </a:p>
        </p:txBody>
      </p:sp>
      <p:sp>
        <p:nvSpPr>
          <p:cNvPr id="2114" name="CuadroTexto 26">
            <a:extLst>
              <a:ext uri="{FF2B5EF4-FFF2-40B4-BE49-F238E27FC236}">
                <a16:creationId xmlns="" xmlns:a16="http://schemas.microsoft.com/office/drawing/2014/main" id="{97C68016-E07F-4B60-B41C-05016921C4A5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719763" y="4975225"/>
            <a:ext cx="1568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CD56+ cells x 10</a:t>
            </a:r>
            <a:r>
              <a:rPr lang="es-ES" altLang="es-ES" sz="1400" baseline="30000"/>
              <a:t>9</a:t>
            </a:r>
            <a:r>
              <a:rPr lang="es-ES" altLang="es-ES" sz="1400"/>
              <a:t>/L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Gráfico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737101"/>
              </p:ext>
            </p:extLst>
          </p:nvPr>
        </p:nvGraphicFramePr>
        <p:xfrm>
          <a:off x="829470" y="36591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9476EAF9-E6EF-4A4D-9FD7-909E41062E6C}"/>
              </a:ext>
            </a:extLst>
          </p:cNvPr>
          <p:cNvSpPr txBox="1"/>
          <p:nvPr/>
        </p:nvSpPr>
        <p:spPr>
          <a:xfrm>
            <a:off x="5386388" y="2090738"/>
            <a:ext cx="36671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#1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7AD369C2-7D76-4790-B4AE-871B76B3C12A}"/>
              </a:ext>
            </a:extLst>
          </p:cNvPr>
          <p:cNvSpPr txBox="1"/>
          <p:nvPr/>
        </p:nvSpPr>
        <p:spPr>
          <a:xfrm>
            <a:off x="5316538" y="1936750"/>
            <a:ext cx="3651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#3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4BEAE28D-933B-46AE-9280-57CB72F2B89B}"/>
              </a:ext>
            </a:extLst>
          </p:cNvPr>
          <p:cNvSpPr txBox="1"/>
          <p:nvPr/>
        </p:nvSpPr>
        <p:spPr>
          <a:xfrm>
            <a:off x="5227638" y="569913"/>
            <a:ext cx="365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#4</a:t>
            </a:r>
          </a:p>
        </p:txBody>
      </p:sp>
      <p:sp>
        <p:nvSpPr>
          <p:cNvPr id="3078" name="CuadroTexto 21">
            <a:extLst>
              <a:ext uri="{FF2B5EF4-FFF2-40B4-BE49-F238E27FC236}">
                <a16:creationId xmlns="" xmlns:a16="http://schemas.microsoft.com/office/drawing/2014/main" id="{999D54A7-9300-4E68-8AAC-134B4EAA1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5488" y="2654300"/>
            <a:ext cx="365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0000"/>
                </a:solidFill>
              </a:rPr>
              <a:t>#5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3D2FEBA6-E63A-469E-8673-255F07393A0A}"/>
              </a:ext>
            </a:extLst>
          </p:cNvPr>
          <p:cNvSpPr txBox="1"/>
          <p:nvPr/>
        </p:nvSpPr>
        <p:spPr>
          <a:xfrm>
            <a:off x="3208338" y="1611313"/>
            <a:ext cx="366712" cy="306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#6</a:t>
            </a:r>
          </a:p>
        </p:txBody>
      </p:sp>
      <p:sp>
        <p:nvSpPr>
          <p:cNvPr id="3080" name="CuadroTexto 23">
            <a:extLst>
              <a:ext uri="{FF2B5EF4-FFF2-40B4-BE49-F238E27FC236}">
                <a16:creationId xmlns="" xmlns:a16="http://schemas.microsoft.com/office/drawing/2014/main" id="{F230804D-C83C-4C57-968E-C84E9C32E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50" y="1801813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3366CC"/>
                </a:solidFill>
              </a:rPr>
              <a:t>#7</a:t>
            </a:r>
          </a:p>
        </p:txBody>
      </p:sp>
      <p:sp>
        <p:nvSpPr>
          <p:cNvPr id="3081" name="CuadroTexto 24">
            <a:extLst>
              <a:ext uri="{FF2B5EF4-FFF2-40B4-BE49-F238E27FC236}">
                <a16:creationId xmlns="" xmlns:a16="http://schemas.microsoft.com/office/drawing/2014/main" id="{97AF5774-DEFB-4BB8-A9F8-24FE49A29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5488" y="2332038"/>
            <a:ext cx="3651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>
                <a:solidFill>
                  <a:srgbClr val="FF33CC"/>
                </a:solidFill>
              </a:rPr>
              <a:t>#8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="" xmlns:a16="http://schemas.microsoft.com/office/drawing/2014/main" id="{2EDAB7F3-E830-42F1-9C33-CED6F513B361}"/>
              </a:ext>
            </a:extLst>
          </p:cNvPr>
          <p:cNvSpPr txBox="1"/>
          <p:nvPr/>
        </p:nvSpPr>
        <p:spPr>
          <a:xfrm>
            <a:off x="5226050" y="2244725"/>
            <a:ext cx="3667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#2</a:t>
            </a:r>
          </a:p>
        </p:txBody>
      </p:sp>
      <p:sp>
        <p:nvSpPr>
          <p:cNvPr id="3083" name="CuadroTexto 16">
            <a:extLst>
              <a:ext uri="{FF2B5EF4-FFF2-40B4-BE49-F238E27FC236}">
                <a16:creationId xmlns="" xmlns:a16="http://schemas.microsoft.com/office/drawing/2014/main" id="{E2CB6908-C3AA-4EC9-BABA-59ECF90E4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3506" y="2432844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/>
              <a:t>#9</a:t>
            </a:r>
          </a:p>
        </p:txBody>
      </p:sp>
      <p:sp>
        <p:nvSpPr>
          <p:cNvPr id="3084" name="CuadroTexto 18">
            <a:extLst>
              <a:ext uri="{FF2B5EF4-FFF2-40B4-BE49-F238E27FC236}">
                <a16:creationId xmlns="" xmlns:a16="http://schemas.microsoft.com/office/drawing/2014/main" id="{7ABB4382-E907-4031-A14E-F7866DAEB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287338"/>
            <a:ext cx="296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800"/>
              <a:t>E</a:t>
            </a:r>
          </a:p>
        </p:txBody>
      </p:sp>
      <p:sp>
        <p:nvSpPr>
          <p:cNvPr id="3096" name="CuadroTexto 35">
            <a:extLst>
              <a:ext uri="{FF2B5EF4-FFF2-40B4-BE49-F238E27FC236}">
                <a16:creationId xmlns="" xmlns:a16="http://schemas.microsoft.com/office/drawing/2014/main" id="{80EAA3B3-DBEB-453A-9393-C3F05666B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1513" y="260350"/>
            <a:ext cx="296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800"/>
              <a:t>F</a:t>
            </a:r>
          </a:p>
        </p:txBody>
      </p:sp>
      <p:sp>
        <p:nvSpPr>
          <p:cNvPr id="3097" name="CuadroTexto 25">
            <a:extLst>
              <a:ext uri="{FF2B5EF4-FFF2-40B4-BE49-F238E27FC236}">
                <a16:creationId xmlns="" xmlns:a16="http://schemas.microsoft.com/office/drawing/2014/main" id="{0693E461-8793-478B-8825-8185525CE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75" y="3187700"/>
            <a:ext cx="10334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Time</a:t>
            </a:r>
          </a:p>
        </p:txBody>
      </p:sp>
      <p:sp>
        <p:nvSpPr>
          <p:cNvPr id="3098" name="CuadroTexto 4">
            <a:extLst>
              <a:ext uri="{FF2B5EF4-FFF2-40B4-BE49-F238E27FC236}">
                <a16:creationId xmlns="" xmlns:a16="http://schemas.microsoft.com/office/drawing/2014/main" id="{FB731ED9-B122-4973-9763-F12E813A0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9813" y="2962275"/>
            <a:ext cx="392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Pre</a:t>
            </a:r>
          </a:p>
        </p:txBody>
      </p:sp>
      <p:sp>
        <p:nvSpPr>
          <p:cNvPr id="3099" name="CuadroTexto 5">
            <a:extLst>
              <a:ext uri="{FF2B5EF4-FFF2-40B4-BE49-F238E27FC236}">
                <a16:creationId xmlns="" xmlns:a16="http://schemas.microsoft.com/office/drawing/2014/main" id="{0A17BE2D-733B-4B16-B298-A3B279FB4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7988" y="2970213"/>
            <a:ext cx="7429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1st week</a:t>
            </a:r>
          </a:p>
        </p:txBody>
      </p:sp>
      <p:sp>
        <p:nvSpPr>
          <p:cNvPr id="3100" name="CuadroTexto 5">
            <a:extLst>
              <a:ext uri="{FF2B5EF4-FFF2-40B4-BE49-F238E27FC236}">
                <a16:creationId xmlns="" xmlns:a16="http://schemas.microsoft.com/office/drawing/2014/main" id="{908F8348-8A2E-4644-A2CD-66007B187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3150" y="2928938"/>
            <a:ext cx="7937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2nd week</a:t>
            </a:r>
          </a:p>
        </p:txBody>
      </p:sp>
      <p:sp>
        <p:nvSpPr>
          <p:cNvPr id="3105" name="CuadroTexto 26">
            <a:extLst>
              <a:ext uri="{FF2B5EF4-FFF2-40B4-BE49-F238E27FC236}">
                <a16:creationId xmlns="" xmlns:a16="http://schemas.microsoft.com/office/drawing/2014/main" id="{23B44E76-0EE2-47BE-8E62-0B2339D8FDB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731" y="1534319"/>
            <a:ext cx="1458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C19+ cells x 10</a:t>
            </a:r>
            <a:r>
              <a:rPr lang="es-ES" altLang="es-ES" sz="1400" baseline="30000"/>
              <a:t>9</a:t>
            </a:r>
            <a:r>
              <a:rPr lang="es-ES" altLang="es-ES" sz="1400"/>
              <a:t>/L</a:t>
            </a:r>
          </a:p>
        </p:txBody>
      </p:sp>
      <p:graphicFrame>
        <p:nvGraphicFramePr>
          <p:cNvPr id="35" name="Gráfico 34">
            <a:extLst>
              <a:ext uri="{FF2B5EF4-FFF2-40B4-BE49-F238E27FC236}">
                <a16:creationId xmlns="" xmlns:a16="http://schemas.microsoft.com/office/drawing/2014/main" id="{C47956A2-021B-45E6-B6BB-308D0AC637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980326"/>
              </p:ext>
            </p:extLst>
          </p:nvPr>
        </p:nvGraphicFramePr>
        <p:xfrm>
          <a:off x="6047080" y="376236"/>
          <a:ext cx="4572000" cy="2762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CuadroTexto 35">
            <a:extLst>
              <a:ext uri="{FF2B5EF4-FFF2-40B4-BE49-F238E27FC236}">
                <a16:creationId xmlns="" xmlns:a16="http://schemas.microsoft.com/office/drawing/2014/main" id="{A8FD8654-7FC7-4713-A79E-6381806FD374}"/>
              </a:ext>
            </a:extLst>
          </p:cNvPr>
          <p:cNvSpPr txBox="1"/>
          <p:nvPr/>
        </p:nvSpPr>
        <p:spPr>
          <a:xfrm>
            <a:off x="10534650" y="2773363"/>
            <a:ext cx="3667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#1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="" xmlns:a16="http://schemas.microsoft.com/office/drawing/2014/main" id="{27F664DC-7373-4350-8C99-B2B2BCFBA764}"/>
              </a:ext>
            </a:extLst>
          </p:cNvPr>
          <p:cNvSpPr txBox="1"/>
          <p:nvPr/>
        </p:nvSpPr>
        <p:spPr>
          <a:xfrm>
            <a:off x="10534650" y="2095500"/>
            <a:ext cx="3651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#3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="" xmlns:a16="http://schemas.microsoft.com/office/drawing/2014/main" id="{A6B22B16-E5BB-4AD7-AF52-E9D0200A8458}"/>
              </a:ext>
            </a:extLst>
          </p:cNvPr>
          <p:cNvSpPr txBox="1"/>
          <p:nvPr/>
        </p:nvSpPr>
        <p:spPr>
          <a:xfrm>
            <a:off x="10493375" y="1630363"/>
            <a:ext cx="365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#4</a:t>
            </a:r>
          </a:p>
        </p:txBody>
      </p:sp>
      <p:sp>
        <p:nvSpPr>
          <p:cNvPr id="39" name="CuadroTexto 21">
            <a:extLst>
              <a:ext uri="{FF2B5EF4-FFF2-40B4-BE49-F238E27FC236}">
                <a16:creationId xmlns="" xmlns:a16="http://schemas.microsoft.com/office/drawing/2014/main" id="{71BD7834-5E07-4704-9A8F-FE48514F0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4700" y="1600200"/>
            <a:ext cx="365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0000"/>
                </a:solidFill>
              </a:rPr>
              <a:t>#5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="" xmlns:a16="http://schemas.microsoft.com/office/drawing/2014/main" id="{7F766958-B8CE-4EB0-BF8D-975E1BAC5DB0}"/>
              </a:ext>
            </a:extLst>
          </p:cNvPr>
          <p:cNvSpPr txBox="1"/>
          <p:nvPr/>
        </p:nvSpPr>
        <p:spPr>
          <a:xfrm>
            <a:off x="8397875" y="2046288"/>
            <a:ext cx="366713" cy="306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#6</a:t>
            </a:r>
          </a:p>
        </p:txBody>
      </p:sp>
      <p:sp>
        <p:nvSpPr>
          <p:cNvPr id="41" name="CuadroTexto 23">
            <a:extLst>
              <a:ext uri="{FF2B5EF4-FFF2-40B4-BE49-F238E27FC236}">
                <a16:creationId xmlns="" xmlns:a16="http://schemas.microsoft.com/office/drawing/2014/main" id="{1A8F92B1-ADE9-4912-AEFC-D3D610973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7263" y="1949450"/>
            <a:ext cx="366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3366CC"/>
                </a:solidFill>
              </a:rPr>
              <a:t>#7</a:t>
            </a:r>
          </a:p>
        </p:txBody>
      </p:sp>
      <p:sp>
        <p:nvSpPr>
          <p:cNvPr id="42" name="CuadroTexto 24">
            <a:extLst>
              <a:ext uri="{FF2B5EF4-FFF2-40B4-BE49-F238E27FC236}">
                <a16:creationId xmlns="" xmlns:a16="http://schemas.microsoft.com/office/drawing/2014/main" id="{E1853948-6A23-415A-B572-06727BF5A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4075" y="2581275"/>
            <a:ext cx="3651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rgbClr val="FF33CC"/>
                </a:solidFill>
              </a:rPr>
              <a:t>#8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="" xmlns:a16="http://schemas.microsoft.com/office/drawing/2014/main" id="{309BB6D8-CA95-4E52-B03C-EAA58F776060}"/>
              </a:ext>
            </a:extLst>
          </p:cNvPr>
          <p:cNvSpPr txBox="1"/>
          <p:nvPr/>
        </p:nvSpPr>
        <p:spPr>
          <a:xfrm>
            <a:off x="10537825" y="2574925"/>
            <a:ext cx="3667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#2</a:t>
            </a:r>
          </a:p>
        </p:txBody>
      </p:sp>
      <p:sp>
        <p:nvSpPr>
          <p:cNvPr id="44" name="CuadroTexto 32">
            <a:extLst>
              <a:ext uri="{FF2B5EF4-FFF2-40B4-BE49-F238E27FC236}">
                <a16:creationId xmlns="" xmlns:a16="http://schemas.microsoft.com/office/drawing/2014/main" id="{BFA95F1C-3CE8-410E-8485-B1388D7D1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81469" y="1881188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/>
              <a:t>#9</a:t>
            </a:r>
          </a:p>
        </p:txBody>
      </p:sp>
      <p:sp>
        <p:nvSpPr>
          <p:cNvPr id="45" name="CuadroTexto 26">
            <a:extLst>
              <a:ext uri="{FF2B5EF4-FFF2-40B4-BE49-F238E27FC236}">
                <a16:creationId xmlns="" xmlns:a16="http://schemas.microsoft.com/office/drawing/2014/main" id="{E8467FC8-77C7-4081-BD6E-CFBFA38FCFD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418138" y="1343025"/>
            <a:ext cx="1270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/>
              <a:t>Ratio CD4/CD8</a:t>
            </a:r>
          </a:p>
        </p:txBody>
      </p:sp>
      <p:sp>
        <p:nvSpPr>
          <p:cNvPr id="46" name="CuadroTexto 25">
            <a:extLst>
              <a:ext uri="{FF2B5EF4-FFF2-40B4-BE49-F238E27FC236}">
                <a16:creationId xmlns="" xmlns:a16="http://schemas.microsoft.com/office/drawing/2014/main" id="{6C547120-6FC2-4272-92D7-B668DD84B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9906" y="3173391"/>
            <a:ext cx="103346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/>
              <a:t>Time</a:t>
            </a:r>
          </a:p>
        </p:txBody>
      </p:sp>
      <p:sp>
        <p:nvSpPr>
          <p:cNvPr id="47" name="CuadroTexto 4">
            <a:extLst>
              <a:ext uri="{FF2B5EF4-FFF2-40B4-BE49-F238E27FC236}">
                <a16:creationId xmlns="" xmlns:a16="http://schemas.microsoft.com/office/drawing/2014/main" id="{8A9F0A76-5FEA-400E-AFDB-E7B6B3F49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1413" y="2963863"/>
            <a:ext cx="393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Pre</a:t>
            </a:r>
          </a:p>
        </p:txBody>
      </p:sp>
      <p:sp>
        <p:nvSpPr>
          <p:cNvPr id="48" name="CuadroTexto 5">
            <a:extLst>
              <a:ext uri="{FF2B5EF4-FFF2-40B4-BE49-F238E27FC236}">
                <a16:creationId xmlns="" xmlns:a16="http://schemas.microsoft.com/office/drawing/2014/main" id="{7C63FA7E-6A12-42ED-AAD5-B116A47F7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1175" y="2971800"/>
            <a:ext cx="7413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1st week</a:t>
            </a:r>
          </a:p>
        </p:txBody>
      </p:sp>
      <p:sp>
        <p:nvSpPr>
          <p:cNvPr id="49" name="CuadroTexto 5">
            <a:extLst>
              <a:ext uri="{FF2B5EF4-FFF2-40B4-BE49-F238E27FC236}">
                <a16:creationId xmlns="" xmlns:a16="http://schemas.microsoft.com/office/drawing/2014/main" id="{D168D89F-1559-437D-ADF0-64991DD79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6338" y="2930525"/>
            <a:ext cx="7921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200"/>
              <a:t>2nd week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206</Words>
  <Application>Microsoft Office PowerPoint</Application>
  <PresentationFormat>Panorámica</PresentationFormat>
  <Paragraphs>91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>Comunidad de Madrid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Ferreras Puente.Cristina</dc:creator>
  <cp:lastModifiedBy>Ferreras Puente.Cristina</cp:lastModifiedBy>
  <cp:revision>34</cp:revision>
  <dcterms:created xsi:type="dcterms:W3CDTF">2020-11-20T10:34:27Z</dcterms:created>
  <dcterms:modified xsi:type="dcterms:W3CDTF">2021-06-10T10:53:45Z</dcterms:modified>
</cp:coreProperties>
</file>