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301" r:id="rId2"/>
  </p:sldIdLst>
  <p:sldSz cx="18288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38" userDrawn="1">
          <p15:clr>
            <a:srgbClr val="A4A3A4"/>
          </p15:clr>
        </p15:guide>
        <p15:guide id="2" pos="59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FFCC"/>
    <a:srgbClr val="00FF00"/>
    <a:srgbClr val="FFCC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3" autoAdjust="0"/>
    <p:restoredTop sz="93784" autoAdjust="0"/>
  </p:normalViewPr>
  <p:slideViewPr>
    <p:cSldViewPr snapToGrid="0" showGuides="1">
      <p:cViewPr varScale="1">
        <p:scale>
          <a:sx n="26" d="100"/>
          <a:sy n="26" d="100"/>
        </p:scale>
        <p:origin x="80" y="292"/>
      </p:cViewPr>
      <p:guideLst>
        <p:guide orient="horz" pos="4638"/>
        <p:guide pos="59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44726"/>
            <a:ext cx="155448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204076"/>
            <a:ext cx="13716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22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611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730250"/>
            <a:ext cx="3943350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730250"/>
            <a:ext cx="11601450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26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722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3419479"/>
            <a:ext cx="157734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9178929"/>
            <a:ext cx="157734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316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3651250"/>
            <a:ext cx="7772400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3651250"/>
            <a:ext cx="7772400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665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730253"/>
            <a:ext cx="15773400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3362326"/>
            <a:ext cx="7736680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5010150"/>
            <a:ext cx="7736680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3362326"/>
            <a:ext cx="7774782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5010150"/>
            <a:ext cx="7774782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960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525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654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974853"/>
            <a:ext cx="92583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32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974853"/>
            <a:ext cx="92583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52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730253"/>
            <a:ext cx="157734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3651250"/>
            <a:ext cx="157734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6F7C4-FCA9-4AD6-820F-B451037588D9}" type="datetimeFigureOut">
              <a:rPr kumimoji="1" lang="ja-JP" altLang="en-US" smtClean="0"/>
              <a:t>2021/7/22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2712703"/>
            <a:ext cx="6172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44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13" Type="http://schemas.openxmlformats.org/officeDocument/2006/relationships/image" Target="../media/image12.tif"/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12" Type="http://schemas.openxmlformats.org/officeDocument/2006/relationships/image" Target="../media/image11.tif"/><Relationship Id="rId17" Type="http://schemas.openxmlformats.org/officeDocument/2006/relationships/image" Target="../media/image16.tif"/><Relationship Id="rId2" Type="http://schemas.openxmlformats.org/officeDocument/2006/relationships/image" Target="../media/image1.tif"/><Relationship Id="rId16" Type="http://schemas.openxmlformats.org/officeDocument/2006/relationships/image" Target="../media/image15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11" Type="http://schemas.openxmlformats.org/officeDocument/2006/relationships/image" Target="../media/image10.tif"/><Relationship Id="rId5" Type="http://schemas.openxmlformats.org/officeDocument/2006/relationships/image" Target="../media/image4.tif"/><Relationship Id="rId15" Type="http://schemas.openxmlformats.org/officeDocument/2006/relationships/image" Target="../media/image14.tif"/><Relationship Id="rId10" Type="http://schemas.openxmlformats.org/officeDocument/2006/relationships/image" Target="../media/image9.tif"/><Relationship Id="rId4" Type="http://schemas.openxmlformats.org/officeDocument/2006/relationships/image" Target="../media/image3.tif"/><Relationship Id="rId9" Type="http://schemas.openxmlformats.org/officeDocument/2006/relationships/image" Target="../media/image8.tif"/><Relationship Id="rId14" Type="http://schemas.openxmlformats.org/officeDocument/2006/relationships/image" Target="../media/image1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">
            <a:extLst>
              <a:ext uri="{FF2B5EF4-FFF2-40B4-BE49-F238E27FC236}">
                <a16:creationId xmlns:a16="http://schemas.microsoft.com/office/drawing/2014/main" id="{4AD0020A-B929-49AE-A12D-02FD6F2FCF9C}"/>
              </a:ext>
            </a:extLst>
          </p:cNvPr>
          <p:cNvSpPr txBox="1"/>
          <p:nvPr/>
        </p:nvSpPr>
        <p:spPr>
          <a:xfrm>
            <a:off x="3188341" y="27657"/>
            <a:ext cx="239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/ALDH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dim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BE9E9C9D-44D8-4EEF-89D8-7A6A6A7F308E}"/>
              </a:ext>
            </a:extLst>
          </p:cNvPr>
          <p:cNvSpPr txBox="1"/>
          <p:nvPr/>
        </p:nvSpPr>
        <p:spPr>
          <a:xfrm>
            <a:off x="5790366" y="27657"/>
            <a:ext cx="3015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/ALDH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">
            <a:extLst>
              <a:ext uri="{FF2B5EF4-FFF2-40B4-BE49-F238E27FC236}">
                <a16:creationId xmlns:a16="http://schemas.microsoft.com/office/drawing/2014/main" id="{5BC859D3-2C52-4DF9-AF2F-86CAB935B4E2}"/>
              </a:ext>
            </a:extLst>
          </p:cNvPr>
          <p:cNvSpPr txBox="1"/>
          <p:nvPr/>
        </p:nvSpPr>
        <p:spPr>
          <a:xfrm>
            <a:off x="10709314" y="1859839"/>
            <a:ext cx="1472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PDGFR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">
            <a:extLst>
              <a:ext uri="{FF2B5EF4-FFF2-40B4-BE49-F238E27FC236}">
                <a16:creationId xmlns:a16="http://schemas.microsoft.com/office/drawing/2014/main" id="{0350DC85-E267-4C9B-B035-476D259E1FEE}"/>
              </a:ext>
            </a:extLst>
          </p:cNvPr>
          <p:cNvSpPr txBox="1"/>
          <p:nvPr/>
        </p:nvSpPr>
        <p:spPr>
          <a:xfrm>
            <a:off x="10709317" y="4368976"/>
            <a:ext cx="1472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PDGFR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67C92931-67DF-48F0-982C-B939E3AB1394}"/>
              </a:ext>
            </a:extLst>
          </p:cNvPr>
          <p:cNvCxnSpPr>
            <a:cxnSpLocks/>
          </p:cNvCxnSpPr>
          <p:nvPr/>
        </p:nvCxnSpPr>
        <p:spPr>
          <a:xfrm>
            <a:off x="10669558" y="1053274"/>
            <a:ext cx="0" cy="468903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3">
            <a:extLst>
              <a:ext uri="{FF2B5EF4-FFF2-40B4-BE49-F238E27FC236}">
                <a16:creationId xmlns:a16="http://schemas.microsoft.com/office/drawing/2014/main" id="{99E57770-C584-4DEF-B38F-B9EE4E496634}"/>
              </a:ext>
            </a:extLst>
          </p:cNvPr>
          <p:cNvSpPr txBox="1"/>
          <p:nvPr/>
        </p:nvSpPr>
        <p:spPr>
          <a:xfrm>
            <a:off x="8860743" y="2749676"/>
            <a:ext cx="1855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Fibroblasts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</a:p>
        </p:txBody>
      </p:sp>
      <p:sp>
        <p:nvSpPr>
          <p:cNvPr id="61" name="TextBox 3">
            <a:extLst>
              <a:ext uri="{FF2B5EF4-FFF2-40B4-BE49-F238E27FC236}">
                <a16:creationId xmlns:a16="http://schemas.microsoft.com/office/drawing/2014/main" id="{03F201F3-FBC1-4DD5-BA72-661BA70F4C79}"/>
              </a:ext>
            </a:extLst>
          </p:cNvPr>
          <p:cNvSpPr txBox="1"/>
          <p:nvPr/>
        </p:nvSpPr>
        <p:spPr>
          <a:xfrm>
            <a:off x="12745717" y="27657"/>
            <a:ext cx="239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/ALDH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dim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3">
            <a:extLst>
              <a:ext uri="{FF2B5EF4-FFF2-40B4-BE49-F238E27FC236}">
                <a16:creationId xmlns:a16="http://schemas.microsoft.com/office/drawing/2014/main" id="{DA3EE60C-29D1-46C1-94DB-5F9BC962FD3B}"/>
              </a:ext>
            </a:extLst>
          </p:cNvPr>
          <p:cNvSpPr txBox="1"/>
          <p:nvPr/>
        </p:nvSpPr>
        <p:spPr>
          <a:xfrm>
            <a:off x="15168840" y="27657"/>
            <a:ext cx="3015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/ALDH</a:t>
            </a:r>
            <a:r>
              <a:rPr kumimoji="1" lang="en-US" altLang="ja-JP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3">
            <a:extLst>
              <a:ext uri="{FF2B5EF4-FFF2-40B4-BE49-F238E27FC236}">
                <a16:creationId xmlns:a16="http://schemas.microsoft.com/office/drawing/2014/main" id="{8C83BB76-9E5E-44EB-A666-D6926503AD8B}"/>
              </a:ext>
            </a:extLst>
          </p:cNvPr>
          <p:cNvSpPr txBox="1"/>
          <p:nvPr/>
        </p:nvSpPr>
        <p:spPr>
          <a:xfrm>
            <a:off x="1301424" y="4368976"/>
            <a:ext cx="1329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CD73</a:t>
            </a:r>
          </a:p>
        </p:txBody>
      </p:sp>
      <p:sp>
        <p:nvSpPr>
          <p:cNvPr id="64" name="TextBox 3">
            <a:extLst>
              <a:ext uri="{FF2B5EF4-FFF2-40B4-BE49-F238E27FC236}">
                <a16:creationId xmlns:a16="http://schemas.microsoft.com/office/drawing/2014/main" id="{7B0D192A-E2AD-48A9-9DF1-E897BFC7CEF0}"/>
              </a:ext>
            </a:extLst>
          </p:cNvPr>
          <p:cNvSpPr txBox="1"/>
          <p:nvPr/>
        </p:nvSpPr>
        <p:spPr>
          <a:xfrm>
            <a:off x="1301424" y="6858235"/>
            <a:ext cx="1329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CD90</a:t>
            </a:r>
          </a:p>
        </p:txBody>
      </p: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EACFB6F1-76D3-4DCD-9386-8C82F63083A6}"/>
              </a:ext>
            </a:extLst>
          </p:cNvPr>
          <p:cNvCxnSpPr>
            <a:cxnSpLocks/>
          </p:cNvCxnSpPr>
          <p:nvPr/>
        </p:nvCxnSpPr>
        <p:spPr>
          <a:xfrm>
            <a:off x="1416404" y="1039159"/>
            <a:ext cx="0" cy="963546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3">
            <a:extLst>
              <a:ext uri="{FF2B5EF4-FFF2-40B4-BE49-F238E27FC236}">
                <a16:creationId xmlns:a16="http://schemas.microsoft.com/office/drawing/2014/main" id="{12E0176C-7D69-4FAF-A456-076EC27F3142}"/>
              </a:ext>
            </a:extLst>
          </p:cNvPr>
          <p:cNvSpPr txBox="1"/>
          <p:nvPr/>
        </p:nvSpPr>
        <p:spPr>
          <a:xfrm>
            <a:off x="-453919" y="5326807"/>
            <a:ext cx="2212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SCs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</a:p>
        </p:txBody>
      </p:sp>
      <p:sp>
        <p:nvSpPr>
          <p:cNvPr id="65" name="TextBox 3">
            <a:extLst>
              <a:ext uri="{FF2B5EF4-FFF2-40B4-BE49-F238E27FC236}">
                <a16:creationId xmlns:a16="http://schemas.microsoft.com/office/drawing/2014/main" id="{EA76BE3F-447B-4D25-A59A-3C8021EC7D01}"/>
              </a:ext>
            </a:extLst>
          </p:cNvPr>
          <p:cNvSpPr txBox="1"/>
          <p:nvPr/>
        </p:nvSpPr>
        <p:spPr>
          <a:xfrm>
            <a:off x="1301424" y="9387253"/>
            <a:ext cx="1329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CD105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2263CCD-5D8C-4A9B-BEAA-69BB0DDCEF5E}"/>
              </a:ext>
            </a:extLst>
          </p:cNvPr>
          <p:cNvSpPr txBox="1"/>
          <p:nvPr/>
        </p:nvSpPr>
        <p:spPr>
          <a:xfrm>
            <a:off x="7277123" y="3154158"/>
            <a:ext cx="1270535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77580EE-47C0-4A9B-B2BB-0C81CCD7E600}"/>
              </a:ext>
            </a:extLst>
          </p:cNvPr>
          <p:cNvSpPr txBox="1"/>
          <p:nvPr/>
        </p:nvSpPr>
        <p:spPr>
          <a:xfrm>
            <a:off x="4443172" y="3154158"/>
            <a:ext cx="1270535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3AB4F9AA-DA27-4205-9C81-5D4410890839}"/>
              </a:ext>
            </a:extLst>
          </p:cNvPr>
          <p:cNvSpPr txBox="1"/>
          <p:nvPr/>
        </p:nvSpPr>
        <p:spPr>
          <a:xfrm>
            <a:off x="13778522" y="3185356"/>
            <a:ext cx="1270535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0BB8191-3DF6-4D75-804A-54AE18D58FB1}"/>
              </a:ext>
            </a:extLst>
          </p:cNvPr>
          <p:cNvSpPr txBox="1"/>
          <p:nvPr/>
        </p:nvSpPr>
        <p:spPr>
          <a:xfrm>
            <a:off x="16580745" y="3231226"/>
            <a:ext cx="1270535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3D4DB9A-07D7-4517-831E-824B4A795BE5}"/>
              </a:ext>
            </a:extLst>
          </p:cNvPr>
          <p:cNvSpPr txBox="1"/>
          <p:nvPr/>
        </p:nvSpPr>
        <p:spPr>
          <a:xfrm>
            <a:off x="16575774" y="819322"/>
            <a:ext cx="1270535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ED4ABF0-CCAF-4873-A092-685083237FA5}"/>
              </a:ext>
            </a:extLst>
          </p:cNvPr>
          <p:cNvSpPr txBox="1"/>
          <p:nvPr/>
        </p:nvSpPr>
        <p:spPr>
          <a:xfrm>
            <a:off x="13795282" y="812276"/>
            <a:ext cx="1270535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5" name="TextBox 3">
            <a:extLst>
              <a:ext uri="{FF2B5EF4-FFF2-40B4-BE49-F238E27FC236}">
                <a16:creationId xmlns:a16="http://schemas.microsoft.com/office/drawing/2014/main" id="{1A194DA9-4696-4208-B64D-6E642E08C6A2}"/>
              </a:ext>
            </a:extLst>
          </p:cNvPr>
          <p:cNvSpPr txBox="1"/>
          <p:nvPr/>
        </p:nvSpPr>
        <p:spPr>
          <a:xfrm>
            <a:off x="10642041" y="6858235"/>
            <a:ext cx="1329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SSEA3</a:t>
            </a:r>
          </a:p>
        </p:txBody>
      </p:sp>
      <p:sp>
        <p:nvSpPr>
          <p:cNvPr id="36" name="TextBox 3">
            <a:extLst>
              <a:ext uri="{FF2B5EF4-FFF2-40B4-BE49-F238E27FC236}">
                <a16:creationId xmlns:a16="http://schemas.microsoft.com/office/drawing/2014/main" id="{10A623EB-17FC-42DE-99B0-7EE7C94D539A}"/>
              </a:ext>
            </a:extLst>
          </p:cNvPr>
          <p:cNvSpPr txBox="1"/>
          <p:nvPr/>
        </p:nvSpPr>
        <p:spPr>
          <a:xfrm>
            <a:off x="10642041" y="9387253"/>
            <a:ext cx="1329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SSEA4</a:t>
            </a:r>
          </a:p>
        </p:txBody>
      </p: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95BEAF52-3C45-4A99-B591-ABF5D0BEFD9F}"/>
              </a:ext>
            </a:extLst>
          </p:cNvPr>
          <p:cNvCxnSpPr>
            <a:cxnSpLocks/>
          </p:cNvCxnSpPr>
          <p:nvPr/>
        </p:nvCxnSpPr>
        <p:spPr>
          <a:xfrm>
            <a:off x="10669558" y="6023430"/>
            <a:ext cx="0" cy="468903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3">
            <a:extLst>
              <a:ext uri="{FF2B5EF4-FFF2-40B4-BE49-F238E27FC236}">
                <a16:creationId xmlns:a16="http://schemas.microsoft.com/office/drawing/2014/main" id="{C093C9DA-09B0-4684-9A39-839267F4AD50}"/>
              </a:ext>
            </a:extLst>
          </p:cNvPr>
          <p:cNvSpPr txBox="1"/>
          <p:nvPr/>
        </p:nvSpPr>
        <p:spPr>
          <a:xfrm>
            <a:off x="8884441" y="7950245"/>
            <a:ext cx="18080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Stem cells</a:t>
            </a:r>
          </a:p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</a:p>
        </p:txBody>
      </p:sp>
      <p:sp>
        <p:nvSpPr>
          <p:cNvPr id="72" name="TextBox 3">
            <a:extLst>
              <a:ext uri="{FF2B5EF4-FFF2-40B4-BE49-F238E27FC236}">
                <a16:creationId xmlns:a16="http://schemas.microsoft.com/office/drawing/2014/main" id="{F996C67B-F621-4E99-9943-A1F67AAFFB03}"/>
              </a:ext>
            </a:extLst>
          </p:cNvPr>
          <p:cNvSpPr txBox="1"/>
          <p:nvPr/>
        </p:nvSpPr>
        <p:spPr>
          <a:xfrm>
            <a:off x="1301424" y="1859839"/>
            <a:ext cx="1329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CD44</a:t>
            </a:r>
          </a:p>
        </p:txBody>
      </p:sp>
      <p:pic>
        <p:nvPicPr>
          <p:cNvPr id="6" name="図 5" descr="グラフ, 箱ひげ図&#10;&#10;自動的に生成された説明">
            <a:extLst>
              <a:ext uri="{FF2B5EF4-FFF2-40B4-BE49-F238E27FC236}">
                <a16:creationId xmlns:a16="http://schemas.microsoft.com/office/drawing/2014/main" id="{863F34F2-E496-420A-9B04-ED00D68D2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99" y="659119"/>
            <a:ext cx="2910316" cy="2880000"/>
          </a:xfrm>
          <a:prstGeom prst="rect">
            <a:avLst/>
          </a:prstGeom>
        </p:spPr>
      </p:pic>
      <p:pic>
        <p:nvPicPr>
          <p:cNvPr id="8" name="図 7" descr="グラフ, ヒストグラム, 四角形&#10;&#10;自動的に生成された説明">
            <a:extLst>
              <a:ext uri="{FF2B5EF4-FFF2-40B4-BE49-F238E27FC236}">
                <a16:creationId xmlns:a16="http://schemas.microsoft.com/office/drawing/2014/main" id="{1D4B14B7-4BF4-4E92-A732-1A37062A0A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041" y="684959"/>
            <a:ext cx="3067535" cy="2880000"/>
          </a:xfrm>
          <a:prstGeom prst="rect">
            <a:avLst/>
          </a:prstGeom>
        </p:spPr>
      </p:pic>
      <p:pic>
        <p:nvPicPr>
          <p:cNvPr id="11" name="図 10" descr="グラフ, 箱ひげ図&#10;&#10;自動的に生成された説明">
            <a:extLst>
              <a:ext uri="{FF2B5EF4-FFF2-40B4-BE49-F238E27FC236}">
                <a16:creationId xmlns:a16="http://schemas.microsoft.com/office/drawing/2014/main" id="{2260DE0C-3C75-4F1A-88E0-5694BC53A2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99" y="3272226"/>
            <a:ext cx="2873295" cy="2880000"/>
          </a:xfrm>
          <a:prstGeom prst="rect">
            <a:avLst/>
          </a:prstGeom>
        </p:spPr>
      </p:pic>
      <p:pic>
        <p:nvPicPr>
          <p:cNvPr id="16" name="図 15" descr="グラフ&#10;&#10;自動的に生成された説明">
            <a:extLst>
              <a:ext uri="{FF2B5EF4-FFF2-40B4-BE49-F238E27FC236}">
                <a16:creationId xmlns:a16="http://schemas.microsoft.com/office/drawing/2014/main" id="{662BAD5F-9C23-4952-8EDA-A9A2EED092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041" y="3291555"/>
            <a:ext cx="3085474" cy="2880000"/>
          </a:xfrm>
          <a:prstGeom prst="rect">
            <a:avLst/>
          </a:prstGeom>
        </p:spPr>
      </p:pic>
      <p:pic>
        <p:nvPicPr>
          <p:cNvPr id="83" name="図 82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B90E366C-773E-405A-B27A-A40A70482F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471" y="5894723"/>
            <a:ext cx="3121934" cy="2880000"/>
          </a:xfrm>
          <a:prstGeom prst="rect">
            <a:avLst/>
          </a:prstGeom>
        </p:spPr>
      </p:pic>
      <p:pic>
        <p:nvPicPr>
          <p:cNvPr id="81" name="図 80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553333F5-E758-49EC-B1E1-2EB1ECFA5D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159" y="5864118"/>
            <a:ext cx="2986052" cy="2880000"/>
          </a:xfrm>
          <a:prstGeom prst="rect">
            <a:avLst/>
          </a:prstGeom>
        </p:spPr>
      </p:pic>
      <p:pic>
        <p:nvPicPr>
          <p:cNvPr id="18" name="図 17" descr="グラフ, ヒストグラム&#10;&#10;自動的に生成された説明">
            <a:extLst>
              <a:ext uri="{FF2B5EF4-FFF2-40B4-BE49-F238E27FC236}">
                <a16:creationId xmlns:a16="http://schemas.microsoft.com/office/drawing/2014/main" id="{27B90609-DACE-42D4-8624-88A3A55740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99" y="8448682"/>
            <a:ext cx="2883368" cy="2880000"/>
          </a:xfrm>
          <a:prstGeom prst="rect">
            <a:avLst/>
          </a:prstGeom>
        </p:spPr>
      </p:pic>
      <p:pic>
        <p:nvPicPr>
          <p:cNvPr id="20" name="図 19" descr="グラフ, ヒストグラム, 箱ひげ図&#10;&#10;自動的に生成された説明">
            <a:extLst>
              <a:ext uri="{FF2B5EF4-FFF2-40B4-BE49-F238E27FC236}">
                <a16:creationId xmlns:a16="http://schemas.microsoft.com/office/drawing/2014/main" id="{EF300EDC-9E6A-47EB-B6E7-78AF4DE306F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041" y="8488689"/>
            <a:ext cx="3062107" cy="2880000"/>
          </a:xfrm>
          <a:prstGeom prst="rect">
            <a:avLst/>
          </a:prstGeom>
        </p:spPr>
      </p:pic>
      <p:pic>
        <p:nvPicPr>
          <p:cNvPr id="22" name="図 21" descr="グラフ, ヒストグラム&#10;&#10;自動的に生成された説明">
            <a:extLst>
              <a:ext uri="{FF2B5EF4-FFF2-40B4-BE49-F238E27FC236}">
                <a16:creationId xmlns:a16="http://schemas.microsoft.com/office/drawing/2014/main" id="{3F34C388-9452-412A-B18C-84B02ADC3D0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5090" y="599484"/>
            <a:ext cx="2869965" cy="2880000"/>
          </a:xfrm>
          <a:prstGeom prst="rect">
            <a:avLst/>
          </a:prstGeom>
        </p:spPr>
      </p:pic>
      <p:pic>
        <p:nvPicPr>
          <p:cNvPr id="24" name="図 23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A68080BB-C627-4B7E-B7C0-DCFE73A7F98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9768" y="599484"/>
            <a:ext cx="3057488" cy="2880000"/>
          </a:xfrm>
          <a:prstGeom prst="rect">
            <a:avLst/>
          </a:prstGeom>
        </p:spPr>
      </p:pic>
      <p:pic>
        <p:nvPicPr>
          <p:cNvPr id="26" name="図 25" descr="グラフ&#10;&#10;自動的に生成された説明">
            <a:extLst>
              <a:ext uri="{FF2B5EF4-FFF2-40B4-BE49-F238E27FC236}">
                <a16:creationId xmlns:a16="http://schemas.microsoft.com/office/drawing/2014/main" id="{93D81348-E134-4D18-A816-97D535A0D09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5090" y="3212591"/>
            <a:ext cx="2869930" cy="2880000"/>
          </a:xfrm>
          <a:prstGeom prst="rect">
            <a:avLst/>
          </a:prstGeom>
        </p:spPr>
      </p:pic>
      <p:pic>
        <p:nvPicPr>
          <p:cNvPr id="28" name="図 27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F1DAFCF6-50FC-40C6-B60F-FCF4C56CAEE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9768" y="3212591"/>
            <a:ext cx="3054545" cy="2880000"/>
          </a:xfrm>
          <a:prstGeom prst="rect">
            <a:avLst/>
          </a:prstGeom>
        </p:spPr>
      </p:pic>
      <p:pic>
        <p:nvPicPr>
          <p:cNvPr id="30" name="図 29" descr="グラフ, 箱ひげ図&#10;&#10;自動的に生成された説明">
            <a:extLst>
              <a:ext uri="{FF2B5EF4-FFF2-40B4-BE49-F238E27FC236}">
                <a16:creationId xmlns:a16="http://schemas.microsoft.com/office/drawing/2014/main" id="{51E2FC54-E528-4406-ABF1-3E898443623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5090" y="5824362"/>
            <a:ext cx="2876647" cy="2880000"/>
          </a:xfrm>
          <a:prstGeom prst="rect">
            <a:avLst/>
          </a:prstGeom>
        </p:spPr>
      </p:pic>
      <p:pic>
        <p:nvPicPr>
          <p:cNvPr id="32" name="図 31" descr="グラフ, 箱ひげ図&#10;&#10;自動的に生成された説明">
            <a:extLst>
              <a:ext uri="{FF2B5EF4-FFF2-40B4-BE49-F238E27FC236}">
                <a16:creationId xmlns:a16="http://schemas.microsoft.com/office/drawing/2014/main" id="{C502ADF3-A02F-4745-9A4D-4923E5D5022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9768" y="5844240"/>
            <a:ext cx="3064400" cy="2880000"/>
          </a:xfrm>
          <a:prstGeom prst="rect">
            <a:avLst/>
          </a:prstGeom>
        </p:spPr>
      </p:pic>
      <p:pic>
        <p:nvPicPr>
          <p:cNvPr id="34" name="図 33" descr="グラフ&#10;&#10;自動的に生成された説明">
            <a:extLst>
              <a:ext uri="{FF2B5EF4-FFF2-40B4-BE49-F238E27FC236}">
                <a16:creationId xmlns:a16="http://schemas.microsoft.com/office/drawing/2014/main" id="{5D79DF15-7E1E-4CF0-8A61-0C34D84D185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5090" y="8448682"/>
            <a:ext cx="2859884" cy="2880000"/>
          </a:xfrm>
          <a:prstGeom prst="rect">
            <a:avLst/>
          </a:prstGeom>
        </p:spPr>
      </p:pic>
      <p:pic>
        <p:nvPicPr>
          <p:cNvPr id="76" name="図 75" descr="グラフ, 箱ひげ図&#10;&#10;自動的に生成された説明">
            <a:extLst>
              <a:ext uri="{FF2B5EF4-FFF2-40B4-BE49-F238E27FC236}">
                <a16:creationId xmlns:a16="http://schemas.microsoft.com/office/drawing/2014/main" id="{A1288DF8-CAB2-47A5-B97E-E941E63A9C5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9768" y="8448682"/>
            <a:ext cx="3054342" cy="2880000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1973A78-3C80-4E88-AFD5-02CD36EAD055}"/>
              </a:ext>
            </a:extLst>
          </p:cNvPr>
          <p:cNvSpPr txBox="1"/>
          <p:nvPr/>
        </p:nvSpPr>
        <p:spPr>
          <a:xfrm>
            <a:off x="1148057" y="11249594"/>
            <a:ext cx="10828344" cy="24590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ja-JP" sz="2000" b="1" kern="1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Additional file 4: </a:t>
            </a:r>
            <a:endParaRPr lang="ja-JP" altLang="ja-JP" sz="20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algn="l">
              <a:lnSpc>
                <a:spcPct val="200000"/>
              </a:lnSpc>
            </a:pPr>
            <a:r>
              <a:rPr lang="en-US" altLang="ja-JP" sz="2000" b="1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Expression of cell surface protein in CD45</a:t>
            </a:r>
            <a:r>
              <a:rPr lang="en-US" altLang="ja-JP" sz="2000" b="1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000" b="1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/ALDH</a:t>
            </a:r>
            <a:r>
              <a:rPr lang="en-US" altLang="ja-JP" sz="2000" b="1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dim</a:t>
            </a:r>
            <a:r>
              <a:rPr lang="en-US" altLang="ja-JP" sz="2000" b="1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cells and CD45</a:t>
            </a:r>
            <a:r>
              <a:rPr lang="en-US" altLang="ja-JP" sz="2000" b="1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000" b="1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</a:t>
            </a:r>
            <a:r>
              <a:rPr lang="en-US" altLang="ja-JP" sz="2000" b="1" kern="10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ALDH</a:t>
            </a:r>
            <a:r>
              <a:rPr lang="en-US" altLang="ja-JP" sz="2000" b="1" kern="100" baseline="3000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br</a:t>
            </a:r>
            <a:r>
              <a:rPr lang="en-US" altLang="ja-JP" sz="2000" b="1" kern="10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cells </a:t>
            </a:r>
            <a:endParaRPr lang="ja-JP" altLang="ja-JP" sz="20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algn="l">
              <a:lnSpc>
                <a:spcPct val="200000"/>
              </a:lnSpc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Sorted CD45</a:t>
            </a:r>
            <a:r>
              <a:rPr lang="en-US" altLang="ja-JP" sz="20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/ALDH</a:t>
            </a:r>
            <a:r>
              <a:rPr lang="en-US" altLang="ja-JP" sz="20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dim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cells and CD45</a:t>
            </a:r>
            <a:r>
              <a:rPr lang="en-US" altLang="ja-JP" sz="20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-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/ALDH</a:t>
            </a:r>
            <a:r>
              <a:rPr lang="en-US" altLang="ja-JP" sz="2000" kern="100" baseline="300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br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 cells 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were examined for cell surface markers associated with mesenchymal stem cells (MSCs), fibroblasts, and stem cells. </a:t>
            </a:r>
            <a:endParaRPr lang="ja-JP" altLang="ja-JP" sz="20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4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6676</TotalTime>
  <Words>78</Words>
  <Application>Microsoft Office PowerPoint</Application>
  <PresentationFormat>ユーザー設定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Taku NAKASHIMA</dc:creator>
  <cp:lastModifiedBy>NAKASHIMA Taku</cp:lastModifiedBy>
  <cp:revision>242</cp:revision>
  <dcterms:created xsi:type="dcterms:W3CDTF">2018-12-22T09:26:05Z</dcterms:created>
  <dcterms:modified xsi:type="dcterms:W3CDTF">2021-07-22T09:19:22Z</dcterms:modified>
</cp:coreProperties>
</file>