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95" r:id="rId2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15" userDrawn="1">
          <p15:clr>
            <a:srgbClr val="A4A3A4"/>
          </p15:clr>
        </p15:guide>
        <p15:guide id="2" pos="5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00FF00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3784" autoAdjust="0"/>
  </p:normalViewPr>
  <p:slideViewPr>
    <p:cSldViewPr snapToGrid="0" showGuides="1">
      <p:cViewPr varScale="1">
        <p:scale>
          <a:sx n="32" d="100"/>
          <a:sy n="32" d="100"/>
        </p:scale>
        <p:origin x="1280" y="32"/>
      </p:cViewPr>
      <p:guideLst>
        <p:guide orient="horz" pos="4615"/>
        <p:guide pos="5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2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61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6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66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52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65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2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5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F7C4-FCA9-4AD6-820F-B451037588D9}" type="datetimeFigureOut">
              <a:rPr kumimoji="1" lang="ja-JP" altLang="en-US" smtClean="0"/>
              <a:t>2021/7/18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4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散布図&#10;&#10;自動的に生成された説明">
            <a:extLst>
              <a:ext uri="{FF2B5EF4-FFF2-40B4-BE49-F238E27FC236}">
                <a16:creationId xmlns:a16="http://schemas.microsoft.com/office/drawing/2014/main" id="{4DEADF5F-98C3-494E-BCD9-4F1F5803C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775" y="1520023"/>
            <a:ext cx="3089824" cy="2880000"/>
          </a:xfrm>
          <a:prstGeom prst="rect">
            <a:avLst/>
          </a:prstGeom>
        </p:spPr>
      </p:pic>
      <p:pic>
        <p:nvPicPr>
          <p:cNvPr id="24" name="図 23" descr="グラフ&#10;&#10;自動的に生成された説明">
            <a:extLst>
              <a:ext uri="{FF2B5EF4-FFF2-40B4-BE49-F238E27FC236}">
                <a16:creationId xmlns:a16="http://schemas.microsoft.com/office/drawing/2014/main" id="{A2B0F414-55E7-4C16-A419-08251B5E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763" y="5832412"/>
            <a:ext cx="3078042" cy="2880000"/>
          </a:xfrm>
          <a:prstGeom prst="rect">
            <a:avLst/>
          </a:prstGeom>
        </p:spPr>
      </p:pic>
      <p:pic>
        <p:nvPicPr>
          <p:cNvPr id="26" name="図 25" descr="ダイアグラム&#10;&#10;自動的に生成された説明">
            <a:extLst>
              <a:ext uri="{FF2B5EF4-FFF2-40B4-BE49-F238E27FC236}">
                <a16:creationId xmlns:a16="http://schemas.microsoft.com/office/drawing/2014/main" id="{15B97099-FDB9-485D-8BFB-2AB1DAA40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538" y="1520023"/>
            <a:ext cx="3178410" cy="2880000"/>
          </a:xfrm>
          <a:prstGeom prst="rect">
            <a:avLst/>
          </a:prstGeom>
        </p:spPr>
      </p:pic>
      <p:pic>
        <p:nvPicPr>
          <p:cNvPr id="18" name="図 17" descr="ダイアグラム&#10;&#10;自動的に生成された説明">
            <a:extLst>
              <a:ext uri="{FF2B5EF4-FFF2-40B4-BE49-F238E27FC236}">
                <a16:creationId xmlns:a16="http://schemas.microsoft.com/office/drawing/2014/main" id="{FA11A879-8F24-4F1B-8B92-8F9E5F57E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008" y="10339350"/>
            <a:ext cx="3165591" cy="288000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3A30300-4E8B-45F1-9823-DA76B5F5D84C}"/>
              </a:ext>
            </a:extLst>
          </p:cNvPr>
          <p:cNvSpPr txBox="1"/>
          <p:nvPr/>
        </p:nvSpPr>
        <p:spPr>
          <a:xfrm>
            <a:off x="576622" y="316542"/>
            <a:ext cx="4176000" cy="50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Lung 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/CD31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live cells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2">
            <a:extLst>
              <a:ext uri="{FF2B5EF4-FFF2-40B4-BE49-F238E27FC236}">
                <a16:creationId xmlns:a16="http://schemas.microsoft.com/office/drawing/2014/main" id="{6C6EFEA0-2468-4719-8DAF-4305E58F78FC}"/>
              </a:ext>
            </a:extLst>
          </p:cNvPr>
          <p:cNvCxnSpPr/>
          <p:nvPr/>
        </p:nvCxnSpPr>
        <p:spPr>
          <a:xfrm flipV="1">
            <a:off x="974949" y="13346951"/>
            <a:ext cx="144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3">
            <a:extLst>
              <a:ext uri="{FF2B5EF4-FFF2-40B4-BE49-F238E27FC236}">
                <a16:creationId xmlns:a16="http://schemas.microsoft.com/office/drawing/2014/main" id="{25BCC3A7-627C-49FB-8CE9-AF08C90DE599}"/>
              </a:ext>
            </a:extLst>
          </p:cNvPr>
          <p:cNvSpPr txBox="1"/>
          <p:nvPr/>
        </p:nvSpPr>
        <p:spPr>
          <a:xfrm>
            <a:off x="2389813" y="13116094"/>
            <a:ext cx="316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Red</a:t>
            </a:r>
          </a:p>
        </p:txBody>
      </p:sp>
      <p:sp>
        <p:nvSpPr>
          <p:cNvPr id="42" name="TextBox 4">
            <a:extLst>
              <a:ext uri="{FF2B5EF4-FFF2-40B4-BE49-F238E27FC236}">
                <a16:creationId xmlns:a16="http://schemas.microsoft.com/office/drawing/2014/main" id="{D4210EE8-7571-4E51-98C0-8653B2260B62}"/>
              </a:ext>
            </a:extLst>
          </p:cNvPr>
          <p:cNvSpPr txBox="1"/>
          <p:nvPr/>
        </p:nvSpPr>
        <p:spPr>
          <a:xfrm rot="10800000">
            <a:off x="702943" y="9858597"/>
            <a:ext cx="553998" cy="20592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Blue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5">
            <a:extLst>
              <a:ext uri="{FF2B5EF4-FFF2-40B4-BE49-F238E27FC236}">
                <a16:creationId xmlns:a16="http://schemas.microsoft.com/office/drawing/2014/main" id="{63464DD2-EB36-44E7-8866-4781C023D3B0}"/>
              </a:ext>
            </a:extLst>
          </p:cNvPr>
          <p:cNvCxnSpPr/>
          <p:nvPr/>
        </p:nvCxnSpPr>
        <p:spPr>
          <a:xfrm flipV="1">
            <a:off x="971087" y="11931641"/>
            <a:ext cx="0" cy="1440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E223A8-4D7A-41E4-ADCB-71F131605A78}"/>
              </a:ext>
            </a:extLst>
          </p:cNvPr>
          <p:cNvSpPr txBox="1"/>
          <p:nvPr/>
        </p:nvSpPr>
        <p:spPr>
          <a:xfrm>
            <a:off x="6468628" y="316542"/>
            <a:ext cx="4860000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Lung 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/CD31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 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A6230C1-7F20-4F47-82FC-E1B419B887C3}"/>
              </a:ext>
            </a:extLst>
          </p:cNvPr>
          <p:cNvGrpSpPr/>
          <p:nvPr/>
        </p:nvGrpSpPr>
        <p:grpSpPr>
          <a:xfrm>
            <a:off x="683065" y="2114839"/>
            <a:ext cx="3287909" cy="2645104"/>
            <a:chOff x="12277196" y="899570"/>
            <a:chExt cx="3287909" cy="2645104"/>
          </a:xfrm>
        </p:grpSpPr>
        <p:cxnSp>
          <p:nvCxnSpPr>
            <p:cNvPr id="33" name="Straight Arrow Connector 2">
              <a:extLst>
                <a:ext uri="{FF2B5EF4-FFF2-40B4-BE49-F238E27FC236}">
                  <a16:creationId xmlns:a16="http://schemas.microsoft.com/office/drawing/2014/main" id="{BE698E07-0B8D-4FD2-9B0B-6DAF8E48F697}"/>
                </a:ext>
              </a:extLst>
            </p:cNvPr>
            <p:cNvCxnSpPr/>
            <p:nvPr/>
          </p:nvCxnSpPr>
          <p:spPr>
            <a:xfrm flipV="1">
              <a:off x="12569080" y="3279095"/>
              <a:ext cx="14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">
              <a:extLst>
                <a:ext uri="{FF2B5EF4-FFF2-40B4-BE49-F238E27FC236}">
                  <a16:creationId xmlns:a16="http://schemas.microsoft.com/office/drawing/2014/main" id="{23BCD3BF-44F0-49D2-AC4A-3C045FD9C798}"/>
                </a:ext>
              </a:extLst>
            </p:cNvPr>
            <p:cNvSpPr txBox="1"/>
            <p:nvPr/>
          </p:nvSpPr>
          <p:spPr>
            <a:xfrm>
              <a:off x="14235706" y="3083009"/>
              <a:ext cx="1329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ALDH</a:t>
              </a:r>
            </a:p>
          </p:txBody>
        </p:sp>
        <p:sp>
          <p:nvSpPr>
            <p:cNvPr id="35" name="TextBox 4">
              <a:extLst>
                <a:ext uri="{FF2B5EF4-FFF2-40B4-BE49-F238E27FC236}">
                  <a16:creationId xmlns:a16="http://schemas.microsoft.com/office/drawing/2014/main" id="{F1AB5E4A-D3A8-40B6-9302-49C19273CEF3}"/>
                </a:ext>
              </a:extLst>
            </p:cNvPr>
            <p:cNvSpPr txBox="1"/>
            <p:nvPr/>
          </p:nvSpPr>
          <p:spPr>
            <a:xfrm rot="10800000">
              <a:off x="12277196" y="899570"/>
              <a:ext cx="553998" cy="72552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SSC</a:t>
              </a:r>
            </a:p>
          </p:txBody>
        </p:sp>
        <p:cxnSp>
          <p:nvCxnSpPr>
            <p:cNvPr id="36" name="Straight Arrow Connector 5">
              <a:extLst>
                <a:ext uri="{FF2B5EF4-FFF2-40B4-BE49-F238E27FC236}">
                  <a16:creationId xmlns:a16="http://schemas.microsoft.com/office/drawing/2014/main" id="{EF78DE79-C157-45BE-9896-793351CC5156}"/>
                </a:ext>
              </a:extLst>
            </p:cNvPr>
            <p:cNvCxnSpPr/>
            <p:nvPr/>
          </p:nvCxnSpPr>
          <p:spPr>
            <a:xfrm flipV="1">
              <a:off x="12565218" y="1863785"/>
              <a:ext cx="0" cy="1440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3">
            <a:extLst>
              <a:ext uri="{FF2B5EF4-FFF2-40B4-BE49-F238E27FC236}">
                <a16:creationId xmlns:a16="http://schemas.microsoft.com/office/drawing/2014/main" id="{F6E73700-43F9-4C5D-A505-305DD7330918}"/>
              </a:ext>
            </a:extLst>
          </p:cNvPr>
          <p:cNvSpPr txBox="1"/>
          <p:nvPr/>
        </p:nvSpPr>
        <p:spPr>
          <a:xfrm>
            <a:off x="1553977" y="1052876"/>
            <a:ext cx="280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ALDH staining</a:t>
            </a:r>
          </a:p>
        </p:txBody>
      </p:sp>
      <p:sp>
        <p:nvSpPr>
          <p:cNvPr id="71" name="矢印: 下 70">
            <a:extLst>
              <a:ext uri="{FF2B5EF4-FFF2-40B4-BE49-F238E27FC236}">
                <a16:creationId xmlns:a16="http://schemas.microsoft.com/office/drawing/2014/main" id="{CF4B7E6D-2602-4A63-86EE-BB77FC66E1C6}"/>
              </a:ext>
            </a:extLst>
          </p:cNvPr>
          <p:cNvSpPr/>
          <p:nvPr/>
        </p:nvSpPr>
        <p:spPr>
          <a:xfrm rot="16200000">
            <a:off x="5359526" y="1862023"/>
            <a:ext cx="360000" cy="2520000"/>
          </a:xfrm>
          <a:prstGeom prst="downArrow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 descr="ダイアグラム&#10;&#10;自動的に生成された説明">
            <a:extLst>
              <a:ext uri="{FF2B5EF4-FFF2-40B4-BE49-F238E27FC236}">
                <a16:creationId xmlns:a16="http://schemas.microsoft.com/office/drawing/2014/main" id="{12885870-B05A-4288-8DDE-806C94CDC6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8556" y="5832412"/>
            <a:ext cx="3159043" cy="2880000"/>
          </a:xfrm>
          <a:prstGeom prst="rect">
            <a:avLst/>
          </a:prstGeom>
        </p:spPr>
      </p:pic>
      <p:cxnSp>
        <p:nvCxnSpPr>
          <p:cNvPr id="72" name="Straight Arrow Connector 2">
            <a:extLst>
              <a:ext uri="{FF2B5EF4-FFF2-40B4-BE49-F238E27FC236}">
                <a16:creationId xmlns:a16="http://schemas.microsoft.com/office/drawing/2014/main" id="{5408216E-751D-49FA-9653-17DE23B44CD1}"/>
              </a:ext>
            </a:extLst>
          </p:cNvPr>
          <p:cNvCxnSpPr/>
          <p:nvPr/>
        </p:nvCxnSpPr>
        <p:spPr>
          <a:xfrm flipV="1">
            <a:off x="974949" y="8858600"/>
            <a:ext cx="144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3">
            <a:extLst>
              <a:ext uri="{FF2B5EF4-FFF2-40B4-BE49-F238E27FC236}">
                <a16:creationId xmlns:a16="http://schemas.microsoft.com/office/drawing/2014/main" id="{173E2AC7-6006-40D7-A1D9-CAF25ECB0372}"/>
              </a:ext>
            </a:extLst>
          </p:cNvPr>
          <p:cNvSpPr txBox="1"/>
          <p:nvPr/>
        </p:nvSpPr>
        <p:spPr>
          <a:xfrm>
            <a:off x="2389813" y="8627743"/>
            <a:ext cx="316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Red</a:t>
            </a:r>
          </a:p>
        </p:txBody>
      </p:sp>
      <p:sp>
        <p:nvSpPr>
          <p:cNvPr id="75" name="TextBox 4">
            <a:extLst>
              <a:ext uri="{FF2B5EF4-FFF2-40B4-BE49-F238E27FC236}">
                <a16:creationId xmlns:a16="http://schemas.microsoft.com/office/drawing/2014/main" id="{C7077A9C-C6F0-43C0-A9E6-0AEAFD8B3E74}"/>
              </a:ext>
            </a:extLst>
          </p:cNvPr>
          <p:cNvSpPr txBox="1"/>
          <p:nvPr/>
        </p:nvSpPr>
        <p:spPr>
          <a:xfrm rot="10800000">
            <a:off x="702943" y="5389701"/>
            <a:ext cx="553998" cy="20592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Blue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Arrow Connector 5">
            <a:extLst>
              <a:ext uri="{FF2B5EF4-FFF2-40B4-BE49-F238E27FC236}">
                <a16:creationId xmlns:a16="http://schemas.microsoft.com/office/drawing/2014/main" id="{C0AB0F0C-7505-47CD-B75B-4A2F44FBB944}"/>
              </a:ext>
            </a:extLst>
          </p:cNvPr>
          <p:cNvCxnSpPr/>
          <p:nvPr/>
        </p:nvCxnSpPr>
        <p:spPr>
          <a:xfrm flipV="1">
            <a:off x="971087" y="7443290"/>
            <a:ext cx="0" cy="1440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3">
            <a:extLst>
              <a:ext uri="{FF2B5EF4-FFF2-40B4-BE49-F238E27FC236}">
                <a16:creationId xmlns:a16="http://schemas.microsoft.com/office/drawing/2014/main" id="{A7A195CD-6983-4F60-B057-721C11C95A1C}"/>
              </a:ext>
            </a:extLst>
          </p:cNvPr>
          <p:cNvSpPr txBox="1"/>
          <p:nvPr/>
        </p:nvSpPr>
        <p:spPr>
          <a:xfrm>
            <a:off x="1553977" y="5399574"/>
            <a:ext cx="280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staining</a:t>
            </a:r>
          </a:p>
        </p:txBody>
      </p:sp>
      <p:sp>
        <p:nvSpPr>
          <p:cNvPr id="78" name="TextBox 3">
            <a:extLst>
              <a:ext uri="{FF2B5EF4-FFF2-40B4-BE49-F238E27FC236}">
                <a16:creationId xmlns:a16="http://schemas.microsoft.com/office/drawing/2014/main" id="{A8D274F2-D7D7-4873-A1BA-68E78180B2AC}"/>
              </a:ext>
            </a:extLst>
          </p:cNvPr>
          <p:cNvSpPr txBox="1"/>
          <p:nvPr/>
        </p:nvSpPr>
        <p:spPr>
          <a:xfrm>
            <a:off x="1553977" y="9566315"/>
            <a:ext cx="2809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staining</a:t>
            </a: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with verapamil</a:t>
            </a:r>
          </a:p>
        </p:txBody>
      </p:sp>
      <p:sp>
        <p:nvSpPr>
          <p:cNvPr id="79" name="矢印: 下 78">
            <a:extLst>
              <a:ext uri="{FF2B5EF4-FFF2-40B4-BE49-F238E27FC236}">
                <a16:creationId xmlns:a16="http://schemas.microsoft.com/office/drawing/2014/main" id="{9AB74214-DC11-4EEB-8AEC-C4FA66D499D2}"/>
              </a:ext>
            </a:extLst>
          </p:cNvPr>
          <p:cNvSpPr/>
          <p:nvPr/>
        </p:nvSpPr>
        <p:spPr>
          <a:xfrm rot="16200000">
            <a:off x="4585526" y="5158671"/>
            <a:ext cx="360000" cy="4068000"/>
          </a:xfrm>
          <a:prstGeom prst="downArrow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AC7B33D1-E0B6-49EE-88A3-FDA30CEC9F19}"/>
              </a:ext>
            </a:extLst>
          </p:cNvPr>
          <p:cNvSpPr txBox="1"/>
          <p:nvPr/>
        </p:nvSpPr>
        <p:spPr>
          <a:xfrm>
            <a:off x="6810628" y="5158542"/>
            <a:ext cx="4176000" cy="504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Lung 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/CD31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 SP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5ED2CC4-182D-4223-9F8E-89AD6E0B3C08}"/>
              </a:ext>
            </a:extLst>
          </p:cNvPr>
          <p:cNvGrpSpPr/>
          <p:nvPr/>
        </p:nvGrpSpPr>
        <p:grpSpPr>
          <a:xfrm>
            <a:off x="7124888" y="6463759"/>
            <a:ext cx="3287909" cy="2645104"/>
            <a:chOff x="12277196" y="899570"/>
            <a:chExt cx="3287909" cy="2645104"/>
          </a:xfrm>
        </p:grpSpPr>
        <p:cxnSp>
          <p:nvCxnSpPr>
            <p:cNvPr id="82" name="Straight Arrow Connector 2">
              <a:extLst>
                <a:ext uri="{FF2B5EF4-FFF2-40B4-BE49-F238E27FC236}">
                  <a16:creationId xmlns:a16="http://schemas.microsoft.com/office/drawing/2014/main" id="{DB2A4010-D141-477F-8306-38D2853D9194}"/>
                </a:ext>
              </a:extLst>
            </p:cNvPr>
            <p:cNvCxnSpPr/>
            <p:nvPr/>
          </p:nvCxnSpPr>
          <p:spPr>
            <a:xfrm flipV="1">
              <a:off x="12569080" y="3279095"/>
              <a:ext cx="14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3">
              <a:extLst>
                <a:ext uri="{FF2B5EF4-FFF2-40B4-BE49-F238E27FC236}">
                  <a16:creationId xmlns:a16="http://schemas.microsoft.com/office/drawing/2014/main" id="{40F94E50-32CC-4E3D-940B-651F5140976C}"/>
                </a:ext>
              </a:extLst>
            </p:cNvPr>
            <p:cNvSpPr txBox="1"/>
            <p:nvPr/>
          </p:nvSpPr>
          <p:spPr>
            <a:xfrm>
              <a:off x="14235706" y="3083009"/>
              <a:ext cx="1329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ALDH</a:t>
              </a:r>
            </a:p>
          </p:txBody>
        </p:sp>
        <p:sp>
          <p:nvSpPr>
            <p:cNvPr id="84" name="TextBox 4">
              <a:extLst>
                <a:ext uri="{FF2B5EF4-FFF2-40B4-BE49-F238E27FC236}">
                  <a16:creationId xmlns:a16="http://schemas.microsoft.com/office/drawing/2014/main" id="{0E25C566-0E29-49C7-8787-C2EACAA0425D}"/>
                </a:ext>
              </a:extLst>
            </p:cNvPr>
            <p:cNvSpPr txBox="1"/>
            <p:nvPr/>
          </p:nvSpPr>
          <p:spPr>
            <a:xfrm rot="10800000">
              <a:off x="12277196" y="899570"/>
              <a:ext cx="553998" cy="72552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SSC</a:t>
              </a:r>
            </a:p>
          </p:txBody>
        </p:sp>
        <p:cxnSp>
          <p:nvCxnSpPr>
            <p:cNvPr id="85" name="Straight Arrow Connector 5">
              <a:extLst>
                <a:ext uri="{FF2B5EF4-FFF2-40B4-BE49-F238E27FC236}">
                  <a16:creationId xmlns:a16="http://schemas.microsoft.com/office/drawing/2014/main" id="{43B60BF1-3E26-4DB5-A1D7-61F393B9E1F8}"/>
                </a:ext>
              </a:extLst>
            </p:cNvPr>
            <p:cNvCxnSpPr/>
            <p:nvPr/>
          </p:nvCxnSpPr>
          <p:spPr>
            <a:xfrm flipV="1">
              <a:off x="12565218" y="1863785"/>
              <a:ext cx="0" cy="1440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Arrow Connector 2">
            <a:extLst>
              <a:ext uri="{FF2B5EF4-FFF2-40B4-BE49-F238E27FC236}">
                <a16:creationId xmlns:a16="http://schemas.microsoft.com/office/drawing/2014/main" id="{8E8848C9-AF35-4429-89A3-9F66BC5FA8EB}"/>
              </a:ext>
            </a:extLst>
          </p:cNvPr>
          <p:cNvCxnSpPr/>
          <p:nvPr/>
        </p:nvCxnSpPr>
        <p:spPr>
          <a:xfrm flipV="1">
            <a:off x="7205623" y="4526678"/>
            <a:ext cx="144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3">
            <a:extLst>
              <a:ext uri="{FF2B5EF4-FFF2-40B4-BE49-F238E27FC236}">
                <a16:creationId xmlns:a16="http://schemas.microsoft.com/office/drawing/2014/main" id="{8C4F7D7A-BBB4-4B7C-B07F-5AD6943F2D0D}"/>
              </a:ext>
            </a:extLst>
          </p:cNvPr>
          <p:cNvSpPr txBox="1"/>
          <p:nvPr/>
        </p:nvSpPr>
        <p:spPr>
          <a:xfrm>
            <a:off x="8620487" y="4295821"/>
            <a:ext cx="316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Red</a:t>
            </a:r>
          </a:p>
        </p:txBody>
      </p:sp>
      <p:sp>
        <p:nvSpPr>
          <p:cNvPr id="88" name="TextBox 4">
            <a:extLst>
              <a:ext uri="{FF2B5EF4-FFF2-40B4-BE49-F238E27FC236}">
                <a16:creationId xmlns:a16="http://schemas.microsoft.com/office/drawing/2014/main" id="{B86BE6DB-9702-43B6-BA43-6D7975E721E0}"/>
              </a:ext>
            </a:extLst>
          </p:cNvPr>
          <p:cNvSpPr txBox="1"/>
          <p:nvPr/>
        </p:nvSpPr>
        <p:spPr>
          <a:xfrm rot="10800000">
            <a:off x="6933617" y="1057779"/>
            <a:ext cx="553998" cy="20592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Hoechst Blue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Arrow Connector 5">
            <a:extLst>
              <a:ext uri="{FF2B5EF4-FFF2-40B4-BE49-F238E27FC236}">
                <a16:creationId xmlns:a16="http://schemas.microsoft.com/office/drawing/2014/main" id="{09D16DFC-7D1D-43AE-A456-FAEA8957E02B}"/>
              </a:ext>
            </a:extLst>
          </p:cNvPr>
          <p:cNvCxnSpPr/>
          <p:nvPr/>
        </p:nvCxnSpPr>
        <p:spPr>
          <a:xfrm flipV="1">
            <a:off x="7201761" y="3111368"/>
            <a:ext cx="0" cy="1440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21">
            <a:extLst>
              <a:ext uri="{FF2B5EF4-FFF2-40B4-BE49-F238E27FC236}">
                <a16:creationId xmlns:a16="http://schemas.microsoft.com/office/drawing/2014/main" id="{1050B930-26CE-4F5E-9EB2-238E851BF192}"/>
              </a:ext>
            </a:extLst>
          </p:cNvPr>
          <p:cNvSpPr txBox="1"/>
          <p:nvPr/>
        </p:nvSpPr>
        <p:spPr>
          <a:xfrm>
            <a:off x="11596772" y="103050"/>
            <a:ext cx="6552080" cy="81029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Additional file 6: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Double staining of</a:t>
            </a: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ALDH</a:t>
            </a:r>
            <a:r>
              <a:rPr lang="en-US" altLang="ja-JP" sz="2400" b="1" kern="100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br </a:t>
            </a: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and side population cells in lung tissue</a:t>
            </a: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(A) Representative image of lung CD45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/CD31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live cells. (B) Representative image of lung CD45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/CD31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</a:t>
            </a:r>
            <a:r>
              <a:rPr lang="en-US" altLang="ja-JP" sz="2400" kern="100" dirty="0" err="1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Hoechst</a:t>
            </a:r>
            <a:r>
              <a:rPr lang="en-US" altLang="ja-JP" sz="2400" kern="100" baseline="30000" dirty="0" err="1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dim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(side population, SP) live cells. (C) The gating of SP cells were confirmed using verapamil, the </a:t>
            </a:r>
            <a:r>
              <a:rPr lang="en-US" altLang="ja-JP" sz="2400" kern="100" dirty="0"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inhibitor for Hoechst staining. (D) SP cells in 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lung CD45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/CD31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live cells. (E) ALDH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cells in SP cells.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8" name="TextBox 3">
            <a:extLst>
              <a:ext uri="{FF2B5EF4-FFF2-40B4-BE49-F238E27FC236}">
                <a16:creationId xmlns:a16="http://schemas.microsoft.com/office/drawing/2014/main" id="{C072CBCF-D679-481D-AE24-C0C8DB062EE8}"/>
              </a:ext>
            </a:extLst>
          </p:cNvPr>
          <p:cNvSpPr txBox="1"/>
          <p:nvPr/>
        </p:nvSpPr>
        <p:spPr>
          <a:xfrm>
            <a:off x="17777" y="1030372"/>
            <a:ext cx="805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9" name="TextBox 3">
            <a:extLst>
              <a:ext uri="{FF2B5EF4-FFF2-40B4-BE49-F238E27FC236}">
                <a16:creationId xmlns:a16="http://schemas.microsoft.com/office/drawing/2014/main" id="{1843C776-2870-4DDC-8CD1-267A16B0D794}"/>
              </a:ext>
            </a:extLst>
          </p:cNvPr>
          <p:cNvSpPr txBox="1"/>
          <p:nvPr/>
        </p:nvSpPr>
        <p:spPr>
          <a:xfrm>
            <a:off x="17777" y="5179708"/>
            <a:ext cx="805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44" name="TextBox 3">
            <a:extLst>
              <a:ext uri="{FF2B5EF4-FFF2-40B4-BE49-F238E27FC236}">
                <a16:creationId xmlns:a16="http://schemas.microsoft.com/office/drawing/2014/main" id="{586A3E22-4C12-49BB-B640-8C55270D78A6}"/>
              </a:ext>
            </a:extLst>
          </p:cNvPr>
          <p:cNvSpPr txBox="1"/>
          <p:nvPr/>
        </p:nvSpPr>
        <p:spPr>
          <a:xfrm>
            <a:off x="17777" y="9520148"/>
            <a:ext cx="805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45" name="TextBox 3">
            <a:extLst>
              <a:ext uri="{FF2B5EF4-FFF2-40B4-BE49-F238E27FC236}">
                <a16:creationId xmlns:a16="http://schemas.microsoft.com/office/drawing/2014/main" id="{4653D610-927F-4CE9-8907-5BF2B7C69C32}"/>
              </a:ext>
            </a:extLst>
          </p:cNvPr>
          <p:cNvSpPr txBox="1"/>
          <p:nvPr/>
        </p:nvSpPr>
        <p:spPr>
          <a:xfrm>
            <a:off x="6014997" y="1030372"/>
            <a:ext cx="805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sp>
        <p:nvSpPr>
          <p:cNvPr id="48" name="TextBox 3">
            <a:extLst>
              <a:ext uri="{FF2B5EF4-FFF2-40B4-BE49-F238E27FC236}">
                <a16:creationId xmlns:a16="http://schemas.microsoft.com/office/drawing/2014/main" id="{0A7638AE-669C-4254-9614-7733A1A42E4D}"/>
              </a:ext>
            </a:extLst>
          </p:cNvPr>
          <p:cNvSpPr txBox="1"/>
          <p:nvPr/>
        </p:nvSpPr>
        <p:spPr>
          <a:xfrm>
            <a:off x="6016346" y="5179708"/>
            <a:ext cx="805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3133961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6729</TotalTime>
  <Words>152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 NAKASHIMA</dc:creator>
  <cp:lastModifiedBy>NAKASHIMA Taku</cp:lastModifiedBy>
  <cp:revision>240</cp:revision>
  <dcterms:created xsi:type="dcterms:W3CDTF">2018-12-22T09:26:05Z</dcterms:created>
  <dcterms:modified xsi:type="dcterms:W3CDTF">2021-07-18T06:14:17Z</dcterms:modified>
</cp:coreProperties>
</file>