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5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7" autoAdjust="0"/>
    <p:restoredTop sz="94249" autoAdjust="0"/>
  </p:normalViewPr>
  <p:slideViewPr>
    <p:cSldViewPr snapToGrid="0">
      <p:cViewPr varScale="1">
        <p:scale>
          <a:sx n="81" d="100"/>
          <a:sy n="81" d="100"/>
        </p:scale>
        <p:origin x="5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6089E-883F-4CB8-9C92-CEFF6935F59A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30DC9-887B-4A23-9A50-22123A49D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98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25BA7-2B07-458C-B628-33E2C5EA1E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2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51389-08BF-4572-9EC0-B01C5A4F9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70CE24-2CFF-488B-B80B-79F0A3C26C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BD9C0-DA51-4A22-B575-B2F2BB086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6592C-1787-479F-9E45-0D1C0B512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68BB7-DAE7-40CE-B566-488718823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4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85B4-8642-4DFB-8794-54CB91704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414904-DDF1-4106-AEE2-F1D18D85C6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F7F79-70A1-4C46-8511-ED5178D64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11D38-FB03-4062-B257-7926E700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07911-9CCE-46F6-B7B0-2D1CB47C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71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8C42E4-EDCB-498C-99F8-4A1064E425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33D3DE-4717-4018-B252-06356BBD4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7902-3AE1-40E7-919C-3FB6D252A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99952-B30E-4AA9-9E74-FFC4C92CD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7D49D-F2E1-43E0-AB11-D6DAC503A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732B0-64AC-44FF-B896-DA7225DD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E7DFC-86B3-4E2D-AFC2-455BC9EA7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75222-B70C-43DF-91B7-6A682C010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DD0C0-064F-4178-9BFA-A235FFE53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77EB2-9F0F-44B0-A52B-9247A667A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7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D5477-A27D-4D1D-A42F-E76879F88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E96D2-AD18-480A-A783-21A1D8949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AC83A-EB48-4BB3-B4EA-664534B3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43AD5-15E5-4D4E-A18E-285B0B90C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655F6-D766-412E-9CE6-33926235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1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9520A-0027-40DA-A23A-4CB14CCC9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C6CB5-F689-4129-8D45-78CBB60F4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17A291-4CD8-4EF2-81E5-2F54E4B2E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5B0955-7367-4D2C-9B65-2F6EAD69A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6AE1F-E843-4EE0-97F3-639CFAE40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BF22F8-8C87-4B77-9BBF-7C6BFD17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9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8F2D7-736C-4B9F-ACC3-C68018EF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BCED2-3503-4A0B-9DB0-E0DD7561F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A1C2B-A6EA-4D3F-8CDF-A8F33538D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59C644-0671-4325-8EE3-9E479832F2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EE5212-191E-4068-8FAD-88AF93CD45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FF3067-BF62-414E-B507-5F1AC5115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528C6A-5F03-41D9-9D4A-682EBD57E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2B246F-D680-4C99-BE87-75BEF4C53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9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2806F-C029-4078-A9AD-BFC85F28B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396976-93CA-4EEE-BFA9-D79CFD74B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E4677-7A7E-4A03-846E-FA81B0D23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75587-AA00-4996-B5A5-92358E64B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0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706552-AAD6-4508-BA98-A8BE66221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CF772F-ED38-4F6B-A33C-61AD90C4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0DDA8-A33E-4899-8CE4-232C7378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0E798-DE86-4A2F-ACB0-172075FA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D456D-BC3D-4FBB-AE60-D23A88B8F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0B4F80-B90A-4A5A-8983-64E8DF92A0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90AD3-8E0C-4B8E-B144-A7801AE34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CE5A9-039D-48BF-B195-495EFCB89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70BAD-1B02-4F5A-81D7-4A95451AE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86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FB9FC-5F9A-421B-BDEB-64FB2DC0D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9A268-01F7-4ED7-BE64-5BAB6F1FAC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70440B-9D9A-4022-BB25-BA5A1FD35F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CE9461-0420-4193-B4B8-01505CF2A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908067-53E8-4F29-AB6F-5B619657E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6BF4D-1A72-480E-B5D1-1D3985AAC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2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5A3F61-984E-457E-86A2-7FADA2AB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A252D4-60B3-49D3-AEAB-671866A83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82110-7741-4025-A7AC-0B65B002B3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509C9-BE78-4BA9-BF10-CE436102382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103B-C221-44A2-BA2A-C547F876A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EB28-D1F8-49A5-A8F4-21516F5FD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6B8C6-F11A-4978-A2CD-4A9F8653D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4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32FE9C6-E4D5-4C88-941A-9B694A19948C}"/>
              </a:ext>
            </a:extLst>
          </p:cNvPr>
          <p:cNvSpPr/>
          <p:nvPr/>
        </p:nvSpPr>
        <p:spPr>
          <a:xfrm>
            <a:off x="1837811" y="1379820"/>
            <a:ext cx="3055014" cy="861817"/>
          </a:xfrm>
          <a:custGeom>
            <a:avLst/>
            <a:gdLst>
              <a:gd name="connsiteX0" fmla="*/ 0 w 2372373"/>
              <a:gd name="connsiteY0" fmla="*/ 0 h 806298"/>
              <a:gd name="connsiteX1" fmla="*/ 2372373 w 2372373"/>
              <a:gd name="connsiteY1" fmla="*/ 0 h 806298"/>
              <a:gd name="connsiteX2" fmla="*/ 2372373 w 2372373"/>
              <a:gd name="connsiteY2" fmla="*/ 806298 h 806298"/>
              <a:gd name="connsiteX3" fmla="*/ 0 w 2372373"/>
              <a:gd name="connsiteY3" fmla="*/ 806298 h 806298"/>
              <a:gd name="connsiteX4" fmla="*/ 0 w 2372373"/>
              <a:gd name="connsiteY4" fmla="*/ 0 h 806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2373" h="806298">
                <a:moveTo>
                  <a:pt x="0" y="0"/>
                </a:moveTo>
                <a:lnTo>
                  <a:pt x="2372373" y="0"/>
                </a:lnTo>
                <a:lnTo>
                  <a:pt x="2372373" y="806298"/>
                </a:lnTo>
                <a:lnTo>
                  <a:pt x="0" y="806298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99m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Tc whole-body bone scan and CT/MRI/FDG PET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n = 131 (63.0%)</a:t>
            </a:r>
            <a:endParaRPr lang="en-US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B7A4926-3C3A-4B28-A063-EFE187C447F4}"/>
              </a:ext>
            </a:extLst>
          </p:cNvPr>
          <p:cNvSpPr/>
          <p:nvPr/>
        </p:nvSpPr>
        <p:spPr>
          <a:xfrm>
            <a:off x="1837811" y="4461910"/>
            <a:ext cx="3064839" cy="896235"/>
          </a:xfrm>
          <a:custGeom>
            <a:avLst/>
            <a:gdLst>
              <a:gd name="connsiteX0" fmla="*/ 0 w 2372373"/>
              <a:gd name="connsiteY0" fmla="*/ 0 h 806298"/>
              <a:gd name="connsiteX1" fmla="*/ 2372373 w 2372373"/>
              <a:gd name="connsiteY1" fmla="*/ 0 h 806298"/>
              <a:gd name="connsiteX2" fmla="*/ 2372373 w 2372373"/>
              <a:gd name="connsiteY2" fmla="*/ 806298 h 806298"/>
              <a:gd name="connsiteX3" fmla="*/ 0 w 2372373"/>
              <a:gd name="connsiteY3" fmla="*/ 806298 h 806298"/>
              <a:gd name="connsiteX4" fmla="*/ 0 w 2372373"/>
              <a:gd name="connsiteY4" fmla="*/ 0 h 806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2373" h="806298">
                <a:moveTo>
                  <a:pt x="0" y="0"/>
                </a:moveTo>
                <a:lnTo>
                  <a:pt x="2372373" y="0"/>
                </a:lnTo>
                <a:lnTo>
                  <a:pt x="2372373" y="806298"/>
                </a:lnTo>
                <a:lnTo>
                  <a:pt x="0" y="806298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99m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Tc whole-body bone scan only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n = 15 (7.2%)</a:t>
            </a:r>
            <a:endParaRPr lang="en-US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6D543FA-DA29-408D-BDAF-813A1F338EC6}"/>
              </a:ext>
            </a:extLst>
          </p:cNvPr>
          <p:cNvSpPr/>
          <p:nvPr/>
        </p:nvSpPr>
        <p:spPr>
          <a:xfrm>
            <a:off x="6141253" y="2788943"/>
            <a:ext cx="2318536" cy="879967"/>
          </a:xfrm>
          <a:custGeom>
            <a:avLst/>
            <a:gdLst>
              <a:gd name="connsiteX0" fmla="*/ 0 w 2975016"/>
              <a:gd name="connsiteY0" fmla="*/ 0 h 507903"/>
              <a:gd name="connsiteX1" fmla="*/ 2975016 w 2975016"/>
              <a:gd name="connsiteY1" fmla="*/ 0 h 507903"/>
              <a:gd name="connsiteX2" fmla="*/ 2975016 w 2975016"/>
              <a:gd name="connsiteY2" fmla="*/ 507903 h 507903"/>
              <a:gd name="connsiteX3" fmla="*/ 0 w 2975016"/>
              <a:gd name="connsiteY3" fmla="*/ 507903 h 507903"/>
              <a:gd name="connsiteX4" fmla="*/ 0 w 2975016"/>
              <a:gd name="connsiteY4" fmla="*/ 0 h 50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5016" h="507903">
                <a:moveTo>
                  <a:pt x="0" y="0"/>
                </a:moveTo>
                <a:lnTo>
                  <a:pt x="2975016" y="0"/>
                </a:lnTo>
                <a:lnTo>
                  <a:pt x="2975016" y="507903"/>
                </a:lnTo>
                <a:lnTo>
                  <a:pt x="0" y="507903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Received Study Drug</a:t>
            </a:r>
            <a:b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 = 208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63B389-1B32-49D4-AB41-F9F3EFCDCDCD}"/>
              </a:ext>
            </a:extLst>
          </p:cNvPr>
          <p:cNvCxnSpPr>
            <a:cxnSpLocks/>
          </p:cNvCxnSpPr>
          <p:nvPr/>
        </p:nvCxnSpPr>
        <p:spPr>
          <a:xfrm>
            <a:off x="5294416" y="3218570"/>
            <a:ext cx="8468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7E30DA-7B03-4B4B-AC7E-F2AF6C1DE082}"/>
              </a:ext>
            </a:extLst>
          </p:cNvPr>
          <p:cNvCxnSpPr>
            <a:cxnSpLocks/>
          </p:cNvCxnSpPr>
          <p:nvPr/>
        </p:nvCxnSpPr>
        <p:spPr>
          <a:xfrm>
            <a:off x="5266418" y="1801787"/>
            <a:ext cx="0" cy="3116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976210D-3C44-46AA-9D66-57CD2EFE6A21}"/>
              </a:ext>
            </a:extLst>
          </p:cNvPr>
          <p:cNvSpPr/>
          <p:nvPr/>
        </p:nvSpPr>
        <p:spPr>
          <a:xfrm>
            <a:off x="1837811" y="3381622"/>
            <a:ext cx="3055014" cy="861820"/>
          </a:xfrm>
          <a:custGeom>
            <a:avLst/>
            <a:gdLst>
              <a:gd name="connsiteX0" fmla="*/ 0 w 2372373"/>
              <a:gd name="connsiteY0" fmla="*/ 0 h 806298"/>
              <a:gd name="connsiteX1" fmla="*/ 2372373 w 2372373"/>
              <a:gd name="connsiteY1" fmla="*/ 0 h 806298"/>
              <a:gd name="connsiteX2" fmla="*/ 2372373 w 2372373"/>
              <a:gd name="connsiteY2" fmla="*/ 806298 h 806298"/>
              <a:gd name="connsiteX3" fmla="*/ 0 w 2372373"/>
              <a:gd name="connsiteY3" fmla="*/ 806298 h 806298"/>
              <a:gd name="connsiteX4" fmla="*/ 0 w 2372373"/>
              <a:gd name="connsiteY4" fmla="*/ 0 h 806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2373" h="806298">
                <a:moveTo>
                  <a:pt x="0" y="0"/>
                </a:moveTo>
                <a:lnTo>
                  <a:pt x="2372373" y="0"/>
                </a:lnTo>
                <a:lnTo>
                  <a:pt x="2372373" y="806298"/>
                </a:lnTo>
                <a:lnTo>
                  <a:pt x="0" y="806298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F-fluciclovine or 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C-choline PET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n = 20 (9.6%)</a:t>
            </a:r>
            <a:endParaRPr lang="en-US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4A7D158-FA11-4424-8BAA-83BB0B55A1B3}"/>
              </a:ext>
            </a:extLst>
          </p:cNvPr>
          <p:cNvSpPr/>
          <p:nvPr/>
        </p:nvSpPr>
        <p:spPr>
          <a:xfrm>
            <a:off x="1837811" y="2392082"/>
            <a:ext cx="3064839" cy="788478"/>
          </a:xfrm>
          <a:custGeom>
            <a:avLst/>
            <a:gdLst>
              <a:gd name="connsiteX0" fmla="*/ 0 w 2372373"/>
              <a:gd name="connsiteY0" fmla="*/ 0 h 806298"/>
              <a:gd name="connsiteX1" fmla="*/ 2372373 w 2372373"/>
              <a:gd name="connsiteY1" fmla="*/ 0 h 806298"/>
              <a:gd name="connsiteX2" fmla="*/ 2372373 w 2372373"/>
              <a:gd name="connsiteY2" fmla="*/ 806298 h 806298"/>
              <a:gd name="connsiteX3" fmla="*/ 0 w 2372373"/>
              <a:gd name="connsiteY3" fmla="*/ 806298 h 806298"/>
              <a:gd name="connsiteX4" fmla="*/ 0 w 2372373"/>
              <a:gd name="connsiteY4" fmla="*/ 0 h 806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2373" h="806298">
                <a:moveTo>
                  <a:pt x="0" y="0"/>
                </a:moveTo>
                <a:lnTo>
                  <a:pt x="2372373" y="0"/>
                </a:lnTo>
                <a:lnTo>
                  <a:pt x="2372373" y="806298"/>
                </a:lnTo>
                <a:lnTo>
                  <a:pt x="0" y="806298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CT or MRI</a:t>
            </a:r>
          </a:p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n = 42 (20.2%)</a:t>
            </a:r>
            <a:endParaRPr lang="en-US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70154D-225B-491B-89A7-6850C7C1068E}"/>
              </a:ext>
            </a:extLst>
          </p:cNvPr>
          <p:cNvCxnSpPr>
            <a:cxnSpLocks/>
          </p:cNvCxnSpPr>
          <p:nvPr/>
        </p:nvCxnSpPr>
        <p:spPr>
          <a:xfrm>
            <a:off x="4891219" y="4918687"/>
            <a:ext cx="371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560E71B-4F26-4077-B799-4678E79D8D78}"/>
              </a:ext>
            </a:extLst>
          </p:cNvPr>
          <p:cNvCxnSpPr>
            <a:cxnSpLocks/>
          </p:cNvCxnSpPr>
          <p:nvPr/>
        </p:nvCxnSpPr>
        <p:spPr>
          <a:xfrm>
            <a:off x="4902650" y="1801787"/>
            <a:ext cx="371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24765B0-0460-4B3A-94FA-9EC84678CA3E}"/>
              </a:ext>
            </a:extLst>
          </p:cNvPr>
          <p:cNvCxnSpPr>
            <a:cxnSpLocks/>
          </p:cNvCxnSpPr>
          <p:nvPr/>
        </p:nvCxnSpPr>
        <p:spPr>
          <a:xfrm>
            <a:off x="4891219" y="2788943"/>
            <a:ext cx="371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8C84C72-C7F3-4804-B3C6-47471EA3F102}"/>
              </a:ext>
            </a:extLst>
          </p:cNvPr>
          <p:cNvCxnSpPr>
            <a:cxnSpLocks/>
          </p:cNvCxnSpPr>
          <p:nvPr/>
        </p:nvCxnSpPr>
        <p:spPr>
          <a:xfrm>
            <a:off x="4891219" y="3848491"/>
            <a:ext cx="3716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C028BFC6-2ECE-40FF-9F4F-FD2726792338}"/>
              </a:ext>
            </a:extLst>
          </p:cNvPr>
          <p:cNvSpPr txBox="1">
            <a:spLocks/>
          </p:cNvSpPr>
          <p:nvPr/>
        </p:nvSpPr>
        <p:spPr>
          <a:xfrm>
            <a:off x="883453" y="9718"/>
            <a:ext cx="10515600" cy="13255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 baseline="0">
                <a:solidFill>
                  <a:srgbClr val="113468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Supplementary Figure 1. Negative or Equivocal Baseline Imaging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224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60</Words>
  <Application>Microsoft Office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Tess Lin</dc:creator>
  <cp:lastModifiedBy>DiPippo, Vincent</cp:lastModifiedBy>
  <cp:revision>22</cp:revision>
  <dcterms:created xsi:type="dcterms:W3CDTF">2020-07-13T14:12:56Z</dcterms:created>
  <dcterms:modified xsi:type="dcterms:W3CDTF">2021-02-03T18:29:11Z</dcterms:modified>
</cp:coreProperties>
</file>