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1" r:id="rId2"/>
    <p:sldId id="292" r:id="rId3"/>
    <p:sldId id="286" r:id="rId4"/>
    <p:sldId id="287" r:id="rId5"/>
    <p:sldId id="288" r:id="rId6"/>
    <p:sldId id="289" r:id="rId7"/>
    <p:sldId id="290" r:id="rId8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211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jca Frank" initials="MF" lastIdx="12" clrIdx="0">
    <p:extLst>
      <p:ext uri="{19B8F6BF-5375-455C-9EA6-DF929625EA0E}">
        <p15:presenceInfo xmlns:p15="http://schemas.microsoft.com/office/powerpoint/2012/main" userId="f0059c288ee43ad0" providerId="Windows Live"/>
      </p:ext>
    </p:extLst>
  </p:cmAuthor>
  <p:cmAuthor id="2" name="Ospelt Caroline" initials="OC" lastIdx="13" clrIdx="1">
    <p:extLst>
      <p:ext uri="{19B8F6BF-5375-455C-9EA6-DF929625EA0E}">
        <p15:presenceInfo xmlns:p15="http://schemas.microsoft.com/office/powerpoint/2012/main" userId="Ospelt Caroli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4" autoAdjust="0"/>
    <p:restoredTop sz="94641" autoAdjust="0"/>
  </p:normalViewPr>
  <p:slideViewPr>
    <p:cSldViewPr>
      <p:cViewPr varScale="1">
        <p:scale>
          <a:sx n="73" d="100"/>
          <a:sy n="73" d="100"/>
        </p:scale>
        <p:origin x="2298" y="90"/>
      </p:cViewPr>
      <p:guideLst>
        <p:guide orient="horz" pos="3120"/>
        <p:guide pos="2160"/>
        <p:guide pos="21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3770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871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82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4922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0264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069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98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202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864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879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135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44F4-EB0D-4C98-BE1C-61E67B517F6C}" type="datetimeFigureOut">
              <a:rPr lang="de-CH" smtClean="0"/>
              <a:t>16.07.2021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18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0" y="128464"/>
            <a:ext cx="6437013" cy="4083784"/>
          </a:xfrm>
          <a:prstGeom prst="rect">
            <a:avLst/>
          </a:prstGeom>
        </p:spPr>
      </p:pic>
      <p:sp>
        <p:nvSpPr>
          <p:cNvPr id="19" name="Rechteck 18"/>
          <p:cNvSpPr/>
          <p:nvPr/>
        </p:nvSpPr>
        <p:spPr>
          <a:xfrm>
            <a:off x="176591" y="4592960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 S1. </a:t>
            </a:r>
            <a:r>
              <a:rPr lang="de-DE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Workflow </a:t>
            </a:r>
            <a:r>
              <a:rPr lang="de-DE" sz="12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with</a:t>
            </a:r>
            <a:r>
              <a:rPr lang="de-DE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different steps of the analysis and the number of risk regions and SNPs that resulted from each 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step.</a:t>
            </a:r>
            <a:endParaRPr lang="de-CH" sz="1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97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16632" y="7991738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Fig S2. </a:t>
            </a:r>
            <a:r>
              <a:rPr lang="en-GB" sz="1200" dirty="0">
                <a:latin typeface="+mj-lt"/>
                <a:cs typeface="Times New Roman" panose="02020603050405020304" pitchFamily="18" charset="0"/>
              </a:rPr>
              <a:t>The sum of posterior probability overlapping active DNA regulatory elements across FLS samples and the 111 cell types/tissues ((</a:t>
            </a:r>
            <a:r>
              <a:rPr lang="en-GB" sz="1200" dirty="0" err="1">
                <a:latin typeface="+mj-lt"/>
                <a:cs typeface="Times New Roman" panose="02020603050405020304" pitchFamily="18" charset="0"/>
              </a:rPr>
              <a:t>Epigenomics</a:t>
            </a:r>
            <a:r>
              <a:rPr lang="en-GB" sz="1200" dirty="0">
                <a:latin typeface="+mj-lt"/>
                <a:cs typeface="Times New Roman" panose="02020603050405020304" pitchFamily="18" charset="0"/>
              </a:rPr>
              <a:t> Mapping Roadmap </a:t>
            </a:r>
            <a:r>
              <a:rPr lang="en-GB" sz="1200" dirty="0" smtClean="0">
                <a:latin typeface="+mj-lt"/>
                <a:cs typeface="Times New Roman" panose="02020603050405020304" pitchFamily="18" charset="0"/>
              </a:rPr>
              <a:t>Consortium) </a:t>
            </a:r>
            <a:r>
              <a:rPr lang="en-GB" sz="1200" dirty="0">
                <a:latin typeface="+mj-lt"/>
                <a:cs typeface="Times New Roman" panose="02020603050405020304" pitchFamily="18" charset="0"/>
              </a:rPr>
              <a:t>at each of the 73 sites. Active DNA regulatory elements were defined as the union of H3K4me3, H3k4me1 and H3K27ac marks</a:t>
            </a:r>
            <a:r>
              <a:rPr lang="en-US" sz="1200" dirty="0">
                <a:latin typeface="+mj-lt"/>
                <a:cs typeface="Times New Roman" panose="02020603050405020304" pitchFamily="18" charset="0"/>
              </a:rPr>
              <a:t>. </a:t>
            </a:r>
            <a:endParaRPr lang="de-CH" sz="12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71"/>
          <a:stretch/>
        </p:blipFill>
        <p:spPr>
          <a:xfrm>
            <a:off x="0" y="992560"/>
            <a:ext cx="6899080" cy="6912768"/>
          </a:xfrm>
          <a:prstGeom prst="rect">
            <a:avLst/>
          </a:prstGeom>
        </p:spPr>
      </p:pic>
      <p:pic>
        <p:nvPicPr>
          <p:cNvPr id="4" name="Slika 13" descr="Slika, ki vsebuje besede svinčnik&#10;&#10;Opis je samodejno ustvarjen">
            <a:extLst>
              <a:ext uri="{FF2B5EF4-FFF2-40B4-BE49-F238E27FC236}">
                <a16:creationId xmlns:a16="http://schemas.microsoft.com/office/drawing/2014/main" id="{9FBBC0F4-ED76-41EA-83CC-9FF711C525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2" t="38401" r="26619" b="54916"/>
          <a:stretch/>
        </p:blipFill>
        <p:spPr>
          <a:xfrm>
            <a:off x="44624" y="128464"/>
            <a:ext cx="5616624" cy="77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761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79" y="344488"/>
            <a:ext cx="6084412" cy="847874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251845" y="9057456"/>
            <a:ext cx="6464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b="1" dirty="0" smtClean="0">
                <a:latin typeface="+mj-lt"/>
                <a:ea typeface="Times New Roman" panose="02020603050405020304" pitchFamily="18" charset="0"/>
              </a:rPr>
              <a:t>Fig S3. </a:t>
            </a:r>
            <a:r>
              <a:rPr lang="en-GB" sz="1200" dirty="0">
                <a:latin typeface="+mj-lt"/>
                <a:ea typeface="Times New Roman" panose="02020603050405020304" pitchFamily="18" charset="0"/>
              </a:rPr>
              <a:t>Fine mapping, epigenetic landscape and chromatin architecture at </a:t>
            </a:r>
            <a:r>
              <a:rPr lang="en-GB" sz="1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rs8133843 </a:t>
            </a:r>
            <a:r>
              <a:rPr lang="en-GB" sz="1200" dirty="0">
                <a:latin typeface="+mj-lt"/>
                <a:ea typeface="Times New Roman" panose="02020603050405020304" pitchFamily="18" charset="0"/>
              </a:rPr>
              <a:t>as an exemplary category 1 locus containing RA credible SNPs. The likely causal credible SNPs are marked with blue lines. </a:t>
            </a:r>
            <a:endParaRPr lang="de-CH" sz="1200" dirty="0"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759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416496"/>
            <a:ext cx="5976664" cy="8176544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188640" y="8985448"/>
            <a:ext cx="6669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b="1" dirty="0" smtClean="0">
                <a:ea typeface="Times New Roman" panose="02020603050405020304" pitchFamily="18" charset="0"/>
              </a:rPr>
              <a:t>Fig S4. </a:t>
            </a:r>
            <a:r>
              <a:rPr lang="en-GB" sz="1200" dirty="0">
                <a:ea typeface="Times New Roman" panose="02020603050405020304" pitchFamily="18" charset="0"/>
              </a:rPr>
              <a:t>Fine mapping, epigenetic landscape and chromatin architecture at </a:t>
            </a:r>
            <a:r>
              <a:rPr lang="en-GB" sz="1200" dirty="0">
                <a:solidFill>
                  <a:srgbClr val="000000"/>
                </a:solidFill>
                <a:ea typeface="Times New Roman" panose="02020603050405020304" pitchFamily="18" charset="0"/>
              </a:rPr>
              <a:t>rs4239702 </a:t>
            </a:r>
            <a:r>
              <a:rPr lang="en-GB" sz="1200" dirty="0">
                <a:ea typeface="Times New Roman" panose="02020603050405020304" pitchFamily="18" charset="0"/>
              </a:rPr>
              <a:t>as an exemplary category 2 locus containing RA credible SNPs. The likely causal credible SNPs are marked with blue lines. </a:t>
            </a:r>
            <a:endParaRPr lang="de-CH" sz="12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264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272480"/>
            <a:ext cx="6120680" cy="8324024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296652" y="8985448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b="1" dirty="0" smtClean="0">
                <a:latin typeface="+mj-lt"/>
                <a:ea typeface="Times New Roman" panose="02020603050405020304" pitchFamily="18" charset="0"/>
              </a:rPr>
              <a:t>Fig S5. </a:t>
            </a:r>
            <a:r>
              <a:rPr lang="en-GB" sz="1200" dirty="0">
                <a:latin typeface="+mj-lt"/>
                <a:ea typeface="Times New Roman" panose="02020603050405020304" pitchFamily="18" charset="0"/>
              </a:rPr>
              <a:t>Fine mapping, epigenetic landscape and chromatin architecture at </a:t>
            </a:r>
            <a:r>
              <a:rPr lang="en-GB" sz="1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rs4272 </a:t>
            </a:r>
            <a:r>
              <a:rPr lang="en-GB" sz="1200" dirty="0">
                <a:latin typeface="+mj-lt"/>
                <a:ea typeface="Times New Roman" panose="02020603050405020304" pitchFamily="18" charset="0"/>
              </a:rPr>
              <a:t>as an exemplary category 3 locus containing RA credible SNPs. The likely causal credible SNPs are marked with blue lines.</a:t>
            </a:r>
            <a:endParaRPr lang="de-CH" sz="1200" dirty="0"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20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480"/>
            <a:ext cx="6620256" cy="6733032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334018" y="7257256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b="1" dirty="0" smtClean="0">
                <a:latin typeface="+mj-lt"/>
                <a:ea typeface="Times New Roman" panose="02020603050405020304" pitchFamily="18" charset="0"/>
              </a:rPr>
              <a:t>Fig S6. </a:t>
            </a:r>
            <a:r>
              <a:rPr lang="en-GB" sz="1200" dirty="0" err="1">
                <a:latin typeface="+mj-lt"/>
                <a:ea typeface="Times New Roman" panose="02020603050405020304" pitchFamily="18" charset="0"/>
              </a:rPr>
              <a:t>Heatmap</a:t>
            </a:r>
            <a:r>
              <a:rPr lang="en-GB" sz="1200" dirty="0">
                <a:latin typeface="+mj-lt"/>
                <a:ea typeface="Times New Roman" panose="02020603050405020304" pitchFamily="18" charset="0"/>
              </a:rPr>
              <a:t> of expression of genes linked to RA loci with a change in chromatin interactions under stimulation with TNF. Genes with an adjusted p-value &lt;0.05 and a log2 fold change &gt;±0.5 are marked in grey.</a:t>
            </a:r>
            <a:endParaRPr lang="de-CH" sz="1200" dirty="0"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775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88" y="632520"/>
            <a:ext cx="4848986" cy="1010919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260648" y="1856656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b="1" dirty="0" smtClean="0">
                <a:ea typeface="Times New Roman" panose="02020603050405020304" pitchFamily="18" charset="0"/>
              </a:rPr>
              <a:t>Fig S7. </a:t>
            </a:r>
            <a:r>
              <a:rPr lang="en-GB" sz="1200" dirty="0" smtClean="0">
                <a:ea typeface="Times New Roman" panose="02020603050405020304" pitchFamily="18" charset="0"/>
              </a:rPr>
              <a:t>The location of  the credible set SNP rs874040 and the guide RNAs (guide RNA 9 and guide RNA 12) targeting the rs874040 containing enhancer.</a:t>
            </a:r>
            <a:endParaRPr lang="de-CH" sz="12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80164"/>
      </p:ext>
    </p:extLst>
  </p:cSld>
  <p:clrMapOvr>
    <a:masterClrMapping/>
  </p:clrMapOvr>
</p:sld>
</file>

<file path=ppt/theme/theme1.xml><?xml version="1.0" encoding="utf-8"?>
<a:theme xmlns:a="http://schemas.openxmlformats.org/drawingml/2006/main" name="USZ">
  <a:themeElements>
    <a:clrScheme name="USZ">
      <a:dk1>
        <a:sysClr val="windowText" lastClr="000000"/>
      </a:dk1>
      <a:lt1>
        <a:sysClr val="window" lastClr="FFFFFF"/>
      </a:lt1>
      <a:dk2>
        <a:srgbClr val="0057A2"/>
      </a:dk2>
      <a:lt2>
        <a:srgbClr val="E5EAED"/>
      </a:lt2>
      <a:accent1>
        <a:srgbClr val="419BC9"/>
      </a:accent1>
      <a:accent2>
        <a:srgbClr val="86929A"/>
      </a:accent2>
      <a:accent3>
        <a:srgbClr val="FABC34"/>
      </a:accent3>
      <a:accent4>
        <a:srgbClr val="478B7D"/>
      </a:accent4>
      <a:accent5>
        <a:srgbClr val="A64633"/>
      </a:accent5>
      <a:accent6>
        <a:srgbClr val="8F699C"/>
      </a:accent6>
      <a:hlink>
        <a:srgbClr val="0000FF"/>
      </a:hlink>
      <a:folHlink>
        <a:srgbClr val="800080"/>
      </a:folHlink>
    </a:clrScheme>
    <a:fontScheme name="USZ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806A018F-57AA-4556-B086-07577B7E5075}" vid="{C77BC566-D6C2-4F59-8638-3167F1DA3B8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253</Words>
  <Application>Microsoft Office PowerPoint</Application>
  <PresentationFormat>A4-Papier (210 x 297 mm)</PresentationFormat>
  <Paragraphs>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USZ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UniversitätsSpital Zürich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Ospelt Caroline</dc:creator>
  <cp:lastModifiedBy>Ospelt Caroline</cp:lastModifiedBy>
  <cp:revision>255</cp:revision>
  <dcterms:created xsi:type="dcterms:W3CDTF">2019-12-11T14:03:16Z</dcterms:created>
  <dcterms:modified xsi:type="dcterms:W3CDTF">2021-07-16T15:41:05Z</dcterms:modified>
</cp:coreProperties>
</file>