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3"/>
  </p:notesMasterIdLst>
  <p:sldIdLst>
    <p:sldId id="283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134" autoAdjust="0"/>
    <p:restoredTop sz="94586"/>
  </p:normalViewPr>
  <p:slideViewPr>
    <p:cSldViewPr>
      <p:cViewPr varScale="1">
        <p:scale>
          <a:sx n="68" d="100"/>
          <a:sy n="68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ergei\Documents\RPH-120\Article\Comments,%20answers%20to%20reviewers\SEC%20data\PD-L1_monomer%20and%20Fc%20fusion_SEC_Jul202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 rot="0" vert="horz"/>
          <a:lstStyle/>
          <a:p>
            <a:pPr>
              <a:defRPr lang="ru-RU" sz="1400"/>
            </a:pPr>
            <a:r>
              <a:rPr lang="en-US" sz="1400"/>
              <a:t>SE-HPLC of PD-L1 samples</a:t>
            </a:r>
          </a:p>
        </c:rich>
      </c:tx>
      <c:layout>
        <c:manualLayout>
          <c:xMode val="edge"/>
          <c:yMode val="edge"/>
          <c:x val="0.26789065479211016"/>
          <c:y val="5.7653049233845816E-2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2374293630606839"/>
          <c:y val="0.17307612188389324"/>
          <c:w val="0.80929690244627472"/>
          <c:h val="0.5819679223676002"/>
        </c:manualLayout>
      </c:layout>
      <c:scatterChart>
        <c:scatterStyle val="lineMarker"/>
        <c:ser>
          <c:idx val="0"/>
          <c:order val="0"/>
          <c:tx>
            <c:strRef>
              <c:f>Sheet1!$H$3</c:f>
              <c:strCache>
                <c:ptCount val="1"/>
                <c:pt idx="0">
                  <c:v>Mol. mass standards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6"/>
                </a:solidFill>
                <a:prstDash val="sysDot"/>
              </a:ln>
              <a:effectLst/>
            </c:spPr>
            <c:trendlineType val="linear"/>
          </c:trendline>
          <c:xVal>
            <c:numRef>
              <c:f>Sheet1!$K$4:$K$7</c:f>
              <c:numCache>
                <c:formatCode>0.0</c:formatCode>
                <c:ptCount val="4"/>
                <c:pt idx="0">
                  <c:v>6.1519999999999975</c:v>
                </c:pt>
                <c:pt idx="1">
                  <c:v>7.0880000000000001</c:v>
                </c:pt>
                <c:pt idx="2">
                  <c:v>8.2409999999999997</c:v>
                </c:pt>
                <c:pt idx="3">
                  <c:v>9.7710000000000008</c:v>
                </c:pt>
              </c:numCache>
            </c:numRef>
          </c:xVal>
          <c:yVal>
            <c:numRef>
              <c:f>Sheet1!$J$4:$J$7</c:f>
              <c:numCache>
                <c:formatCode>0.0</c:formatCode>
                <c:ptCount val="4"/>
                <c:pt idx="0">
                  <c:v>5.826074802700826</c:v>
                </c:pt>
                <c:pt idx="1">
                  <c:v>5.4771212547196679</c:v>
                </c:pt>
                <c:pt idx="2">
                  <c:v>5.1760912590556805</c:v>
                </c:pt>
                <c:pt idx="3">
                  <c:v>4.6464037262230704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0-AE77-4ADC-A9FF-F264D6D7A0B3}"/>
            </c:ext>
          </c:extLst>
        </c:ser>
        <c:ser>
          <c:idx val="1"/>
          <c:order val="1"/>
          <c:tx>
            <c:strRef>
              <c:f>Sheet1!$A$5</c:f>
              <c:strCache>
                <c:ptCount val="1"/>
                <c:pt idx="0">
                  <c:v>rh His-PD-L1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Sheet1!$B$5</c:f>
              <c:numCache>
                <c:formatCode>0.00</c:formatCode>
                <c:ptCount val="1"/>
                <c:pt idx="0">
                  <c:v>9.6550000000000047</c:v>
                </c:pt>
              </c:numCache>
            </c:numRef>
          </c:xVal>
          <c:yVal>
            <c:numRef>
              <c:f>Sheet1!$C$5</c:f>
              <c:numCache>
                <c:formatCode>0.00</c:formatCode>
                <c:ptCount val="1"/>
                <c:pt idx="0">
                  <c:v>4.6923309999999949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1-AE77-4ADC-A9FF-F264D6D7A0B3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rh PD-L1-Fc fusion protein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Sheet1!$B$4</c:f>
              <c:numCache>
                <c:formatCode>0.00</c:formatCode>
                <c:ptCount val="1"/>
                <c:pt idx="0">
                  <c:v>7.44</c:v>
                </c:pt>
              </c:numCache>
            </c:numRef>
          </c:xVal>
          <c:yVal>
            <c:numRef>
              <c:f>Sheet1!$C$4</c:f>
              <c:numCache>
                <c:formatCode>0.00</c:formatCode>
                <c:ptCount val="1"/>
                <c:pt idx="0">
                  <c:v>5.4006880000000024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2-AE77-4ADC-A9FF-F264D6D7A0B3}"/>
            </c:ext>
          </c:extLst>
        </c:ser>
        <c:axId val="66864256"/>
        <c:axId val="66866560"/>
      </c:scatterChart>
      <c:valAx>
        <c:axId val="66864256"/>
        <c:scaling>
          <c:orientation val="minMax"/>
          <c:max val="10"/>
          <c:min val="6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 lang="ru-RU" sz="1400"/>
                </a:pPr>
                <a:r>
                  <a:rPr lang="en-US" sz="1400"/>
                  <a:t>Retention time, min</a:t>
                </a:r>
              </a:p>
            </c:rich>
          </c:tx>
          <c:layout>
            <c:manualLayout>
              <c:xMode val="edge"/>
              <c:yMode val="edge"/>
              <c:x val="0.40518884415856232"/>
              <c:y val="0.8248073431752625"/>
            </c:manualLayout>
          </c:layout>
          <c:spPr>
            <a:noFill/>
            <a:ln>
              <a:noFill/>
            </a:ln>
            <a:effectLst/>
          </c:spPr>
        </c:title>
        <c:numFmt formatCode="0.0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lang="ru-RU"/>
            </a:pPr>
            <a:endParaRPr lang="en-US"/>
          </a:p>
        </c:txPr>
        <c:crossAx val="66866560"/>
        <c:crosses val="autoZero"/>
        <c:crossBetween val="midCat"/>
      </c:valAx>
      <c:valAx>
        <c:axId val="66866560"/>
        <c:scaling>
          <c:orientation val="minMax"/>
          <c:min val="4.2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 lang="ru-RU" sz="1400"/>
                </a:pPr>
                <a:r>
                  <a:rPr lang="en-US" sz="1400"/>
                  <a:t>log MW</a:t>
                </a:r>
              </a:p>
            </c:rich>
          </c:tx>
          <c:layout>
            <c:manualLayout>
              <c:xMode val="edge"/>
              <c:yMode val="edge"/>
              <c:x val="2.2135071215016219E-2"/>
              <c:y val="0.37768887729644784"/>
            </c:manualLayout>
          </c:layout>
          <c:spPr>
            <a:noFill/>
            <a:ln>
              <a:noFill/>
            </a:ln>
            <a:effectLst/>
          </c:spPr>
        </c:title>
        <c:numFmt formatCode="0.0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lang="ru-RU"/>
            </a:pPr>
            <a:endParaRPr lang="en-US"/>
          </a:p>
        </c:txPr>
        <c:crossAx val="668642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/>
      <c:spPr>
        <a:noFill/>
        <a:ln>
          <a:noFill/>
        </a:ln>
        <a:effectLst/>
      </c:spPr>
      <c:txPr>
        <a:bodyPr rot="0" vert="horz"/>
        <a:lstStyle/>
        <a:p>
          <a:pPr>
            <a:defRPr lang="ru-RU" sz="1200"/>
          </a:pPr>
          <a:endParaRPr lang="en-US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3C5956-D89D-4D4B-9116-28993AF05FE4}" type="datetimeFigureOut">
              <a:rPr lang="ru-RU" smtClean="0"/>
              <a:pPr/>
              <a:t>26.07.2021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29572-10E6-485B-883C-8BC6055901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405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E8F54-0888-42E1-982E-E073B37EA489}" type="datetimeFigureOut">
              <a:rPr lang="ru-RU" smtClean="0"/>
              <a:pPr/>
              <a:t>26.07.2021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F1521-20B9-469F-BFB6-86C9453ABD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1405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E8F54-0888-42E1-982E-E073B37EA489}" type="datetimeFigureOut">
              <a:rPr lang="ru-RU" smtClean="0"/>
              <a:pPr/>
              <a:t>26.07.2021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F1521-20B9-469F-BFB6-86C9453ABD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6398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E8F54-0888-42E1-982E-E073B37EA489}" type="datetimeFigureOut">
              <a:rPr lang="ru-RU" smtClean="0"/>
              <a:pPr/>
              <a:t>26.07.2021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F1521-20B9-469F-BFB6-86C9453ABD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5002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E8F54-0888-42E1-982E-E073B37EA489}" type="datetimeFigureOut">
              <a:rPr lang="ru-RU" smtClean="0"/>
              <a:pPr/>
              <a:t>26.07.2021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F1521-20B9-469F-BFB6-86C9453ABD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9956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E8F54-0888-42E1-982E-E073B37EA489}" type="datetimeFigureOut">
              <a:rPr lang="ru-RU" smtClean="0"/>
              <a:pPr/>
              <a:t>26.07.2021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F1521-20B9-469F-BFB6-86C9453ABD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8551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E8F54-0888-42E1-982E-E073B37EA489}" type="datetimeFigureOut">
              <a:rPr lang="ru-RU" smtClean="0"/>
              <a:pPr/>
              <a:t>26.07.2021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F1521-20B9-469F-BFB6-86C9453ABD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929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E8F54-0888-42E1-982E-E073B37EA489}" type="datetimeFigureOut">
              <a:rPr lang="ru-RU" smtClean="0"/>
              <a:pPr/>
              <a:t>26.07.2021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F1521-20B9-469F-BFB6-86C9453ABD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5162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E8F54-0888-42E1-982E-E073B37EA489}" type="datetimeFigureOut">
              <a:rPr lang="ru-RU" smtClean="0"/>
              <a:pPr/>
              <a:t>26.07.2021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F1521-20B9-469F-BFB6-86C9453ABD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2428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E8F54-0888-42E1-982E-E073B37EA489}" type="datetimeFigureOut">
              <a:rPr lang="ru-RU" smtClean="0"/>
              <a:pPr/>
              <a:t>26.07.2021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F1521-20B9-469F-BFB6-86C9453ABD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5588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E8F54-0888-42E1-982E-E073B37EA489}" type="datetimeFigureOut">
              <a:rPr lang="ru-RU" smtClean="0"/>
              <a:pPr/>
              <a:t>26.07.2021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F1521-20B9-469F-BFB6-86C9453ABD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8844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E8F54-0888-42E1-982E-E073B37EA489}" type="datetimeFigureOut">
              <a:rPr lang="ru-RU" smtClean="0"/>
              <a:pPr/>
              <a:t>26.07.2021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F1521-20B9-469F-BFB6-86C9453ABD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8888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E8F54-0888-42E1-982E-E073B37EA489}" type="datetimeFigureOut">
              <a:rPr lang="ru-RU" smtClean="0"/>
              <a:pPr/>
              <a:t>26.07.2021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F1521-20B9-469F-BFB6-86C9453ABD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5473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214414" y="-1734"/>
            <a:ext cx="7462042" cy="694430"/>
          </a:xfrm>
        </p:spPr>
        <p:txBody>
          <a:bodyPr>
            <a:norm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S1: Relative molecular masses of recombinant human His-tagged PD-L1 and recombinant human PD-L1 fusion protein determined by SE-HPLC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lc="http://schemas.openxmlformats.org/drawingml/2006/lockedCanvas" xmlns=""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6="http://schemas.microsoft.com/office/drawing/2014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id="{82302579-2CA1-4F62-8921-79B9F4D49DAF}"/>
              </a:ext>
            </a:extLst>
          </p:cNvPr>
          <p:cNvGraphicFramePr/>
          <p:nvPr/>
        </p:nvGraphicFramePr>
        <p:xfrm>
          <a:off x="1475656" y="620688"/>
          <a:ext cx="626469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5157192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Figure S1: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All samples were run on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TSKgel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G3000SW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XL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column (Tosoh, 4 mm x 15 cm) in 100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Na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, 100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Na-phosphate, pH 6.7 at a flow rate of 1 mL/min.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Thyroglobulin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(670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kDa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), γ-globulin dimer (300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kDa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), γ-globulin monomer (150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kDa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), and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ovalbumin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(44.3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kDa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) were used for plotting calibration curve. Arrows indicate position of analyzed PD-L1 proteins on the calibration curve based on their retention times.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Despite of discrepancies between determined by SEC relative molecular masses of the proteins (49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kDa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for His-tagged PD-L1 and 252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kDa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for PD-L1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Fc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fusion protein) and predicted molecular masses based on their amino acid sequences (26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kDa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and 104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kDa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, respectively), retention time of His-tagged PD-L1 corresponds to its monomer and retention time of PD-L1-Fc fusion protein corresponds to its dimer.   Observed discrepancy is explained by increased hydrodynamic radii of the proteins due to high extent of PD-L1 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glycosylation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and an elongated rod-like shape of PD-L1 and is in line with SDS-PAGE results reported by vendor (R&amp;D Systems) also showing increased relative molecular masses of both proteins.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7" name="Прямая со стрелкой 4"/>
          <p:cNvCxnSpPr>
            <a:cxnSpLocks noChangeShapeType="1"/>
          </p:cNvCxnSpPr>
          <p:nvPr/>
        </p:nvCxnSpPr>
        <p:spPr bwMode="auto">
          <a:xfrm flipH="1">
            <a:off x="4211960" y="2132856"/>
            <a:ext cx="244475" cy="141288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>
            <a:off x="6804248" y="3068960"/>
            <a:ext cx="92075" cy="242888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4499992" y="1700808"/>
            <a:ext cx="1419225" cy="384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rh PD-L1-Fc fusion protein Mr 252 kDa</a:t>
            </a: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Надпись 2"/>
          <p:cNvSpPr txBox="1">
            <a:spLocks noChangeArrowheads="1"/>
          </p:cNvSpPr>
          <p:nvPr/>
        </p:nvSpPr>
        <p:spPr bwMode="auto">
          <a:xfrm>
            <a:off x="6300192" y="2420888"/>
            <a:ext cx="1080120" cy="51231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rh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His-PD-L1   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Mr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49.2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kDa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2238</TotalTime>
  <Words>213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Тема Office</vt:lpstr>
      <vt:lpstr>Figure S1: Relative molecular masses of recombinant human His-tagged PD-L1 and recombinant human PD-L1 fusion protein determined by SE-HPLC</vt:lpstr>
    </vt:vector>
  </TitlesOfParts>
  <Company>work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Sex Difference for RPH-120 in Monkey Serum</dc:title>
  <dc:creator>Kulikov, Andrey</dc:creator>
  <cp:lastModifiedBy>User</cp:lastModifiedBy>
  <cp:revision>146</cp:revision>
  <dcterms:created xsi:type="dcterms:W3CDTF">2019-08-23T08:03:39Z</dcterms:created>
  <dcterms:modified xsi:type="dcterms:W3CDTF">2021-07-26T13:55:23Z</dcterms:modified>
</cp:coreProperties>
</file>