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</p:sldIdLst>
  <p:sldSz cx="36576000" cy="20574000"/>
  <p:notesSz cx="6735763" cy="98694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5" autoAdjust="0"/>
    <p:restoredTop sz="94660"/>
  </p:normalViewPr>
  <p:slideViewPr>
    <p:cSldViewPr snapToGrid="0">
      <p:cViewPr varScale="1">
        <p:scale>
          <a:sx n="28" d="100"/>
          <a:sy n="28" d="100"/>
        </p:scale>
        <p:origin x="6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3367089"/>
            <a:ext cx="27432000" cy="7162800"/>
          </a:xfrm>
        </p:spPr>
        <p:txBody>
          <a:bodyPr anchor="b"/>
          <a:lstStyle>
            <a:lvl1pPr algn="ctr">
              <a:defRPr sz="1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10806114"/>
            <a:ext cx="27432000" cy="4967286"/>
          </a:xfrm>
        </p:spPr>
        <p:txBody>
          <a:bodyPr/>
          <a:lstStyle>
            <a:lvl1pPr marL="0" indent="0" algn="ctr">
              <a:buNone/>
              <a:defRPr sz="7200"/>
            </a:lvl1pPr>
            <a:lvl2pPr marL="1371600" indent="0" algn="ctr">
              <a:buNone/>
              <a:defRPr sz="6000"/>
            </a:lvl2pPr>
            <a:lvl3pPr marL="2743200" indent="0" algn="ctr">
              <a:buNone/>
              <a:defRPr sz="5400"/>
            </a:lvl3pPr>
            <a:lvl4pPr marL="4114800" indent="0" algn="ctr">
              <a:buNone/>
              <a:defRPr sz="4800"/>
            </a:lvl4pPr>
            <a:lvl5pPr marL="5486400" indent="0" algn="ctr">
              <a:buNone/>
              <a:defRPr sz="4800"/>
            </a:lvl5pPr>
            <a:lvl6pPr marL="6858000" indent="0" algn="ctr">
              <a:buNone/>
              <a:defRPr sz="4800"/>
            </a:lvl6pPr>
            <a:lvl7pPr marL="8229600" indent="0" algn="ctr">
              <a:buNone/>
              <a:defRPr sz="4800"/>
            </a:lvl7pPr>
            <a:lvl8pPr marL="9601200" indent="0" algn="ctr">
              <a:buNone/>
              <a:defRPr sz="4800"/>
            </a:lvl8pPr>
            <a:lvl9pPr marL="10972800" indent="0" algn="ctr">
              <a:buNone/>
              <a:defRPr sz="4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8C5A-736D-4D60-A6C8-C8D70AC27AB6}" type="datetimeFigureOut">
              <a:rPr kumimoji="1" lang="ja-JP" altLang="en-US" smtClean="0"/>
              <a:t>2020/12/6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CDF51-BFAE-45D9-9653-D7FA75E04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271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8C5A-736D-4D60-A6C8-C8D70AC27AB6}" type="datetimeFigureOut">
              <a:rPr kumimoji="1" lang="ja-JP" altLang="en-US" smtClean="0"/>
              <a:t>2020/12/6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CDF51-BFAE-45D9-9653-D7FA75E04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4382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0" y="1095375"/>
            <a:ext cx="7886700" cy="1743551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0" y="1095375"/>
            <a:ext cx="23202900" cy="1743551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8C5A-736D-4D60-A6C8-C8D70AC27AB6}" type="datetimeFigureOut">
              <a:rPr kumimoji="1" lang="ja-JP" altLang="en-US" smtClean="0"/>
              <a:t>2020/12/6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CDF51-BFAE-45D9-9653-D7FA75E04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4783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8C5A-736D-4D60-A6C8-C8D70AC27AB6}" type="datetimeFigureOut">
              <a:rPr kumimoji="1" lang="ja-JP" altLang="en-US" smtClean="0"/>
              <a:t>2020/12/6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CDF51-BFAE-45D9-9653-D7FA75E04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394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0" y="5129216"/>
            <a:ext cx="31546800" cy="8558211"/>
          </a:xfrm>
        </p:spPr>
        <p:txBody>
          <a:bodyPr anchor="b"/>
          <a:lstStyle>
            <a:lvl1pPr>
              <a:defRPr sz="1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0" y="13768391"/>
            <a:ext cx="31546800" cy="4500561"/>
          </a:xfrm>
        </p:spPr>
        <p:txBody>
          <a:bodyPr/>
          <a:lstStyle>
            <a:lvl1pPr marL="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1pPr>
            <a:lvl2pPr marL="137160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2pPr>
            <a:lvl3pPr marL="27432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114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4pPr>
            <a:lvl5pPr marL="54864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5pPr>
            <a:lvl6pPr marL="68580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82296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96012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10972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8C5A-736D-4D60-A6C8-C8D70AC27AB6}" type="datetimeFigureOut">
              <a:rPr kumimoji="1" lang="ja-JP" altLang="en-US" smtClean="0"/>
              <a:t>2020/12/6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CDF51-BFAE-45D9-9653-D7FA75E04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288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0" y="5476875"/>
            <a:ext cx="15544800" cy="130540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0" y="5476875"/>
            <a:ext cx="15544800" cy="130540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8C5A-736D-4D60-A6C8-C8D70AC27AB6}" type="datetimeFigureOut">
              <a:rPr kumimoji="1" lang="ja-JP" altLang="en-US" smtClean="0"/>
              <a:t>2020/12/6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CDF51-BFAE-45D9-9653-D7FA75E04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9960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1095377"/>
            <a:ext cx="31546800" cy="397668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66" y="5043489"/>
            <a:ext cx="15473361" cy="2471736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66" y="7515225"/>
            <a:ext cx="15473361" cy="110537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0" y="5043489"/>
            <a:ext cx="15549564" cy="2471736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0" y="7515225"/>
            <a:ext cx="15549564" cy="110537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8C5A-736D-4D60-A6C8-C8D70AC27AB6}" type="datetimeFigureOut">
              <a:rPr kumimoji="1" lang="ja-JP" altLang="en-US" smtClean="0"/>
              <a:t>2020/12/6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CDF51-BFAE-45D9-9653-D7FA75E04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4115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8C5A-736D-4D60-A6C8-C8D70AC27AB6}" type="datetimeFigureOut">
              <a:rPr kumimoji="1" lang="ja-JP" altLang="en-US" smtClean="0"/>
              <a:t>2020/12/6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CDF51-BFAE-45D9-9653-D7FA75E04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958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8C5A-736D-4D60-A6C8-C8D70AC27AB6}" type="datetimeFigureOut">
              <a:rPr kumimoji="1" lang="ja-JP" altLang="en-US" smtClean="0"/>
              <a:t>2020/12/6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CDF51-BFAE-45D9-9653-D7FA75E04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5826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6" y="1371600"/>
            <a:ext cx="11796711" cy="48006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4" y="2962277"/>
            <a:ext cx="18516600" cy="14620875"/>
          </a:xfrm>
        </p:spPr>
        <p:txBody>
          <a:bodyPr/>
          <a:lstStyle>
            <a:lvl1pPr>
              <a:defRPr sz="9600"/>
            </a:lvl1pPr>
            <a:lvl2pPr>
              <a:defRPr sz="8400"/>
            </a:lvl2pPr>
            <a:lvl3pPr>
              <a:defRPr sz="7200"/>
            </a:lvl3pPr>
            <a:lvl4pPr>
              <a:defRPr sz="6000"/>
            </a:lvl4pPr>
            <a:lvl5pPr>
              <a:defRPr sz="6000"/>
            </a:lvl5pPr>
            <a:lvl6pPr>
              <a:defRPr sz="6000"/>
            </a:lvl6pPr>
            <a:lvl7pPr>
              <a:defRPr sz="6000"/>
            </a:lvl7pPr>
            <a:lvl8pPr>
              <a:defRPr sz="6000"/>
            </a:lvl8pPr>
            <a:lvl9pPr>
              <a:defRPr sz="6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6" y="6172200"/>
            <a:ext cx="11796711" cy="11434764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8C5A-736D-4D60-A6C8-C8D70AC27AB6}" type="datetimeFigureOut">
              <a:rPr kumimoji="1" lang="ja-JP" altLang="en-US" smtClean="0"/>
              <a:t>2020/12/6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CDF51-BFAE-45D9-9653-D7FA75E04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36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6" y="1371600"/>
            <a:ext cx="11796711" cy="4800600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4" y="2962277"/>
            <a:ext cx="18516600" cy="14620875"/>
          </a:xfrm>
        </p:spPr>
        <p:txBody>
          <a:bodyPr anchor="t"/>
          <a:lstStyle>
            <a:lvl1pPr marL="0" indent="0">
              <a:buNone/>
              <a:defRPr sz="9600"/>
            </a:lvl1pPr>
            <a:lvl2pPr marL="1371600" indent="0">
              <a:buNone/>
              <a:defRPr sz="8400"/>
            </a:lvl2pPr>
            <a:lvl3pPr marL="2743200" indent="0">
              <a:buNone/>
              <a:defRPr sz="7200"/>
            </a:lvl3pPr>
            <a:lvl4pPr marL="4114800" indent="0">
              <a:buNone/>
              <a:defRPr sz="6000"/>
            </a:lvl4pPr>
            <a:lvl5pPr marL="5486400" indent="0">
              <a:buNone/>
              <a:defRPr sz="6000"/>
            </a:lvl5pPr>
            <a:lvl6pPr marL="6858000" indent="0">
              <a:buNone/>
              <a:defRPr sz="6000"/>
            </a:lvl6pPr>
            <a:lvl7pPr marL="8229600" indent="0">
              <a:buNone/>
              <a:defRPr sz="6000"/>
            </a:lvl7pPr>
            <a:lvl8pPr marL="9601200" indent="0">
              <a:buNone/>
              <a:defRPr sz="6000"/>
            </a:lvl8pPr>
            <a:lvl9pPr marL="10972800" indent="0">
              <a:buNone/>
              <a:defRPr sz="6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6" y="6172200"/>
            <a:ext cx="11796711" cy="11434764"/>
          </a:xfr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8C5A-736D-4D60-A6C8-C8D70AC27AB6}" type="datetimeFigureOut">
              <a:rPr kumimoji="1" lang="ja-JP" altLang="en-US" smtClean="0"/>
              <a:t>2020/12/6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CDF51-BFAE-45D9-9653-D7FA75E04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7789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1095377"/>
            <a:ext cx="31546800" cy="39766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0" y="5476875"/>
            <a:ext cx="31546800" cy="13054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0" y="19069052"/>
            <a:ext cx="8229600" cy="1095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68C5A-736D-4D60-A6C8-C8D70AC27AB6}" type="datetimeFigureOut">
              <a:rPr kumimoji="1" lang="ja-JP" altLang="en-US" smtClean="0"/>
              <a:t>2020/12/6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0" y="19069052"/>
            <a:ext cx="12344400" cy="1095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0" y="19069052"/>
            <a:ext cx="8229600" cy="1095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CDF51-BFAE-45D9-9653-D7FA75E04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02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743200" rtl="0" eaLnBrk="1" latinLnBrk="0" hangingPunct="1">
        <a:lnSpc>
          <a:spcPct val="90000"/>
        </a:lnSpc>
        <a:spcBef>
          <a:spcPct val="0"/>
        </a:spcBef>
        <a:buNone/>
        <a:defRPr kumimoji="1" sz="1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0" indent="-685800" algn="l" defTabSz="2743200" rtl="0" eaLnBrk="1" latinLnBrk="0" hangingPunct="1">
        <a:lnSpc>
          <a:spcPct val="90000"/>
        </a:lnSpc>
        <a:spcBef>
          <a:spcPts val="3000"/>
        </a:spcBef>
        <a:buFont typeface="Arial" panose="020B0604020202020204" pitchFamily="34" charset="0"/>
        <a:buChar char="•"/>
        <a:defRPr kumimoji="1"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3pPr>
      <a:lvl4pPr marL="48006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75438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9154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102870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16586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43200" rtl="0" eaLnBrk="1" latinLnBrk="0" hangingPunct="1"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algn="l" defTabSz="2743200" rtl="0" eaLnBrk="1" latinLnBrk="0" hangingPunct="1"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algn="l" defTabSz="2743200" rtl="0" eaLnBrk="1" latinLnBrk="0" hangingPunct="1"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4114800" algn="l" defTabSz="2743200" rtl="0" eaLnBrk="1" latinLnBrk="0" hangingPunct="1"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0" algn="l" defTabSz="2743200" rtl="0" eaLnBrk="1" latinLnBrk="0" hangingPunct="1"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0" algn="l" defTabSz="2743200" rtl="0" eaLnBrk="1" latinLnBrk="0" hangingPunct="1"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229600" algn="l" defTabSz="2743200" rtl="0" eaLnBrk="1" latinLnBrk="0" hangingPunct="1"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9601200" algn="l" defTabSz="2743200" rtl="0" eaLnBrk="1" latinLnBrk="0" hangingPunct="1"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0972800" algn="l" defTabSz="2743200" rtl="0" eaLnBrk="1" latinLnBrk="0" hangingPunct="1"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図 44">
            <a:extLst>
              <a:ext uri="{FF2B5EF4-FFF2-40B4-BE49-F238E27FC236}">
                <a16:creationId xmlns:a16="http://schemas.microsoft.com/office/drawing/2014/main" id="{36B59F9D-CE4F-4AA6-B354-4398FDD76C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60" t="11168" r="4611" b="8745"/>
          <a:stretch/>
        </p:blipFill>
        <p:spPr>
          <a:xfrm>
            <a:off x="10215604" y="10735169"/>
            <a:ext cx="9930332" cy="8823780"/>
          </a:xfrm>
          <a:prstGeom prst="rect">
            <a:avLst/>
          </a:prstGeom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4BA5F510-2C17-46BA-B2A1-9D7BA422A9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63" t="10921" r="4607" b="8299"/>
          <a:stretch/>
        </p:blipFill>
        <p:spPr>
          <a:xfrm>
            <a:off x="10215604" y="539903"/>
            <a:ext cx="9930332" cy="8900094"/>
          </a:xfrm>
          <a:prstGeom prst="rect">
            <a:avLst/>
          </a:prstGeom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749CDD9A-8BBB-41EE-991D-65D22C0B35F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65" t="11234" b="7294"/>
          <a:stretch/>
        </p:blipFill>
        <p:spPr>
          <a:xfrm>
            <a:off x="24702632" y="539903"/>
            <a:ext cx="10233719" cy="8782425"/>
          </a:xfrm>
          <a:prstGeom prst="rect">
            <a:avLst/>
          </a:prstGeom>
        </p:spPr>
      </p:pic>
      <p:sp>
        <p:nvSpPr>
          <p:cNvPr id="31" name="テキスト ボックス 49">
            <a:extLst>
              <a:ext uri="{FF2B5EF4-FFF2-40B4-BE49-F238E27FC236}">
                <a16:creationId xmlns:a16="http://schemas.microsoft.com/office/drawing/2014/main" id="{492062AF-C012-407E-A6DB-F78CC1CAC3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74784" y="-101690"/>
            <a:ext cx="78418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8400" dirty="0">
                <a:cs typeface="Arial" panose="020B0604020202020204" pitchFamily="34" charset="0"/>
              </a:rPr>
              <a:t>a</a:t>
            </a:r>
            <a:endParaRPr lang="ja-JP" altLang="en-US" sz="8400" dirty="0">
              <a:cs typeface="Arial" panose="020B0604020202020204" pitchFamily="34" charset="0"/>
            </a:endParaRPr>
          </a:p>
        </p:txBody>
      </p:sp>
      <p:sp>
        <p:nvSpPr>
          <p:cNvPr id="32" name="テキスト ボックス 51">
            <a:extLst>
              <a:ext uri="{FF2B5EF4-FFF2-40B4-BE49-F238E27FC236}">
                <a16:creationId xmlns:a16="http://schemas.microsoft.com/office/drawing/2014/main" id="{EB71967F-8F62-4A91-AFAE-63747E89C9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09660" y="249950"/>
            <a:ext cx="134778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8400" dirty="0">
                <a:cs typeface="Arial" panose="020B0604020202020204" pitchFamily="34" charset="0"/>
              </a:rPr>
              <a:t>b</a:t>
            </a:r>
            <a:endParaRPr lang="ja-JP" altLang="en-US" sz="8400" dirty="0">
              <a:cs typeface="Arial" panose="020B0604020202020204" pitchFamily="34" charset="0"/>
            </a:endParaRPr>
          </a:p>
        </p:txBody>
      </p:sp>
      <p:sp>
        <p:nvSpPr>
          <p:cNvPr id="39" name="テキスト ボックス 51">
            <a:extLst>
              <a:ext uri="{FF2B5EF4-FFF2-40B4-BE49-F238E27FC236}">
                <a16:creationId xmlns:a16="http://schemas.microsoft.com/office/drawing/2014/main" id="{A9CB1B0C-A9F3-4179-9D99-787AD9C8A3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30573" y="9993701"/>
            <a:ext cx="134778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8400" dirty="0">
                <a:cs typeface="Arial" panose="020B0604020202020204" pitchFamily="34" charset="0"/>
              </a:rPr>
              <a:t>c</a:t>
            </a:r>
            <a:endParaRPr lang="ja-JP" altLang="en-US" sz="8400" dirty="0">
              <a:cs typeface="Arial" panose="020B0604020202020204" pitchFamily="34" charset="0"/>
            </a:endParaRP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8A328683-5542-4F81-8FD4-B009FCAB09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858" y="189942"/>
            <a:ext cx="8434791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ja-JP" sz="8400" dirty="0">
                <a:cs typeface="Arial" panose="020B0604020202020204" pitchFamily="34" charset="0"/>
              </a:rPr>
              <a:t>Supplementary </a:t>
            </a:r>
          </a:p>
          <a:p>
            <a:pPr>
              <a:spcBef>
                <a:spcPct val="0"/>
              </a:spcBef>
              <a:buNone/>
            </a:pPr>
            <a:r>
              <a:rPr lang="en-US" altLang="ja-JP" sz="8400" dirty="0">
                <a:cs typeface="Arial" panose="020B0604020202020204" pitchFamily="34" charset="0"/>
              </a:rPr>
              <a:t>             Figure 1.</a:t>
            </a:r>
            <a:endParaRPr lang="ja-JP" altLang="en-US" sz="8400" dirty="0">
              <a:cs typeface="Arial" panose="020B0604020202020204" pitchFamily="34" charset="0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02238377-1C63-4CEC-9062-21365BA37E10}"/>
              </a:ext>
            </a:extLst>
          </p:cNvPr>
          <p:cNvGrpSpPr/>
          <p:nvPr/>
        </p:nvGrpSpPr>
        <p:grpSpPr>
          <a:xfrm>
            <a:off x="23998560" y="400619"/>
            <a:ext cx="11772456" cy="9609549"/>
            <a:chOff x="7999520" y="231306"/>
            <a:chExt cx="3924152" cy="3203183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14067EB-D5DE-46AC-AE3C-64DA1B267941}"/>
                </a:ext>
              </a:extLst>
            </p:cNvPr>
            <p:cNvGrpSpPr/>
            <p:nvPr/>
          </p:nvGrpSpPr>
          <p:grpSpPr>
            <a:xfrm>
              <a:off x="7999520" y="231306"/>
              <a:ext cx="3924152" cy="3203183"/>
              <a:chOff x="2317599" y="3568617"/>
              <a:chExt cx="3924152" cy="3203183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D09C706B-98E8-4495-B238-0962BB803978}"/>
                  </a:ext>
                </a:extLst>
              </p:cNvPr>
              <p:cNvGrpSpPr/>
              <p:nvPr/>
            </p:nvGrpSpPr>
            <p:grpSpPr>
              <a:xfrm>
                <a:off x="2317599" y="3568617"/>
                <a:ext cx="3924152" cy="1812866"/>
                <a:chOff x="488236" y="3194777"/>
                <a:chExt cx="3924152" cy="1812866"/>
              </a:xfrm>
            </p:grpSpPr>
            <p:sp>
              <p:nvSpPr>
                <p:cNvPr id="38" name="テキスト ボックス 37">
                  <a:extLst>
                    <a:ext uri="{FF2B5EF4-FFF2-40B4-BE49-F238E27FC236}">
                      <a16:creationId xmlns:a16="http://schemas.microsoft.com/office/drawing/2014/main" id="{06B20409-F1E9-414C-8550-04BC53ED3DC8}"/>
                    </a:ext>
                  </a:extLst>
                </p:cNvPr>
                <p:cNvSpPr txBox="1"/>
                <p:nvPr/>
              </p:nvSpPr>
              <p:spPr>
                <a:xfrm rot="16200000">
                  <a:off x="-55974" y="4247989"/>
                  <a:ext cx="130386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3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Overall</a:t>
                  </a:r>
                  <a:r>
                    <a:rPr lang="ja-JP" altLang="en-US" sz="3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altLang="ja-JP" sz="3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Survival</a:t>
                  </a:r>
                  <a:endParaRPr lang="ja-JP" altLang="en-US" sz="3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1" name="テキスト ボックス 40">
                  <a:extLst>
                    <a:ext uri="{FF2B5EF4-FFF2-40B4-BE49-F238E27FC236}">
                      <a16:creationId xmlns:a16="http://schemas.microsoft.com/office/drawing/2014/main" id="{6784C3B4-EF57-4538-A366-F4A663CCE89B}"/>
                    </a:ext>
                  </a:extLst>
                </p:cNvPr>
                <p:cNvSpPr txBox="1"/>
                <p:nvPr/>
              </p:nvSpPr>
              <p:spPr>
                <a:xfrm>
                  <a:off x="2631854" y="3194777"/>
                  <a:ext cx="178053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3600" b="1" dirty="0">
                      <a:solidFill>
                        <a:srgbClr val="C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CD8</a:t>
                  </a:r>
                  <a:r>
                    <a:rPr lang="en-US" altLang="ja-JP" sz="3600" b="1" baseline="30000" dirty="0">
                      <a:solidFill>
                        <a:srgbClr val="C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  <a:r>
                    <a:rPr lang="en-US" altLang="ja-JP" sz="3600" b="1" dirty="0">
                      <a:solidFill>
                        <a:srgbClr val="C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CTL-H (n = 53)</a:t>
                  </a:r>
                </a:p>
              </p:txBody>
            </p:sp>
            <p:sp>
              <p:nvSpPr>
                <p:cNvPr id="42" name="テキスト ボックス 41">
                  <a:extLst>
                    <a:ext uri="{FF2B5EF4-FFF2-40B4-BE49-F238E27FC236}">
                      <a16:creationId xmlns:a16="http://schemas.microsoft.com/office/drawing/2014/main" id="{44FF12EA-7F6E-4BEB-B988-60710D043E1E}"/>
                    </a:ext>
                  </a:extLst>
                </p:cNvPr>
                <p:cNvSpPr txBox="1"/>
                <p:nvPr/>
              </p:nvSpPr>
              <p:spPr>
                <a:xfrm>
                  <a:off x="2670369" y="4217210"/>
                  <a:ext cx="1699795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3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CD8</a:t>
                  </a:r>
                  <a:r>
                    <a:rPr lang="en-US" altLang="ja-JP" sz="3600" b="1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  <a:r>
                    <a:rPr lang="en-US" altLang="ja-JP" sz="3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CTL-L  (n = 55)</a:t>
                  </a:r>
                </a:p>
              </p:txBody>
            </p:sp>
          </p:grpSp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74D9D459-EF89-4FE7-A60F-A535B74F40A2}"/>
                  </a:ext>
                </a:extLst>
              </p:cNvPr>
              <p:cNvSpPr txBox="1"/>
              <p:nvPr/>
            </p:nvSpPr>
            <p:spPr>
              <a:xfrm>
                <a:off x="3620049" y="6556356"/>
                <a:ext cx="175936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3600" dirty="0">
                    <a:latin typeface="Arial" panose="020B0604020202020204" pitchFamily="34" charset="0"/>
                    <a:cs typeface="Arial" panose="020B0604020202020204" pitchFamily="34" charset="0"/>
                  </a:rPr>
                  <a:t>Months after surgery</a:t>
                </a:r>
                <a:endParaRPr lang="ja-JP" altLang="en-US" sz="3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" name="テキスト ボックス 5">
              <a:extLst>
                <a:ext uri="{FF2B5EF4-FFF2-40B4-BE49-F238E27FC236}">
                  <a16:creationId xmlns:a16="http://schemas.microsoft.com/office/drawing/2014/main" id="{7BC84685-CAF0-478B-8F41-BE2CCE704C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18845" y="2545043"/>
              <a:ext cx="952069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ja-JP" sz="3600" kern="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en-US" altLang="ja-JP" sz="3600" i="1" kern="0" dirty="0">
                  <a:solidFill>
                    <a:srgbClr val="000000"/>
                  </a:solidFill>
                  <a:cs typeface="Arial" panose="020B0604020202020204" pitchFamily="34" charset="0"/>
                </a:rPr>
                <a:t>p </a:t>
              </a:r>
              <a:r>
                <a:rPr lang="en-US" altLang="ja-JP" sz="3600" kern="0" dirty="0">
                  <a:solidFill>
                    <a:srgbClr val="000000"/>
                  </a:solidFill>
                  <a:cs typeface="Arial" panose="020B0604020202020204" pitchFamily="34" charset="0"/>
                </a:rPr>
                <a:t>= 0.015 </a:t>
              </a:r>
              <a:endParaRPr lang="ja-JP" altLang="en-US" sz="3600" kern="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BE390388-7363-4AFF-8BA1-CAF68751F47D}"/>
              </a:ext>
            </a:extLst>
          </p:cNvPr>
          <p:cNvGrpSpPr/>
          <p:nvPr/>
        </p:nvGrpSpPr>
        <p:grpSpPr>
          <a:xfrm>
            <a:off x="9620763" y="1402589"/>
            <a:ext cx="13394172" cy="8563914"/>
            <a:chOff x="2129151" y="3089125"/>
            <a:chExt cx="4464724" cy="2854638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CDEA1B45-B6A0-4706-B8AE-6E44BD860AB7}"/>
                </a:ext>
              </a:extLst>
            </p:cNvPr>
            <p:cNvGrpSpPr/>
            <p:nvPr/>
          </p:nvGrpSpPr>
          <p:grpSpPr>
            <a:xfrm>
              <a:off x="2129151" y="3089125"/>
              <a:ext cx="4464724" cy="2854638"/>
              <a:chOff x="946095" y="3541155"/>
              <a:chExt cx="4464724" cy="2854638"/>
            </a:xfrm>
            <a:noFill/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00911537-0C18-4AA8-8497-5D3C071236E9}"/>
                  </a:ext>
                </a:extLst>
              </p:cNvPr>
              <p:cNvGrpSpPr/>
              <p:nvPr/>
            </p:nvGrpSpPr>
            <p:grpSpPr>
              <a:xfrm>
                <a:off x="946095" y="3541155"/>
                <a:ext cx="4464724" cy="1693306"/>
                <a:chOff x="953239" y="3541155"/>
                <a:chExt cx="4464724" cy="1693306"/>
              </a:xfrm>
              <a:grpFill/>
            </p:grpSpPr>
            <p:sp>
              <p:nvSpPr>
                <p:cNvPr id="7" name="テキスト ボックス 6">
                  <a:extLst>
                    <a:ext uri="{FF2B5EF4-FFF2-40B4-BE49-F238E27FC236}">
                      <a16:creationId xmlns:a16="http://schemas.microsoft.com/office/drawing/2014/main" id="{B06FC896-F567-4443-AA7C-BFBB5AE212EF}"/>
                    </a:ext>
                  </a:extLst>
                </p:cNvPr>
                <p:cNvSpPr txBox="1"/>
                <p:nvPr/>
              </p:nvSpPr>
              <p:spPr>
                <a:xfrm>
                  <a:off x="3370011" y="4125423"/>
                  <a:ext cx="2016233" cy="400110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3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Stromal</a:t>
                  </a:r>
                  <a:r>
                    <a:rPr lang="ja-JP" altLang="en-US" sz="3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altLang="ja-JP" sz="3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LOX-1-L</a:t>
                  </a:r>
                </a:p>
                <a:p>
                  <a:pPr algn="ctr"/>
                  <a:r>
                    <a:rPr lang="en-US" altLang="ja-JP" sz="3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(n = 53)</a:t>
                  </a:r>
                </a:p>
              </p:txBody>
            </p:sp>
            <p:sp>
              <p:nvSpPr>
                <p:cNvPr id="9" name="テキスト ボックス 8">
                  <a:extLst>
                    <a:ext uri="{FF2B5EF4-FFF2-40B4-BE49-F238E27FC236}">
                      <a16:creationId xmlns:a16="http://schemas.microsoft.com/office/drawing/2014/main" id="{586BE167-659C-475E-9C9E-E8B98D14BC61}"/>
                    </a:ext>
                  </a:extLst>
                </p:cNvPr>
                <p:cNvSpPr txBox="1"/>
                <p:nvPr/>
              </p:nvSpPr>
              <p:spPr>
                <a:xfrm rot="16200000">
                  <a:off x="398541" y="4325732"/>
                  <a:ext cx="1324839" cy="215444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3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Overall</a:t>
                  </a:r>
                  <a:r>
                    <a:rPr lang="ja-JP" altLang="en-US" sz="3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altLang="ja-JP" sz="3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Survival</a:t>
                  </a:r>
                  <a:endParaRPr lang="ja-JP" altLang="en-US" sz="3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" name="テキスト ボックス 9">
                  <a:extLst>
                    <a:ext uri="{FF2B5EF4-FFF2-40B4-BE49-F238E27FC236}">
                      <a16:creationId xmlns:a16="http://schemas.microsoft.com/office/drawing/2014/main" id="{87742692-E367-4A64-81A3-50872C9188F0}"/>
                    </a:ext>
                  </a:extLst>
                </p:cNvPr>
                <p:cNvSpPr txBox="1"/>
                <p:nvPr/>
              </p:nvSpPr>
              <p:spPr>
                <a:xfrm>
                  <a:off x="3370011" y="3541155"/>
                  <a:ext cx="2047952" cy="400110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3600" b="1" dirty="0">
                      <a:solidFill>
                        <a:srgbClr val="C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Stromal</a:t>
                  </a:r>
                  <a:r>
                    <a:rPr lang="ja-JP" altLang="en-US" sz="3600" b="1" dirty="0">
                      <a:solidFill>
                        <a:srgbClr val="C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altLang="ja-JP" sz="3600" b="1" dirty="0">
                      <a:solidFill>
                        <a:srgbClr val="C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LOX-1-H </a:t>
                  </a:r>
                </a:p>
                <a:p>
                  <a:pPr algn="ctr"/>
                  <a:r>
                    <a:rPr lang="en-US" altLang="ja-JP" sz="3600" b="1" dirty="0">
                      <a:solidFill>
                        <a:srgbClr val="C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(n = 55)</a:t>
                  </a:r>
                </a:p>
              </p:txBody>
            </p:sp>
            <p:sp>
              <p:nvSpPr>
                <p:cNvPr id="11" name="正方形/長方形 10">
                  <a:extLst>
                    <a:ext uri="{FF2B5EF4-FFF2-40B4-BE49-F238E27FC236}">
                      <a16:creationId xmlns:a16="http://schemas.microsoft.com/office/drawing/2014/main" id="{0D1F5EB0-97D5-45DD-B258-57E707EFD69E}"/>
                    </a:ext>
                  </a:extLst>
                </p:cNvPr>
                <p:cNvSpPr/>
                <p:nvPr/>
              </p:nvSpPr>
              <p:spPr>
                <a:xfrm>
                  <a:off x="2136989" y="4191872"/>
                  <a:ext cx="1141343" cy="104258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36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2E377CF2-0A84-43CE-ABB6-C2EB357F6090}"/>
                  </a:ext>
                </a:extLst>
              </p:cNvPr>
              <p:cNvSpPr txBox="1"/>
              <p:nvPr/>
            </p:nvSpPr>
            <p:spPr>
              <a:xfrm>
                <a:off x="2273906" y="6180349"/>
                <a:ext cx="1710034" cy="215444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3600" dirty="0">
                    <a:latin typeface="Arial" panose="020B0604020202020204" pitchFamily="34" charset="0"/>
                    <a:cs typeface="Arial" panose="020B0604020202020204" pitchFamily="34" charset="0"/>
                  </a:rPr>
                  <a:t>Months after surgery</a:t>
                </a:r>
                <a:endParaRPr lang="ja-JP" altLang="en-US" sz="3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7" name="テキスト ボックス 5">
              <a:extLst>
                <a:ext uri="{FF2B5EF4-FFF2-40B4-BE49-F238E27FC236}">
                  <a16:creationId xmlns:a16="http://schemas.microsoft.com/office/drawing/2014/main" id="{29E74414-2FE0-4A4F-AED3-B2CA0B5622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5166" y="5122909"/>
              <a:ext cx="952069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ja-JP" sz="3600" kern="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en-US" altLang="ja-JP" sz="3600" i="1" kern="0" dirty="0">
                  <a:solidFill>
                    <a:srgbClr val="000000"/>
                  </a:solidFill>
                  <a:cs typeface="Arial" panose="020B0604020202020204" pitchFamily="34" charset="0"/>
                </a:rPr>
                <a:t>p </a:t>
              </a:r>
              <a:r>
                <a:rPr lang="en-US" altLang="ja-JP" sz="3600" kern="0" dirty="0">
                  <a:solidFill>
                    <a:srgbClr val="000000"/>
                  </a:solidFill>
                  <a:cs typeface="Arial" panose="020B0604020202020204" pitchFamily="34" charset="0"/>
                </a:rPr>
                <a:t>= 0.006 </a:t>
              </a:r>
              <a:endParaRPr lang="ja-JP" altLang="en-US" sz="3600" kern="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E534607E-8B7A-448F-B568-34ECE43692E5}"/>
              </a:ext>
            </a:extLst>
          </p:cNvPr>
          <p:cNvGrpSpPr/>
          <p:nvPr/>
        </p:nvGrpSpPr>
        <p:grpSpPr>
          <a:xfrm>
            <a:off x="9627786" y="10703729"/>
            <a:ext cx="21565332" cy="9484299"/>
            <a:chOff x="3209262" y="3567909"/>
            <a:chExt cx="7188444" cy="3161433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6C487F0C-35D7-46D2-9212-7C947C871621}"/>
                </a:ext>
              </a:extLst>
            </p:cNvPr>
            <p:cNvGrpSpPr/>
            <p:nvPr/>
          </p:nvGrpSpPr>
          <p:grpSpPr>
            <a:xfrm>
              <a:off x="3209262" y="3567909"/>
              <a:ext cx="7188444" cy="3161433"/>
              <a:chOff x="1392707" y="1530122"/>
              <a:chExt cx="7188444" cy="3161433"/>
            </a:xfrm>
          </p:grpSpPr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E719327D-DFBD-4CB6-9689-A2D3F1E888A2}"/>
                  </a:ext>
                </a:extLst>
              </p:cNvPr>
              <p:cNvSpPr txBox="1"/>
              <p:nvPr/>
            </p:nvSpPr>
            <p:spPr>
              <a:xfrm>
                <a:off x="4900127" y="1530122"/>
                <a:ext cx="368102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3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Stromal</a:t>
                </a:r>
                <a:r>
                  <a:rPr lang="ja-JP" altLang="en-US" sz="3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ja-JP" sz="3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LOX-1-H/CD8</a:t>
                </a:r>
                <a:r>
                  <a:rPr lang="en-US" altLang="ja-JP" sz="3600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r>
                  <a:rPr lang="en-US" altLang="ja-JP" sz="3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CTL-H (n = 29)</a:t>
                </a:r>
                <a:endParaRPr lang="ja-JP" altLang="en-US" sz="3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4C04A191-550E-4612-BF73-BE0B89C7FB17}"/>
                  </a:ext>
                </a:extLst>
              </p:cNvPr>
              <p:cNvSpPr txBox="1"/>
              <p:nvPr/>
            </p:nvSpPr>
            <p:spPr>
              <a:xfrm>
                <a:off x="4900126" y="2016956"/>
                <a:ext cx="368102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3600" b="1" dirty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Stromal</a:t>
                </a:r>
                <a:r>
                  <a:rPr lang="ja-JP" altLang="en-US" sz="3600" b="1" dirty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ja-JP" sz="3600" b="1" dirty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LOX-1-L/CD8</a:t>
                </a:r>
                <a:r>
                  <a:rPr lang="en-US" altLang="ja-JP" sz="3600" b="1" baseline="30000" dirty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r>
                  <a:rPr lang="en-US" altLang="ja-JP" sz="3600" b="1" dirty="0">
                    <a:solidFill>
                      <a:schemeClr val="accent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CTL-H (n = 24)</a:t>
                </a:r>
                <a:endParaRPr lang="ja-JP" altLang="en-US" sz="3600" b="1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7F928F99-6A5E-48E8-8FCD-031894D5BD46}"/>
                  </a:ext>
                </a:extLst>
              </p:cNvPr>
              <p:cNvSpPr txBox="1"/>
              <p:nvPr/>
            </p:nvSpPr>
            <p:spPr>
              <a:xfrm>
                <a:off x="4900127" y="1764708"/>
                <a:ext cx="368102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3600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Stromal LOX-1-H/CD8</a:t>
                </a:r>
                <a:r>
                  <a:rPr lang="en-US" altLang="ja-JP" sz="3600" b="1" baseline="3000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r>
                  <a:rPr lang="en-US" altLang="ja-JP" sz="3600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CTL-L  (n = 26)</a:t>
                </a:r>
                <a:endParaRPr lang="ja-JP" altLang="en-US" sz="36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F563CFC8-FB9C-4085-9F4D-10E8B5338E9A}"/>
                  </a:ext>
                </a:extLst>
              </p:cNvPr>
              <p:cNvSpPr txBox="1"/>
              <p:nvPr/>
            </p:nvSpPr>
            <p:spPr>
              <a:xfrm>
                <a:off x="4900127" y="2430932"/>
                <a:ext cx="368102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3600" b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Stromal LOX-1-L/CD8</a:t>
                </a:r>
                <a:r>
                  <a:rPr lang="en-US" altLang="ja-JP" sz="3600" b="1" baseline="30000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r>
                  <a:rPr lang="en-US" altLang="ja-JP" sz="3600" b="1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CTL-L (n = 29)</a:t>
                </a:r>
                <a:endParaRPr lang="ja-JP" altLang="en-US" sz="36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F49CAE93-B968-451A-A93F-9103D5F010FF}"/>
                  </a:ext>
                </a:extLst>
              </p:cNvPr>
              <p:cNvSpPr txBox="1"/>
              <p:nvPr/>
            </p:nvSpPr>
            <p:spPr>
              <a:xfrm rot="16200000">
                <a:off x="863870" y="2584275"/>
                <a:ext cx="127311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3600" dirty="0">
                    <a:latin typeface="Arial" panose="020B0604020202020204" pitchFamily="34" charset="0"/>
                    <a:cs typeface="Arial" panose="020B0604020202020204" pitchFamily="34" charset="0"/>
                  </a:rPr>
                  <a:t>Overall</a:t>
                </a:r>
                <a:r>
                  <a:rPr lang="ja-JP" altLang="en-US" sz="36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ja-JP" sz="3600" dirty="0">
                    <a:latin typeface="Arial" panose="020B0604020202020204" pitchFamily="34" charset="0"/>
                    <a:cs typeface="Arial" panose="020B0604020202020204" pitchFamily="34" charset="0"/>
                  </a:rPr>
                  <a:t>Survival</a:t>
                </a:r>
                <a:endParaRPr lang="ja-JP" altLang="en-US" sz="3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3465C51E-8D7D-4E5E-8862-5277DA42B19A}"/>
                  </a:ext>
                </a:extLst>
              </p:cNvPr>
              <p:cNvSpPr txBox="1"/>
              <p:nvPr/>
            </p:nvSpPr>
            <p:spPr>
              <a:xfrm>
                <a:off x="2729988" y="4476111"/>
                <a:ext cx="175936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3600" dirty="0">
                    <a:latin typeface="Arial" panose="020B0604020202020204" pitchFamily="34" charset="0"/>
                    <a:cs typeface="Arial" panose="020B0604020202020204" pitchFamily="34" charset="0"/>
                  </a:rPr>
                  <a:t>Months after surgery</a:t>
                </a:r>
                <a:endParaRPr lang="ja-JP" altLang="en-US" sz="3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6" name="テキスト ボックス 5">
              <a:extLst>
                <a:ext uri="{FF2B5EF4-FFF2-40B4-BE49-F238E27FC236}">
                  <a16:creationId xmlns:a16="http://schemas.microsoft.com/office/drawing/2014/main" id="{0EED7C74-74B5-4B15-B2B4-2991ACF7C8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02159" y="5950206"/>
              <a:ext cx="115402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ja-JP" sz="3600" i="1" kern="0" dirty="0">
                  <a:solidFill>
                    <a:srgbClr val="000000"/>
                  </a:solidFill>
                  <a:cs typeface="Arial" panose="020B0604020202020204" pitchFamily="34" charset="0"/>
                </a:rPr>
                <a:t>p </a:t>
              </a:r>
              <a:r>
                <a:rPr lang="en-US" altLang="ja-JP" sz="3600" kern="0" dirty="0">
                  <a:solidFill>
                    <a:srgbClr val="000000"/>
                  </a:solidFill>
                  <a:cs typeface="Arial" panose="020B0604020202020204" pitchFamily="34" charset="0"/>
                </a:rPr>
                <a:t>= 0.002</a:t>
              </a:r>
              <a:endParaRPr lang="ja-JP" altLang="en-US" sz="3600" kern="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1254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2607</TotalTime>
  <Words>109</Words>
  <Application>Microsoft Office PowerPoint</Application>
  <PresentationFormat>ユーザー設定</PresentationFormat>
  <Paragraphs>24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千佳 片山</dc:creator>
  <cp:lastModifiedBy>千佳 片山</cp:lastModifiedBy>
  <cp:revision>60</cp:revision>
  <cp:lastPrinted>2020-09-17T00:04:43Z</cp:lastPrinted>
  <dcterms:created xsi:type="dcterms:W3CDTF">2020-07-21T00:32:47Z</dcterms:created>
  <dcterms:modified xsi:type="dcterms:W3CDTF">2020-12-06T08:02:10Z</dcterms:modified>
</cp:coreProperties>
</file>