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80" r:id="rId3"/>
    <p:sldId id="266" r:id="rId4"/>
    <p:sldId id="267" r:id="rId5"/>
    <p:sldId id="277" r:id="rId6"/>
    <p:sldId id="272" r:id="rId7"/>
    <p:sldId id="279" r:id="rId8"/>
  </p:sldIdLst>
  <p:sldSz cx="12192000" cy="6858000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2508" autoAdjust="0"/>
  </p:normalViewPr>
  <p:slideViewPr>
    <p:cSldViewPr snapToGrid="0">
      <p:cViewPr varScale="1">
        <p:scale>
          <a:sx n="75" d="100"/>
          <a:sy n="75" d="100"/>
        </p:scale>
        <p:origin x="3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791" cy="490186"/>
          </a:xfrm>
          <a:prstGeom prst="rect">
            <a:avLst/>
          </a:prstGeom>
        </p:spPr>
        <p:txBody>
          <a:bodyPr vert="horz" lIns="89346" tIns="44673" rIns="89346" bIns="446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308" y="0"/>
            <a:ext cx="2914790" cy="490186"/>
          </a:xfrm>
          <a:prstGeom prst="rect">
            <a:avLst/>
          </a:prstGeom>
        </p:spPr>
        <p:txBody>
          <a:bodyPr vert="horz" lIns="89346" tIns="44673" rIns="89346" bIns="44673" rtlCol="0"/>
          <a:lstStyle>
            <a:lvl1pPr algn="r">
              <a:defRPr sz="1200"/>
            </a:lvl1pPr>
          </a:lstStyle>
          <a:p>
            <a:fld id="{2D78B8C6-D138-4FBC-832E-88A2D1B0E33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1222375"/>
            <a:ext cx="5859462" cy="3297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346" tIns="44673" rIns="89346" bIns="446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40" y="4703299"/>
            <a:ext cx="5379720" cy="3848577"/>
          </a:xfrm>
          <a:prstGeom prst="rect">
            <a:avLst/>
          </a:prstGeom>
        </p:spPr>
        <p:txBody>
          <a:bodyPr vert="horz" lIns="89346" tIns="44673" rIns="89346" bIns="446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4052"/>
            <a:ext cx="2914791" cy="490186"/>
          </a:xfrm>
          <a:prstGeom prst="rect">
            <a:avLst/>
          </a:prstGeom>
        </p:spPr>
        <p:txBody>
          <a:bodyPr vert="horz" lIns="89346" tIns="44673" rIns="89346" bIns="446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308" y="9284052"/>
            <a:ext cx="2914790" cy="490186"/>
          </a:xfrm>
          <a:prstGeom prst="rect">
            <a:avLst/>
          </a:prstGeom>
        </p:spPr>
        <p:txBody>
          <a:bodyPr vert="horz" lIns="89346" tIns="44673" rIns="89346" bIns="44673" rtlCol="0" anchor="b"/>
          <a:lstStyle>
            <a:lvl1pPr algn="r">
              <a:defRPr sz="1200"/>
            </a:lvl1pPr>
          </a:lstStyle>
          <a:p>
            <a:fld id="{3C868FED-1A41-4FC5-914D-E72594767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9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68FED-1A41-4FC5-914D-E725947674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8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4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3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1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7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26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1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43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0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9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1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3B92C-EAEC-4E01-A1CA-40534867ACD5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987B4-EDD0-4C93-B4ED-BC637E7C3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5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7646" y="1028700"/>
            <a:ext cx="10773953" cy="5509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MATERIAL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INCIDENCE, MORTALITY AND SURVIVAL IN MULTIPLE MYELOMA COMPARED TO OTHER HEMATOPOIETIC NEOPLASMS IN SWEDEN UP TO YEAR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Kari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Hemminki,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Försti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Markus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Hansson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OF MATERIAL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1. Age-standardized mortality and estimated annual percent change in MM in age groups.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dirty="0"/>
              <a:t>Relative 1-year and 5-year survival rates for MM </a:t>
            </a:r>
            <a:r>
              <a:rPr lang="en-US" dirty="0" smtClean="0"/>
              <a:t>in men and women.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/>
              <a:t>Relative 1-year and 5-year survival rates for </a:t>
            </a:r>
            <a:r>
              <a:rPr lang="en-US" dirty="0" smtClean="0"/>
              <a:t>hematopoietic neoplasms </a:t>
            </a:r>
            <a:r>
              <a:rPr lang="en-US" dirty="0"/>
              <a:t>in men and </a:t>
            </a:r>
            <a:r>
              <a:rPr lang="en-US" dirty="0" smtClean="0"/>
              <a:t>women.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 The 1- and</a:t>
            </a:r>
            <a:r>
              <a:rPr lang="en-US" dirty="0" smtClean="0"/>
              <a:t> </a:t>
            </a:r>
            <a:r>
              <a:rPr lang="en-US" dirty="0"/>
              <a:t>5-year relative survival </a:t>
            </a:r>
            <a:r>
              <a:rPr lang="en-US" dirty="0" smtClean="0"/>
              <a:t>for all </a:t>
            </a:r>
            <a:r>
              <a:rPr lang="en-US" dirty="0"/>
              <a:t>hematopoietic neoplasms </a:t>
            </a:r>
            <a:r>
              <a:rPr lang="en-US" dirty="0" smtClean="0"/>
              <a:t>and MM.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5-year survival for </a:t>
            </a:r>
            <a:r>
              <a:rPr lang="en-US" dirty="0" smtClean="0"/>
              <a:t>the </a:t>
            </a:r>
            <a:r>
              <a:rPr lang="en-US" dirty="0"/>
              <a:t>main </a:t>
            </a:r>
            <a:r>
              <a:rPr lang="en-US" dirty="0" smtClean="0"/>
              <a:t>subtypes of hematopoietic neoplasms.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Proportions of MM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nonsymptomatic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 (smoldering MM, SMM) in the Swedish Myeloma Registry. The curves in the bottom include rare disease types of plasma cell leukemia, solitary bone and extramedullary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plasmacytoma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/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95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82910"/>
              </p:ext>
            </p:extLst>
          </p:nvPr>
        </p:nvGraphicFramePr>
        <p:xfrm>
          <a:off x="1253067" y="635001"/>
          <a:ext cx="8869680" cy="5977468"/>
        </p:xfrm>
        <a:graphic>
          <a:graphicData uri="http://schemas.openxmlformats.org/drawingml/2006/table">
            <a:tbl>
              <a:tblPr firstRow="1" firstCol="1" bandRow="1"/>
              <a:tblGrid>
                <a:gridCol w="2191855"/>
                <a:gridCol w="2420495"/>
                <a:gridCol w="1955497"/>
                <a:gridCol w="2301833"/>
              </a:tblGrid>
              <a:tr h="1084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SUPPLEMENTARY TABLE 1. Age standardized mortality rates (MR)/100,000 and estimated annual percent changes (EAPC) for men and women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age </a:t>
                      </a:r>
                      <a:r>
                        <a:rPr lang="en-US" sz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groups in 1967-2016.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PERIOD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MEN 0-69  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MEN 70-79 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MEN 80-85+  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44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1967-2016 (N) MR (SE)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(3888)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 (0.02)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(4077) 26.0 (0.41)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(3240)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49.2 (0.88)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EAPC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[95%CI]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-0.95 [-1.20;-0.70]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-0.53 [-0.76;-0.29]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0.52 [0.14;0.91]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PERIOD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WOMEN 0-69  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WOMEN 70-79 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WOMEN 80-85+  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44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1967-2016 (N) MR (SE)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(2764) 0.9 (0.02)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(3563) 18.4 (0.32)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(3723) 31.9 (0.52)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EAPC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[95%CI]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-1.09 [-1.40;-0.78]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-0.37 [-0.59;-0.15]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0.13 [-0.17;0.43]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4402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Abbreviations: MR mortality rate, SE standard error, EAPC estimated annual percent change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Bolding indicates that 95%CI does not include 0.00.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000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41" y="175364"/>
            <a:ext cx="8342334" cy="65511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54343" y="1593669"/>
            <a:ext cx="1345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SFig</a:t>
            </a:r>
            <a:r>
              <a:rPr lang="en-US" sz="2400" dirty="0" smtClean="0"/>
              <a:t>.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427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08" y="225469"/>
            <a:ext cx="9983244" cy="67420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97852" y="2259874"/>
            <a:ext cx="119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SFig</a:t>
            </a:r>
            <a:r>
              <a:rPr lang="en-US" sz="2400" dirty="0" smtClean="0"/>
              <a:t>.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920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7" y="-151922"/>
            <a:ext cx="9202453" cy="69018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0" y="1058091"/>
            <a:ext cx="1837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SFig</a:t>
            </a:r>
            <a:r>
              <a:rPr lang="en-US" sz="2800" dirty="0" smtClean="0"/>
              <a:t>. 3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316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t="9592" r="3547" b="3045"/>
          <a:stretch/>
        </p:blipFill>
        <p:spPr>
          <a:xfrm>
            <a:off x="1166230" y="209007"/>
            <a:ext cx="9242626" cy="62984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7851" y="1397725"/>
            <a:ext cx="162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SFig</a:t>
            </a:r>
            <a:r>
              <a:rPr lang="en-US" sz="2400" dirty="0" smtClean="0"/>
              <a:t>. 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567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049" t="5263" r="-114" b="5457"/>
          <a:stretch/>
        </p:blipFill>
        <p:spPr>
          <a:xfrm>
            <a:off x="1786468" y="922351"/>
            <a:ext cx="6680200" cy="5593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55667" y="2302933"/>
            <a:ext cx="1566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SFig</a:t>
            </a:r>
            <a:r>
              <a:rPr lang="en-US" dirty="0"/>
              <a:t>. </a:t>
            </a:r>
            <a:r>
              <a:rPr lang="en-US" dirty="0" smtClean="0"/>
              <a:t>5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1930400"/>
            <a:ext cx="82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MM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46133" y="4572000"/>
            <a:ext cx="1159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SMM</a:t>
            </a:r>
            <a:endParaRPr lang="en-US" b="1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67933" y="2480733"/>
            <a:ext cx="397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%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90271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355</Words>
  <Application>Microsoft Office PowerPoint</Application>
  <PresentationFormat>Widescreen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DKFZ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Hemminki, Kari</dc:creator>
  <cp:lastModifiedBy>Hemminki, Kari</cp:lastModifiedBy>
  <cp:revision>43</cp:revision>
  <cp:lastPrinted>2021-07-08T09:02:10Z</cp:lastPrinted>
  <dcterms:created xsi:type="dcterms:W3CDTF">2020-11-18T11:14:54Z</dcterms:created>
  <dcterms:modified xsi:type="dcterms:W3CDTF">2021-07-08T09:05:03Z</dcterms:modified>
</cp:coreProperties>
</file>