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>
      <p:cViewPr>
        <p:scale>
          <a:sx n="180" d="100"/>
          <a:sy n="180" d="100"/>
        </p:scale>
        <p:origin x="504" y="-1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7EFE3FE-B917-40AD-BB6D-5E2ED7107BFB}" type="datetimeFigureOut">
              <a:rPr lang="en-US" smtClean="0"/>
              <a:t>3/29/21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808353-2A35-428C-8822-8ABDF89083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357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08353-2A35-428C-8822-8ABDF89083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30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900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635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5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722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98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4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72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0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12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047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F3498-89D6-49E6-AF46-2D7D171312BE}" type="datetimeFigureOut">
              <a:rPr lang="en-US" smtClean="0"/>
              <a:t>3/29/21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849DB-D790-4043-9C52-62B1C4173B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027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6AAACF3-46D3-B345-8B62-6B9C45207F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176" y="747064"/>
            <a:ext cx="5029200" cy="24468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4715A0-DF4C-FD40-B6F2-48643CC17885}"/>
              </a:ext>
            </a:extLst>
          </p:cNvPr>
          <p:cNvSpPr txBox="1"/>
          <p:nvPr/>
        </p:nvSpPr>
        <p:spPr>
          <a:xfrm>
            <a:off x="5389650" y="17383"/>
            <a:ext cx="1425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itchFamily="34" charset="0"/>
                <a:cs typeface="Arial" pitchFamily="34" charset="0"/>
              </a:rPr>
              <a:t>Supp Fig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32553" y="2085503"/>
            <a:ext cx="10089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Harmaline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Harmalol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Harmane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THH</a:t>
            </a:r>
          </a:p>
          <a:p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Norharmane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9095" y="1943364"/>
            <a:ext cx="10615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Inhibition</a:t>
            </a:r>
            <a:r>
              <a:rPr lang="en-US" sz="1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40%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70%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60%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2236745" y="2156139"/>
            <a:ext cx="7357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47A92347-D878-6042-A0C6-30B899E2F804}"/>
              </a:ext>
            </a:extLst>
          </p:cNvPr>
          <p:cNvSpPr/>
          <p:nvPr/>
        </p:nvSpPr>
        <p:spPr>
          <a:xfrm>
            <a:off x="720724" y="4719353"/>
            <a:ext cx="5416549" cy="2410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</a:rPr>
              <a:t>Supplementary Fig. 1. 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</a:rPr>
              <a:t>Activities of selected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β-carbolines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</a:rPr>
              <a:t> in C3H10T1/2 </a:t>
            </a:r>
            <a:r>
              <a:rPr lang="en-US" sz="1100" dirty="0" err="1">
                <a:latin typeface="Arial" panose="020B0604020202020204" pitchFamily="34" charset="0"/>
                <a:ea typeface="Calibri" panose="020F0502020204030204" pitchFamily="34" charset="0"/>
              </a:rPr>
              <a:t>Hh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</a:rPr>
              <a:t> cell assay. C3H10T1/2 were induced with </a:t>
            </a:r>
            <a:r>
              <a:rPr lang="en-US" sz="1100" dirty="0" err="1">
                <a:latin typeface="Arial" panose="020B0604020202020204" pitchFamily="34" charset="0"/>
                <a:ea typeface="Calibri" panose="020F0502020204030204" pitchFamily="34" charset="0"/>
              </a:rPr>
              <a:t>ShhN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</a:rPr>
              <a:t> protein and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β-carbolines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</a:rPr>
              <a:t> added at the indicated concentrations. After 5 days, the effects on alkaline phosphatase (AP) activity were measured at 405 nm using </a:t>
            </a:r>
            <a:r>
              <a:rPr lang="en-US" sz="1100" dirty="0" err="1">
                <a:latin typeface="Arial" panose="020B0604020202020204" pitchFamily="34" charset="0"/>
                <a:ea typeface="Calibri" panose="020F0502020204030204" pitchFamily="34" charset="0"/>
              </a:rPr>
              <a:t>pNPP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</a:rPr>
              <a:t>. As full dose response curves were not achieved for these 5 inhibitors, a 3-parameter curve fit was done. Inset is the maximal inhibition observed (</a:t>
            </a:r>
            <a:r>
              <a:rPr lang="en-US" sz="1100" dirty="0" err="1">
                <a:latin typeface="Arial" panose="020B0604020202020204" pitchFamily="34" charset="0"/>
                <a:ea typeface="Calibri" panose="020F0502020204030204" pitchFamily="34" charset="0"/>
              </a:rPr>
              <a:t>Inhibition</a:t>
            </a:r>
            <a:r>
              <a:rPr lang="en-US" sz="1100" baseline="-25000" dirty="0" err="1">
                <a:latin typeface="Arial" panose="020B0604020202020204" pitchFamily="34" charset="0"/>
                <a:ea typeface="Calibri" panose="020F0502020204030204" pitchFamily="34" charset="0"/>
              </a:rPr>
              <a:t>Max</a:t>
            </a:r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</a:rPr>
              <a:t>) at the highest compound concentration tested (20 µM). THH = tetrahydroharmine.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9D1B20-333F-5C4D-BC3E-1B44225897D6}"/>
              </a:ext>
            </a:extLst>
          </p:cNvPr>
          <p:cNvSpPr txBox="1"/>
          <p:nvPr/>
        </p:nvSpPr>
        <p:spPr>
          <a:xfrm>
            <a:off x="2133599" y="3200707"/>
            <a:ext cx="1361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Compound (µM)</a:t>
            </a:r>
          </a:p>
        </p:txBody>
      </p:sp>
    </p:spTree>
    <p:extLst>
      <p:ext uri="{BB962C8B-B14F-4D97-AF65-F5344CB8AC3E}">
        <p14:creationId xmlns:p14="http://schemas.microsoft.com/office/powerpoint/2010/main" val="1756587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30640</TotalTime>
  <Words>116</Words>
  <Application>Microsoft Macintosh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Kevin P</dc:creator>
  <cp:lastModifiedBy>Kevin Williams</cp:lastModifiedBy>
  <cp:revision>173</cp:revision>
  <cp:lastPrinted>2020-10-30T11:52:42Z</cp:lastPrinted>
  <dcterms:created xsi:type="dcterms:W3CDTF">2015-07-14T16:16:55Z</dcterms:created>
  <dcterms:modified xsi:type="dcterms:W3CDTF">2021-03-29T21:34:48Z</dcterms:modified>
</cp:coreProperties>
</file>