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66F4E-D027-4F61-8368-2AA814BAEC12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1E7CF-0A9A-482E-8C40-941CA0E08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84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2E9C7-1CB6-415B-A5A3-2BEC7A36A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3D2581B-2F0D-4961-AA22-D1C28B08F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648536-E7F9-498A-A0FA-0FD053266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7D6FAC-31DE-4D41-97E6-EC1FB3AED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D117FC-66A7-4F8D-BE15-C92CC47C2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97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C0017A-E2D3-4FAA-8C3D-63B4E7A7B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1C892D9-3480-40F6-ACEB-187A36A1F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DA8545-D012-404F-9668-FA4AA308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55036E-BA78-417E-8EAA-EA41C1E9D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479582-7FF3-48C5-B304-1F3D56507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16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CEC929-82C4-4967-AE90-27DCA99F57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8BA819D-D142-49A2-9257-7BEB1E495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315791-3E6B-413C-B8F3-199751E8C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31DE47-D276-44A4-814E-61800B994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44F885-5472-41F7-BDC3-FD02772F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36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AD8A17-C41F-43D5-B47C-D364BA1FD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E707540-F92B-48AB-B173-1B056C48D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A556CB-A84C-4C3F-AB77-707CAE654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7D735A-22B0-419E-9D60-A9E1469A1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97DD70-3003-4B8E-8E45-0F4531EAE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84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B6A7D4-AF8A-4BD4-9ABF-BEDBE0E9F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7001C0-DF40-481B-A748-A2BE6B4AD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66AB89-058F-44F7-A4F4-8E688AFAF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5C3054-C771-452B-B348-13945C664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3BBA84-AE3B-433D-A0F1-C4828AFF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21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D5085D-2AFF-4740-8EA3-A48C73CF7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E3C968-13C2-4059-AA9E-582716D48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1226FD5-49BF-45E1-9116-F4CF3F5A6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2E6A7B2-3DEE-49AB-AB78-11D16320C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4316C8F-5D34-4677-9BEA-35634AE2A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AB9CF39-95DE-4686-836B-1003CCBD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1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42E268-D274-4C16-A229-C9EDB484E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E30B95-7C75-46AE-993B-69C3EDE94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D08F22-84EF-4467-8AAA-102BD6F6B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14B4DA2-7EFE-4920-95BE-30C3703C2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A0CF3D0-AC63-4576-BD41-2EA97FC758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D1BDB01-A387-468F-99EC-D0196D589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2B12E33-682F-40AE-ABD5-660B93E6A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8452737-EA5B-4FBA-B49D-ACEBF3E45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37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0DEA38-AE3D-42FB-875B-864FB85C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F3AAC53-0675-4DBC-A2DE-46481EFC7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364E122-7A73-455D-995E-A46E6E0AB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D52C8D0-1060-4F1F-8D85-09C28945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86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973AB38-98A3-4D19-8A0F-B23F06B9D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E44730-EEF6-435C-9280-BD4450811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0EB14E-0BAE-4EB2-8A01-1F98523D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34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197A89-F5D4-42F0-85B6-A6ABB3DA4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F5F68F-E279-4AC6-8D6F-7CF5B4AB2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3D6F97C-76DC-4ADE-AD1F-ADD54CD69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EDAB0BD-5AA8-4721-800C-34E52C2B3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E47E394-21AC-4905-8AE8-060722CF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3EDBA0-B482-4BE9-A6E3-D15A6EB3F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71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922431-2B75-4746-B2BD-360C8796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AD24042-DE75-4467-BFF8-B1DEF1F73D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C1395-4D66-42F0-9715-ADA522EC2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E2AE0A-F070-49AB-96C7-56FD56F4B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420A14-C5B2-4FF7-A42D-993A73DC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0E3CDEC-E40F-4835-B048-6C35072F6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92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21937EB-CC09-42C7-89D3-D3BA1DE11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462214D-07CA-4572-90DD-B4520C9E0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87248E-D960-48D8-BBC5-51CA49F7D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18D1-9A36-409B-84F8-E2FC3DA334AB}" type="datetimeFigureOut">
              <a:rPr lang="zh-CN" altLang="en-US" smtClean="0"/>
              <a:t>2021/8/1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341DFE-A4D6-495B-9F57-DED2281C9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471236-A47B-4372-9549-C7A65962B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39DC-DBE0-4940-B5A0-A956F66888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71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FAF5656F-0366-4338-B7EA-8E4CCE1B1FD2}"/>
              </a:ext>
            </a:extLst>
          </p:cNvPr>
          <p:cNvSpPr/>
          <p:nvPr/>
        </p:nvSpPr>
        <p:spPr>
          <a:xfrm>
            <a:off x="5445760" y="2812743"/>
            <a:ext cx="1300480" cy="65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IL-37</a:t>
            </a:r>
            <a:endParaRPr lang="zh-CN" altLang="en-US" dirty="0"/>
          </a:p>
        </p:txBody>
      </p:sp>
      <p:sp>
        <p:nvSpPr>
          <p:cNvPr id="5" name="箭头: 上 4">
            <a:extLst>
              <a:ext uri="{FF2B5EF4-FFF2-40B4-BE49-F238E27FC236}">
                <a16:creationId xmlns:a16="http://schemas.microsoft.com/office/drawing/2014/main" id="{EB1A33C8-1B76-483D-A27E-C54B4D1A175D}"/>
              </a:ext>
            </a:extLst>
          </p:cNvPr>
          <p:cNvSpPr/>
          <p:nvPr/>
        </p:nvSpPr>
        <p:spPr>
          <a:xfrm>
            <a:off x="5979160" y="2174240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箭头: 上 5">
            <a:extLst>
              <a:ext uri="{FF2B5EF4-FFF2-40B4-BE49-F238E27FC236}">
                <a16:creationId xmlns:a16="http://schemas.microsoft.com/office/drawing/2014/main" id="{192C6EFA-AA84-4557-87AE-6A20B8E322EE}"/>
              </a:ext>
            </a:extLst>
          </p:cNvPr>
          <p:cNvSpPr/>
          <p:nvPr/>
        </p:nvSpPr>
        <p:spPr>
          <a:xfrm rot="18900000">
            <a:off x="5273342" y="2424724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箭头: 上 6">
            <a:extLst>
              <a:ext uri="{FF2B5EF4-FFF2-40B4-BE49-F238E27FC236}">
                <a16:creationId xmlns:a16="http://schemas.microsoft.com/office/drawing/2014/main" id="{53839A99-DCC4-4688-9384-9DBB7C91625A}"/>
              </a:ext>
            </a:extLst>
          </p:cNvPr>
          <p:cNvSpPr/>
          <p:nvPr/>
        </p:nvSpPr>
        <p:spPr>
          <a:xfrm rot="8100000">
            <a:off x="6607582" y="3507126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上 7">
            <a:extLst>
              <a:ext uri="{FF2B5EF4-FFF2-40B4-BE49-F238E27FC236}">
                <a16:creationId xmlns:a16="http://schemas.microsoft.com/office/drawing/2014/main" id="{AFCE28F5-C449-4032-9203-963E5CA3EEFC}"/>
              </a:ext>
            </a:extLst>
          </p:cNvPr>
          <p:cNvSpPr/>
          <p:nvPr/>
        </p:nvSpPr>
        <p:spPr>
          <a:xfrm rot="2700000">
            <a:off x="6673573" y="2425688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0FDA33B1-1158-4581-B40A-A47E40B679CB}"/>
              </a:ext>
            </a:extLst>
          </p:cNvPr>
          <p:cNvSpPr/>
          <p:nvPr/>
        </p:nvSpPr>
        <p:spPr>
          <a:xfrm>
            <a:off x="5228590" y="104140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Lower mortality</a:t>
            </a:r>
            <a:endParaRPr lang="zh-CN" altLang="en-US" dirty="0"/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DFDEC2B-B526-4F50-96DC-C1C8C1D74497}"/>
              </a:ext>
            </a:extLst>
          </p:cNvPr>
          <p:cNvSpPr/>
          <p:nvPr/>
        </p:nvSpPr>
        <p:spPr>
          <a:xfrm>
            <a:off x="7177657" y="155702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Better cardiac function</a:t>
            </a:r>
            <a:endParaRPr lang="zh-CN" altLang="en-US" dirty="0"/>
          </a:p>
        </p:txBody>
      </p:sp>
      <p:sp>
        <p:nvSpPr>
          <p:cNvPr id="14" name="箭头: 上 13">
            <a:extLst>
              <a:ext uri="{FF2B5EF4-FFF2-40B4-BE49-F238E27FC236}">
                <a16:creationId xmlns:a16="http://schemas.microsoft.com/office/drawing/2014/main" id="{220FD6DA-6FF7-4AD7-A982-FFE7CB8EDB4C}"/>
              </a:ext>
            </a:extLst>
          </p:cNvPr>
          <p:cNvSpPr/>
          <p:nvPr/>
        </p:nvSpPr>
        <p:spPr>
          <a:xfrm rot="5400000">
            <a:off x="7019740" y="2924163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上 14">
            <a:extLst>
              <a:ext uri="{FF2B5EF4-FFF2-40B4-BE49-F238E27FC236}">
                <a16:creationId xmlns:a16="http://schemas.microsoft.com/office/drawing/2014/main" id="{90D9F854-75AA-4D16-BE36-CA73A55EB8BF}"/>
              </a:ext>
            </a:extLst>
          </p:cNvPr>
          <p:cNvSpPr/>
          <p:nvPr/>
        </p:nvSpPr>
        <p:spPr>
          <a:xfrm rot="10800000">
            <a:off x="5995120" y="3751580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12941D8D-4D68-4333-908E-D7D5CDE8A57E}"/>
              </a:ext>
            </a:extLst>
          </p:cNvPr>
          <p:cNvSpPr/>
          <p:nvPr/>
        </p:nvSpPr>
        <p:spPr>
          <a:xfrm>
            <a:off x="7536624" y="264668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Decreased myocardial </a:t>
            </a:r>
          </a:p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fibrosis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CAB5F47E-A673-490B-A7C8-5AD6F1F43FBB}"/>
              </a:ext>
            </a:extLst>
          </p:cNvPr>
          <p:cNvSpPr/>
          <p:nvPr/>
        </p:nvSpPr>
        <p:spPr>
          <a:xfrm>
            <a:off x="7177657" y="382270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Inhibited recruitment of inflammatory cells</a:t>
            </a:r>
            <a:endParaRPr lang="zh-CN" altLang="en-US" dirty="0"/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3B03EC51-D88A-4BD2-8C3B-516A62A0AEBD}"/>
              </a:ext>
            </a:extLst>
          </p:cNvPr>
          <p:cNvSpPr/>
          <p:nvPr/>
        </p:nvSpPr>
        <p:spPr>
          <a:xfrm>
            <a:off x="5228590" y="4319926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Decreased cardiomyocyte apoptosis</a:t>
            </a:r>
            <a:endParaRPr lang="zh-CN" altLang="en-US" dirty="0"/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F5AE26F8-1F37-4456-BE6A-5751CD28E6F4}"/>
              </a:ext>
            </a:extLst>
          </p:cNvPr>
          <p:cNvSpPr/>
          <p:nvPr/>
        </p:nvSpPr>
        <p:spPr>
          <a:xfrm>
            <a:off x="2722467" y="264668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Suppression of Th1 and Th17 cells</a:t>
            </a:r>
            <a:endParaRPr lang="zh-CN" altLang="en-US" sz="1600" dirty="0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FC7C9211-0AC9-48EC-88DC-416EC18F1A12}"/>
              </a:ext>
            </a:extLst>
          </p:cNvPr>
          <p:cNvSpPr/>
          <p:nvPr/>
        </p:nvSpPr>
        <p:spPr>
          <a:xfrm>
            <a:off x="3311444" y="375158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Up-regulation of </a:t>
            </a:r>
            <a:r>
              <a:rPr lang="en-US" altLang="zh-CN" dirty="0" err="1"/>
              <a:t>Tregs</a:t>
            </a:r>
            <a:endParaRPr lang="zh-CN" altLang="en-US" dirty="0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0ADD24B2-74B4-438C-8A62-F32B307F2509}"/>
              </a:ext>
            </a:extLst>
          </p:cNvPr>
          <p:cNvSpPr/>
          <p:nvPr/>
        </p:nvSpPr>
        <p:spPr>
          <a:xfrm>
            <a:off x="3311444" y="1557020"/>
            <a:ext cx="17348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Induced tolerogenic DCs</a:t>
            </a:r>
            <a:endParaRPr lang="zh-CN" altLang="en-US" dirty="0"/>
          </a:p>
        </p:txBody>
      </p:sp>
      <p:sp>
        <p:nvSpPr>
          <p:cNvPr id="22" name="箭头: 上 21">
            <a:extLst>
              <a:ext uri="{FF2B5EF4-FFF2-40B4-BE49-F238E27FC236}">
                <a16:creationId xmlns:a16="http://schemas.microsoft.com/office/drawing/2014/main" id="{B1B6E796-58A2-4C76-BDA5-265BEB5A1E2E}"/>
              </a:ext>
            </a:extLst>
          </p:cNvPr>
          <p:cNvSpPr/>
          <p:nvPr/>
        </p:nvSpPr>
        <p:spPr>
          <a:xfrm rot="16200000">
            <a:off x="4911416" y="2944823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上 22">
            <a:extLst>
              <a:ext uri="{FF2B5EF4-FFF2-40B4-BE49-F238E27FC236}">
                <a16:creationId xmlns:a16="http://schemas.microsoft.com/office/drawing/2014/main" id="{1CEB38EF-B993-474C-AF4C-C31EF4F837EC}"/>
              </a:ext>
            </a:extLst>
          </p:cNvPr>
          <p:cNvSpPr/>
          <p:nvPr/>
        </p:nvSpPr>
        <p:spPr>
          <a:xfrm rot="13500000">
            <a:off x="5364798" y="3517809"/>
            <a:ext cx="233680" cy="386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49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29</Words>
  <Application>Microsoft Office PowerPoint</Application>
  <PresentationFormat>宽屏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2018x</dc:creator>
  <cp:lastModifiedBy>2018x</cp:lastModifiedBy>
  <cp:revision>86</cp:revision>
  <dcterms:created xsi:type="dcterms:W3CDTF">2020-11-05T13:19:40Z</dcterms:created>
  <dcterms:modified xsi:type="dcterms:W3CDTF">2021-08-01T02:21:47Z</dcterms:modified>
</cp:coreProperties>
</file>