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64" d="100"/>
          <a:sy n="64" d="100"/>
        </p:scale>
        <p:origin x="2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2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40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6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5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7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8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3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5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7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2CF4F-5D54-49E3-93D6-0D9582B28C54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F21DA-4B28-4A0B-B1BF-8FAE9311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9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354A8D7-0FAA-4E0F-AC00-50EC8C2FBA0B}"/>
              </a:ext>
            </a:extLst>
          </p:cNvPr>
          <p:cNvGrpSpPr/>
          <p:nvPr/>
        </p:nvGrpSpPr>
        <p:grpSpPr>
          <a:xfrm>
            <a:off x="826187" y="3011319"/>
            <a:ext cx="11487006" cy="2038589"/>
            <a:chOff x="0" y="4684940"/>
            <a:chExt cx="11487006" cy="20385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5EB74B6-D3C7-484B-ACA4-06075AED81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555" t="12554" r="6336" b="5561"/>
            <a:stretch/>
          </p:blipFill>
          <p:spPr>
            <a:xfrm>
              <a:off x="0" y="4790048"/>
              <a:ext cx="11487006" cy="1933481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E80163A-A355-4104-953D-E2CAADDD4B7B}"/>
                </a:ext>
              </a:extLst>
            </p:cNvPr>
            <p:cNvGrpSpPr/>
            <p:nvPr/>
          </p:nvGrpSpPr>
          <p:grpSpPr>
            <a:xfrm>
              <a:off x="981940" y="4684940"/>
              <a:ext cx="10194340" cy="91440"/>
              <a:chOff x="981940" y="4684940"/>
              <a:chExt cx="10194340" cy="9144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9B4F28-33FF-4818-80DB-B5CC482BC7A9}"/>
                  </a:ext>
                </a:extLst>
              </p:cNvPr>
              <p:cNvSpPr/>
              <p:nvPr/>
            </p:nvSpPr>
            <p:spPr>
              <a:xfrm>
                <a:off x="981940" y="4684940"/>
                <a:ext cx="1013115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445A2B3-1BBB-4B93-BD1A-9C847C182676}"/>
                  </a:ext>
                </a:extLst>
              </p:cNvPr>
              <p:cNvSpPr/>
              <p:nvPr/>
            </p:nvSpPr>
            <p:spPr>
              <a:xfrm>
                <a:off x="4866404" y="4684940"/>
                <a:ext cx="760273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BA4C4D-3E9C-4FB7-B71E-B9E80D8818F2}"/>
                  </a:ext>
                </a:extLst>
              </p:cNvPr>
              <p:cNvSpPr/>
              <p:nvPr/>
            </p:nvSpPr>
            <p:spPr>
              <a:xfrm>
                <a:off x="2232313" y="4684940"/>
                <a:ext cx="219941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B9DF22-6B24-4832-9DED-C8C73F48536D}"/>
                  </a:ext>
                </a:extLst>
              </p:cNvPr>
              <p:cNvSpPr/>
              <p:nvPr/>
            </p:nvSpPr>
            <p:spPr>
              <a:xfrm>
                <a:off x="3555093" y="4684940"/>
                <a:ext cx="35848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75518D2-5916-4EC8-AC96-F27F535DF941}"/>
                  </a:ext>
                </a:extLst>
              </p:cNvPr>
              <p:cNvSpPr/>
              <p:nvPr/>
            </p:nvSpPr>
            <p:spPr>
              <a:xfrm>
                <a:off x="4251230" y="4684940"/>
                <a:ext cx="35848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2B031BC-1042-40F2-B3D1-D3A7C2C43BAF}"/>
                  </a:ext>
                </a:extLst>
              </p:cNvPr>
              <p:cNvSpPr/>
              <p:nvPr/>
            </p:nvSpPr>
            <p:spPr>
              <a:xfrm>
                <a:off x="6162670" y="4684940"/>
                <a:ext cx="684939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9DF860C-A1A0-4B0C-89E9-C0A19CC72451}"/>
                  </a:ext>
                </a:extLst>
              </p:cNvPr>
              <p:cNvSpPr/>
              <p:nvPr/>
            </p:nvSpPr>
            <p:spPr>
              <a:xfrm>
                <a:off x="9634316" y="4684940"/>
                <a:ext cx="21994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97F49D1-86CF-4E57-84DC-510457929659}"/>
                  </a:ext>
                </a:extLst>
              </p:cNvPr>
              <p:cNvSpPr/>
              <p:nvPr/>
            </p:nvSpPr>
            <p:spPr>
              <a:xfrm>
                <a:off x="8085848" y="4684940"/>
                <a:ext cx="1151670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4230F0-B05D-4A5A-90F6-E252D5770716}"/>
                  </a:ext>
                </a:extLst>
              </p:cNvPr>
              <p:cNvSpPr/>
              <p:nvPr/>
            </p:nvSpPr>
            <p:spPr>
              <a:xfrm>
                <a:off x="10170583" y="4684940"/>
                <a:ext cx="219941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8251C4-C41A-4569-88E5-6213F74C32D7}"/>
                  </a:ext>
                </a:extLst>
              </p:cNvPr>
              <p:cNvSpPr/>
              <p:nvPr/>
            </p:nvSpPr>
            <p:spPr>
              <a:xfrm>
                <a:off x="10397506" y="4684940"/>
                <a:ext cx="219940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AD5BC2B-AB8A-4160-8440-A616E8397DB6}"/>
                  </a:ext>
                </a:extLst>
              </p:cNvPr>
              <p:cNvSpPr/>
              <p:nvPr/>
            </p:nvSpPr>
            <p:spPr>
              <a:xfrm>
                <a:off x="10956339" y="4684940"/>
                <a:ext cx="21994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1DA9A51-C676-4DB9-A1B7-A048F4071099}"/>
              </a:ext>
            </a:extLst>
          </p:cNvPr>
          <p:cNvSpPr txBox="1"/>
          <p:nvPr/>
        </p:nvSpPr>
        <p:spPr>
          <a:xfrm>
            <a:off x="767562" y="5126663"/>
            <a:ext cx="4581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CPXV, Cowpox virus|CAD90699.1;</a:t>
            </a:r>
          </a:p>
          <a:p>
            <a:r>
              <a:rPr lang="en-US" sz="1400" dirty="0">
                <a:latin typeface="Helvetica" pitchFamily="2" charset="0"/>
              </a:rPr>
              <a:t>RCNV, </a:t>
            </a:r>
            <a:r>
              <a:rPr lang="en-US" sz="1400" dirty="0" err="1">
                <a:latin typeface="Helvetica" pitchFamily="2" charset="0"/>
              </a:rPr>
              <a:t>Raccoonpox</a:t>
            </a:r>
            <a:r>
              <a:rPr lang="en-US" sz="1400" dirty="0">
                <a:latin typeface="Helvetica" pitchFamily="2" charset="0"/>
              </a:rPr>
              <a:t> virus|AKJ93781.1;</a:t>
            </a:r>
          </a:p>
          <a:p>
            <a:r>
              <a:rPr lang="en-US" sz="1400" dirty="0">
                <a:latin typeface="Helvetica" pitchFamily="2" charset="0"/>
              </a:rPr>
              <a:t>MMPV, Murmansk poxvirus|AST09343.1;</a:t>
            </a:r>
          </a:p>
          <a:p>
            <a:r>
              <a:rPr lang="en-US" sz="1400" dirty="0">
                <a:latin typeface="Helvetica" pitchFamily="2" charset="0"/>
              </a:rPr>
              <a:t>YOKV, </a:t>
            </a:r>
            <a:r>
              <a:rPr lang="en-US" sz="1400" dirty="0" err="1">
                <a:latin typeface="Helvetica" pitchFamily="2" charset="0"/>
              </a:rPr>
              <a:t>Yokapox</a:t>
            </a:r>
            <a:r>
              <a:rPr lang="en-US" sz="1400" dirty="0">
                <a:latin typeface="Helvetica" pitchFamily="2" charset="0"/>
              </a:rPr>
              <a:t> virus|AEN03725.1;</a:t>
            </a:r>
          </a:p>
          <a:p>
            <a:r>
              <a:rPr lang="en-US" sz="1400" dirty="0">
                <a:latin typeface="Helvetica" pitchFamily="2" charset="0"/>
              </a:rPr>
              <a:t>CNPV, Canarypox virus|AAR83615.1;</a:t>
            </a:r>
          </a:p>
          <a:p>
            <a:endParaRPr lang="en-US" sz="1400" dirty="0">
              <a:latin typeface="Helvetica" pitchFamily="2" charset="0"/>
            </a:endParaRP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A83B38-2C00-4F83-AF68-F9CE61257803}"/>
              </a:ext>
            </a:extLst>
          </p:cNvPr>
          <p:cNvSpPr txBox="1"/>
          <p:nvPr/>
        </p:nvSpPr>
        <p:spPr>
          <a:xfrm>
            <a:off x="6122504" y="2349789"/>
            <a:ext cx="1839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pitchFamily="2" charset="0"/>
              </a:rPr>
              <a:t>A31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5B9AF-DF44-BD46-B6EA-C4167BDCD86D}"/>
              </a:ext>
            </a:extLst>
          </p:cNvPr>
          <p:cNvSpPr/>
          <p:nvPr/>
        </p:nvSpPr>
        <p:spPr>
          <a:xfrm>
            <a:off x="4358711" y="5126663"/>
            <a:ext cx="6858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MCV Molluscum contagiosum virus|AZT86323.1;</a:t>
            </a:r>
          </a:p>
          <a:p>
            <a:r>
              <a:rPr lang="en-US" sz="1400" dirty="0">
                <a:latin typeface="Helvetica" pitchFamily="2" charset="0"/>
              </a:rPr>
              <a:t>DPV, </a:t>
            </a:r>
            <a:r>
              <a:rPr lang="en-US" sz="1400" dirty="0" err="1">
                <a:latin typeface="Helvetica" pitchFamily="2" charset="0"/>
              </a:rPr>
              <a:t>Deerpox</a:t>
            </a:r>
            <a:r>
              <a:rPr lang="en-US" sz="1400" dirty="0">
                <a:latin typeface="Helvetica" pitchFamily="2" charset="0"/>
              </a:rPr>
              <a:t> virus|ABI99114.1;</a:t>
            </a:r>
          </a:p>
          <a:p>
            <a:r>
              <a:rPr lang="en-US" sz="1400" dirty="0">
                <a:latin typeface="Helvetica" pitchFamily="2" charset="0"/>
              </a:rPr>
              <a:t>CRV152, Nile </a:t>
            </a:r>
            <a:r>
              <a:rPr lang="en-US" sz="1400" dirty="0" err="1">
                <a:latin typeface="Helvetica" pitchFamily="2" charset="0"/>
              </a:rPr>
              <a:t>crocodilepox</a:t>
            </a:r>
            <a:r>
              <a:rPr lang="en-US" sz="1400" dirty="0">
                <a:latin typeface="Helvetica" pitchFamily="2" charset="0"/>
              </a:rPr>
              <a:t> virus|YP_784342.1;</a:t>
            </a:r>
          </a:p>
          <a:p>
            <a:r>
              <a:rPr lang="en-US" sz="1400" dirty="0">
                <a:latin typeface="Helvetica" pitchFamily="2" charset="0"/>
              </a:rPr>
              <a:t>FPV195, </a:t>
            </a:r>
            <a:r>
              <a:rPr lang="en-US" sz="1400" dirty="0" err="1">
                <a:latin typeface="Helvetica" pitchFamily="2" charset="0"/>
              </a:rPr>
              <a:t>Fowlpox</a:t>
            </a:r>
            <a:r>
              <a:rPr lang="en-US" sz="1400" dirty="0">
                <a:latin typeface="Helvetica" pitchFamily="2" charset="0"/>
              </a:rPr>
              <a:t> virus|NP_039158.1;</a:t>
            </a:r>
          </a:p>
          <a:p>
            <a:r>
              <a:rPr lang="en-US" sz="1400" dirty="0">
                <a:latin typeface="Helvetica" pitchFamily="2" charset="0"/>
              </a:rPr>
              <a:t>US26, Human </a:t>
            </a:r>
            <a:r>
              <a:rPr lang="en-US" sz="1400" dirty="0" err="1">
                <a:latin typeface="Helvetica" pitchFamily="2" charset="0"/>
              </a:rPr>
              <a:t>betaherpesvirus</a:t>
            </a:r>
            <a:r>
              <a:rPr lang="en-US" sz="1400" dirty="0">
                <a:latin typeface="Helvetica" pitchFamily="2" charset="0"/>
              </a:rPr>
              <a:t> 5|ABV71516.1;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FA03A4-2AC6-B24C-B8B7-4BD64C3D8E7E}"/>
              </a:ext>
            </a:extLst>
          </p:cNvPr>
          <p:cNvSpPr txBox="1"/>
          <p:nvPr/>
        </p:nvSpPr>
        <p:spPr>
          <a:xfrm>
            <a:off x="8610801" y="5126663"/>
            <a:ext cx="391934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US22, Human </a:t>
            </a:r>
            <a:r>
              <a:rPr lang="en-US" sz="1400" dirty="0" err="1">
                <a:latin typeface="Helvetica" pitchFamily="2" charset="0"/>
              </a:rPr>
              <a:t>betaherpesvirus</a:t>
            </a:r>
            <a:r>
              <a:rPr lang="en-US" sz="1400" dirty="0">
                <a:latin typeface="Helvetica" pitchFamily="2" charset="0"/>
              </a:rPr>
              <a:t> 5|ACZ79906.1;</a:t>
            </a:r>
          </a:p>
          <a:p>
            <a:r>
              <a:rPr lang="en-US" sz="1400" dirty="0">
                <a:latin typeface="Helvetica" pitchFamily="2" charset="0"/>
              </a:rPr>
              <a:t>UL24, Human </a:t>
            </a:r>
            <a:r>
              <a:rPr lang="en-US" sz="1400" dirty="0" err="1">
                <a:latin typeface="Helvetica" pitchFamily="2" charset="0"/>
              </a:rPr>
              <a:t>betaherpesvirus</a:t>
            </a:r>
            <a:r>
              <a:rPr lang="en-US" sz="1400" dirty="0">
                <a:latin typeface="Helvetica" pitchFamily="2" charset="0"/>
              </a:rPr>
              <a:t> 5|CAA35423.1;</a:t>
            </a:r>
          </a:p>
          <a:p>
            <a:r>
              <a:rPr lang="en-US" sz="1400" dirty="0">
                <a:latin typeface="Helvetica" pitchFamily="2" charset="0"/>
              </a:rPr>
              <a:t>CRV021, Nile </a:t>
            </a:r>
            <a:r>
              <a:rPr lang="en-US" sz="1400" dirty="0" err="1">
                <a:latin typeface="Helvetica" pitchFamily="2" charset="0"/>
              </a:rPr>
              <a:t>crocodilepox</a:t>
            </a:r>
            <a:r>
              <a:rPr lang="en-US" sz="1400" dirty="0">
                <a:latin typeface="Helvetica" pitchFamily="2" charset="0"/>
              </a:rPr>
              <a:t> virus|YP_784211.1;</a:t>
            </a:r>
          </a:p>
          <a:p>
            <a:r>
              <a:rPr lang="en-US" sz="1400" dirty="0">
                <a:latin typeface="Helvetica" pitchFamily="2" charset="0"/>
              </a:rPr>
              <a:t>FPV250, </a:t>
            </a:r>
            <a:r>
              <a:rPr lang="en-US" sz="1400" dirty="0" err="1">
                <a:latin typeface="Helvetica" pitchFamily="2" charset="0"/>
              </a:rPr>
              <a:t>Fowlpox</a:t>
            </a:r>
            <a:r>
              <a:rPr lang="en-US" sz="1400" dirty="0">
                <a:latin typeface="Helvetica" pitchFamily="2" charset="0"/>
              </a:rPr>
              <a:t> virus|NP_039213.1</a:t>
            </a:r>
          </a:p>
          <a:p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3BAC54-0CBA-EC41-9D75-F1C3FB947A7F}"/>
              </a:ext>
            </a:extLst>
          </p:cNvPr>
          <p:cNvSpPr txBox="1"/>
          <p:nvPr/>
        </p:nvSpPr>
        <p:spPr>
          <a:xfrm>
            <a:off x="11343671" y="650692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Fig.S1A</a:t>
            </a:r>
          </a:p>
        </p:txBody>
      </p:sp>
    </p:spTree>
    <p:extLst>
      <p:ext uri="{BB962C8B-B14F-4D97-AF65-F5344CB8AC3E}">
        <p14:creationId xmlns:p14="http://schemas.microsoft.com/office/powerpoint/2010/main" val="163863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CB3AE4-7929-42E2-9FFD-425E9C29EE27}"/>
              </a:ext>
            </a:extLst>
          </p:cNvPr>
          <p:cNvSpPr txBox="1"/>
          <p:nvPr/>
        </p:nvSpPr>
        <p:spPr>
          <a:xfrm>
            <a:off x="5807154" y="583549"/>
            <a:ext cx="978819" cy="607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pitchFamily="2" charset="0"/>
              </a:rPr>
              <a:t>A37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9B6610-FAD4-4AB0-B7F8-362D182F2595}"/>
              </a:ext>
            </a:extLst>
          </p:cNvPr>
          <p:cNvGrpSpPr/>
          <p:nvPr/>
        </p:nvGrpSpPr>
        <p:grpSpPr>
          <a:xfrm>
            <a:off x="1057635" y="5338808"/>
            <a:ext cx="8506064" cy="3393198"/>
            <a:chOff x="399267" y="5165243"/>
            <a:chExt cx="8506064" cy="339319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6596AA4-1BBC-4E18-935C-076C49E14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1" r="21250" b="3611"/>
            <a:stretch/>
          </p:blipFill>
          <p:spPr>
            <a:xfrm>
              <a:off x="399267" y="5254301"/>
              <a:ext cx="8506064" cy="3202290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37F4D6C-2FAD-411A-8BD5-5B6C2378EA71}"/>
                </a:ext>
              </a:extLst>
            </p:cNvPr>
            <p:cNvGrpSpPr/>
            <p:nvPr/>
          </p:nvGrpSpPr>
          <p:grpSpPr>
            <a:xfrm>
              <a:off x="2017804" y="8467001"/>
              <a:ext cx="6558491" cy="91440"/>
              <a:chOff x="2017804" y="8443949"/>
              <a:chExt cx="6558491" cy="9144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1EAF09B-1690-4B12-B5DC-19B65DE081E2}"/>
                  </a:ext>
                </a:extLst>
              </p:cNvPr>
              <p:cNvSpPr/>
              <p:nvPr/>
            </p:nvSpPr>
            <p:spPr>
              <a:xfrm>
                <a:off x="3401275" y="8443949"/>
                <a:ext cx="389573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4620AE0-8521-427F-A20C-6862320C0B40}"/>
                  </a:ext>
                </a:extLst>
              </p:cNvPr>
              <p:cNvSpPr/>
              <p:nvPr/>
            </p:nvSpPr>
            <p:spPr>
              <a:xfrm>
                <a:off x="2179949" y="8443949"/>
                <a:ext cx="536889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1BF9E90-7BBB-4465-9272-5368DE5D3035}"/>
                  </a:ext>
                </a:extLst>
              </p:cNvPr>
              <p:cNvSpPr/>
              <p:nvPr/>
            </p:nvSpPr>
            <p:spPr>
              <a:xfrm>
                <a:off x="5182224" y="8443949"/>
                <a:ext cx="31184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FACFE9E-5611-40A0-8E5A-58B4A97062A3}"/>
                  </a:ext>
                </a:extLst>
              </p:cNvPr>
              <p:cNvSpPr/>
              <p:nvPr/>
            </p:nvSpPr>
            <p:spPr>
              <a:xfrm>
                <a:off x="8039406" y="8443949"/>
                <a:ext cx="536889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978141A-218C-44A6-BA19-9BB771DAA0FB}"/>
                  </a:ext>
                </a:extLst>
              </p:cNvPr>
              <p:cNvSpPr/>
              <p:nvPr/>
            </p:nvSpPr>
            <p:spPr>
              <a:xfrm>
                <a:off x="7275014" y="8443949"/>
                <a:ext cx="536889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493E19-8DC9-4DF4-B1F0-05D95A45EE41}"/>
                  </a:ext>
                </a:extLst>
              </p:cNvPr>
              <p:cNvSpPr/>
              <p:nvPr/>
            </p:nvSpPr>
            <p:spPr>
              <a:xfrm>
                <a:off x="5869745" y="8443949"/>
                <a:ext cx="31184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33BEFFC-9FEF-462A-82E3-2D6648F3ACCE}"/>
                  </a:ext>
                </a:extLst>
              </p:cNvPr>
              <p:cNvSpPr/>
              <p:nvPr/>
            </p:nvSpPr>
            <p:spPr>
              <a:xfrm>
                <a:off x="2017804" y="8443949"/>
                <a:ext cx="141430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535ECC8-7263-4739-A9F7-83BAB6645264}"/>
                </a:ext>
              </a:extLst>
            </p:cNvPr>
            <p:cNvGrpSpPr/>
            <p:nvPr/>
          </p:nvGrpSpPr>
          <p:grpSpPr>
            <a:xfrm>
              <a:off x="1866229" y="5165243"/>
              <a:ext cx="7012641" cy="91440"/>
              <a:chOff x="1843658" y="8998359"/>
              <a:chExt cx="7012641" cy="9144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DAA8667-ECE1-483F-85A4-DAF94ADB8CDE}"/>
                  </a:ext>
                </a:extLst>
              </p:cNvPr>
              <p:cNvSpPr/>
              <p:nvPr/>
            </p:nvSpPr>
            <p:spPr>
              <a:xfrm>
                <a:off x="1843658" y="8998359"/>
                <a:ext cx="756958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7B77B72-2EE5-4715-B273-F245DFDC7765}"/>
                  </a:ext>
                </a:extLst>
              </p:cNvPr>
              <p:cNvSpPr/>
              <p:nvPr/>
            </p:nvSpPr>
            <p:spPr>
              <a:xfrm>
                <a:off x="3158015" y="8998359"/>
                <a:ext cx="59325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9B17EAD-6D37-4E7B-A4B5-F316841CCDFF}"/>
                  </a:ext>
                </a:extLst>
              </p:cNvPr>
              <p:cNvSpPr/>
              <p:nvPr/>
            </p:nvSpPr>
            <p:spPr>
              <a:xfrm>
                <a:off x="5172606" y="8998359"/>
                <a:ext cx="215663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F20717AC-0619-41E1-A087-5D3BD98D4937}"/>
                  </a:ext>
                </a:extLst>
              </p:cNvPr>
              <p:cNvSpPr/>
              <p:nvPr/>
            </p:nvSpPr>
            <p:spPr>
              <a:xfrm>
                <a:off x="4683589" y="8998359"/>
                <a:ext cx="312158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8339DBE-A4B1-4AA0-9A83-B62552E316A3}"/>
                  </a:ext>
                </a:extLst>
              </p:cNvPr>
              <p:cNvSpPr/>
              <p:nvPr/>
            </p:nvSpPr>
            <p:spPr>
              <a:xfrm>
                <a:off x="5787431" y="8998359"/>
                <a:ext cx="599988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43C1380-D55C-4876-846F-8C4C9820C9AA}"/>
                  </a:ext>
                </a:extLst>
              </p:cNvPr>
              <p:cNvSpPr/>
              <p:nvPr/>
            </p:nvSpPr>
            <p:spPr>
              <a:xfrm>
                <a:off x="6715017" y="8998359"/>
                <a:ext cx="1144556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044CAAB3-23F0-49B7-8E79-29EC9E685C5D}"/>
                  </a:ext>
                </a:extLst>
              </p:cNvPr>
              <p:cNvSpPr/>
              <p:nvPr/>
            </p:nvSpPr>
            <p:spPr>
              <a:xfrm>
                <a:off x="7996315" y="8998359"/>
                <a:ext cx="859984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1577C32-F636-444F-B47F-6BC5C4122F7B}"/>
                </a:ext>
              </a:extLst>
            </p:cNvPr>
            <p:cNvSpPr/>
            <p:nvPr/>
          </p:nvSpPr>
          <p:spPr>
            <a:xfrm>
              <a:off x="7262150" y="5272051"/>
              <a:ext cx="88200" cy="16490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C5D1436-9FCD-468C-A212-8C37E91202DB}"/>
              </a:ext>
            </a:extLst>
          </p:cNvPr>
          <p:cNvGrpSpPr/>
          <p:nvPr/>
        </p:nvGrpSpPr>
        <p:grpSpPr>
          <a:xfrm>
            <a:off x="1035064" y="1250972"/>
            <a:ext cx="10331357" cy="3386539"/>
            <a:chOff x="376696" y="1077407"/>
            <a:chExt cx="10331357" cy="338653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91DBD07-1D5D-45DC-AC12-F8030366A077}"/>
                </a:ext>
              </a:extLst>
            </p:cNvPr>
            <p:cNvGrpSpPr/>
            <p:nvPr/>
          </p:nvGrpSpPr>
          <p:grpSpPr>
            <a:xfrm>
              <a:off x="376696" y="1174899"/>
              <a:ext cx="10331357" cy="3289047"/>
              <a:chOff x="376696" y="1174899"/>
              <a:chExt cx="10331357" cy="328904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79A3520A-D70C-4E91-B645-F85D889088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7835" r="4044" b="3478"/>
              <a:stretch/>
            </p:blipFill>
            <p:spPr>
              <a:xfrm>
                <a:off x="376696" y="1174899"/>
                <a:ext cx="10331357" cy="3192033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231CBD8-9F4B-420F-A610-26A289E6BA2A}"/>
                  </a:ext>
                </a:extLst>
              </p:cNvPr>
              <p:cNvSpPr/>
              <p:nvPr/>
            </p:nvSpPr>
            <p:spPr>
              <a:xfrm>
                <a:off x="6521194" y="4372506"/>
                <a:ext cx="1155995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5F1293A-FC26-4264-A9AA-AA444D854291}"/>
                  </a:ext>
                </a:extLst>
              </p:cNvPr>
              <p:cNvSpPr/>
              <p:nvPr/>
            </p:nvSpPr>
            <p:spPr>
              <a:xfrm>
                <a:off x="8443503" y="4372506"/>
                <a:ext cx="238583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F573BD4-D954-461C-A1D3-28E6B30991A8}"/>
                  </a:ext>
                </a:extLst>
              </p:cNvPr>
              <p:cNvSpPr/>
              <p:nvPr/>
            </p:nvSpPr>
            <p:spPr>
              <a:xfrm>
                <a:off x="9765145" y="4372506"/>
                <a:ext cx="223804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A903D52-0C39-4249-A5E2-96C2F582A5A1}"/>
                  </a:ext>
                </a:extLst>
              </p:cNvPr>
              <p:cNvSpPr/>
              <p:nvPr/>
            </p:nvSpPr>
            <p:spPr>
              <a:xfrm>
                <a:off x="8905331" y="4372506"/>
                <a:ext cx="46662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24D364D-9DB7-4EDF-8D76-1E92B39C66E0}"/>
                  </a:ext>
                </a:extLst>
              </p:cNvPr>
              <p:cNvSpPr/>
              <p:nvPr/>
            </p:nvSpPr>
            <p:spPr>
              <a:xfrm>
                <a:off x="7839873" y="4372506"/>
                <a:ext cx="7110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29A095F-B8A7-429A-BDAB-43A67A84B6B4}"/>
                  </a:ext>
                </a:extLst>
              </p:cNvPr>
              <p:cNvSpPr/>
              <p:nvPr/>
            </p:nvSpPr>
            <p:spPr>
              <a:xfrm>
                <a:off x="2222709" y="4372506"/>
                <a:ext cx="767473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024236F-FDD7-46F4-B7C8-AE2E9A758C10}"/>
                  </a:ext>
                </a:extLst>
              </p:cNvPr>
              <p:cNvSpPr/>
              <p:nvPr/>
            </p:nvSpPr>
            <p:spPr>
              <a:xfrm>
                <a:off x="5757891" y="4372506"/>
                <a:ext cx="382031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36A335C-70C7-4D1C-984A-76ED4A41EDB1}"/>
                  </a:ext>
                </a:extLst>
              </p:cNvPr>
              <p:cNvSpPr/>
              <p:nvPr/>
            </p:nvSpPr>
            <p:spPr>
              <a:xfrm>
                <a:off x="1676084" y="4372506"/>
                <a:ext cx="30731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A013F4-04BC-4CAD-98A9-B8E30A8D08DC}"/>
                </a:ext>
              </a:extLst>
            </p:cNvPr>
            <p:cNvGrpSpPr/>
            <p:nvPr/>
          </p:nvGrpSpPr>
          <p:grpSpPr>
            <a:xfrm>
              <a:off x="1538824" y="1077407"/>
              <a:ext cx="8364593" cy="91440"/>
              <a:chOff x="1538824" y="1077407"/>
              <a:chExt cx="8364593" cy="91440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2B0E62A-6ABD-405E-AEF6-05123D6F7AFC}"/>
                  </a:ext>
                </a:extLst>
              </p:cNvPr>
              <p:cNvSpPr/>
              <p:nvPr/>
            </p:nvSpPr>
            <p:spPr>
              <a:xfrm>
                <a:off x="2916795" y="1077407"/>
                <a:ext cx="1063170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4B5CFB6-0874-4E33-B903-7A879FDE18A7}"/>
                  </a:ext>
                </a:extLst>
              </p:cNvPr>
              <p:cNvSpPr/>
              <p:nvPr/>
            </p:nvSpPr>
            <p:spPr>
              <a:xfrm>
                <a:off x="1538824" y="1077407"/>
                <a:ext cx="29927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9AA27B1-0CEC-4287-B886-097F2A15B671}"/>
                  </a:ext>
                </a:extLst>
              </p:cNvPr>
              <p:cNvSpPr/>
              <p:nvPr/>
            </p:nvSpPr>
            <p:spPr>
              <a:xfrm>
                <a:off x="4078923" y="1077407"/>
                <a:ext cx="60466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2AB1A7D-5A52-4C5C-BF5A-A1BDAEB2A201}"/>
                  </a:ext>
                </a:extLst>
              </p:cNvPr>
              <p:cNvSpPr/>
              <p:nvPr/>
            </p:nvSpPr>
            <p:spPr>
              <a:xfrm>
                <a:off x="2157378" y="1077407"/>
                <a:ext cx="440138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2C22EDF-216D-4D30-82A7-E917C5873E1E}"/>
                  </a:ext>
                </a:extLst>
              </p:cNvPr>
              <p:cNvSpPr/>
              <p:nvPr/>
            </p:nvSpPr>
            <p:spPr>
              <a:xfrm>
                <a:off x="5071044" y="1077407"/>
                <a:ext cx="287379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65E7B16D-DB4E-422D-B84B-B3444E5575E6}"/>
                  </a:ext>
                </a:extLst>
              </p:cNvPr>
              <p:cNvSpPr/>
              <p:nvPr/>
            </p:nvSpPr>
            <p:spPr>
              <a:xfrm>
                <a:off x="4918287" y="1077407"/>
                <a:ext cx="59770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8FF3999-AE6A-4CB4-9957-F11100BF35F5}"/>
                  </a:ext>
                </a:extLst>
              </p:cNvPr>
              <p:cNvSpPr/>
              <p:nvPr/>
            </p:nvSpPr>
            <p:spPr>
              <a:xfrm>
                <a:off x="8611490" y="1077407"/>
                <a:ext cx="60466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80CDA44E-1B12-4F2F-A6DC-DA51EC8BAD79}"/>
                  </a:ext>
                </a:extLst>
              </p:cNvPr>
              <p:cNvSpPr/>
              <p:nvPr/>
            </p:nvSpPr>
            <p:spPr>
              <a:xfrm>
                <a:off x="5469234" y="1077407"/>
                <a:ext cx="604665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6AE17E9-4BE9-40DD-B29C-39828DD82838}"/>
                  </a:ext>
                </a:extLst>
              </p:cNvPr>
              <p:cNvSpPr/>
              <p:nvPr/>
            </p:nvSpPr>
            <p:spPr>
              <a:xfrm>
                <a:off x="6612330" y="1077407"/>
                <a:ext cx="1063170" cy="91440"/>
              </a:xfrm>
              <a:prstGeom prst="rect">
                <a:avLst/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A47B944-F42A-4A94-989A-09E29349ACE2}"/>
                  </a:ext>
                </a:extLst>
              </p:cNvPr>
              <p:cNvSpPr/>
              <p:nvPr/>
            </p:nvSpPr>
            <p:spPr>
              <a:xfrm>
                <a:off x="9686616" y="1077407"/>
                <a:ext cx="216801" cy="91440"/>
              </a:xfrm>
              <a:prstGeom prst="rect">
                <a:avLst/>
              </a:prstGeom>
              <a:solidFill>
                <a:srgbClr val="5B8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B7B850E-5D42-4918-A096-0C61BCAEC5C3}"/>
                </a:ext>
              </a:extLst>
            </p:cNvPr>
            <p:cNvSpPr/>
            <p:nvPr/>
          </p:nvSpPr>
          <p:spPr>
            <a:xfrm>
              <a:off x="9984489" y="1173110"/>
              <a:ext cx="87292" cy="110933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C72C519-90B4-4E89-B633-D8A06A4861A2}"/>
                </a:ext>
              </a:extLst>
            </p:cNvPr>
            <p:cNvSpPr/>
            <p:nvPr/>
          </p:nvSpPr>
          <p:spPr>
            <a:xfrm>
              <a:off x="10138721" y="1173110"/>
              <a:ext cx="87292" cy="110933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552B13-6E25-6545-93E3-AE9DE6DE3F28}"/>
              </a:ext>
            </a:extLst>
          </p:cNvPr>
          <p:cNvGrpSpPr/>
          <p:nvPr/>
        </p:nvGrpSpPr>
        <p:grpSpPr>
          <a:xfrm>
            <a:off x="932348" y="8851555"/>
            <a:ext cx="11522968" cy="1815882"/>
            <a:chOff x="932348" y="8851555"/>
            <a:chExt cx="11522968" cy="181588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F2A0C7E-2D1B-4F64-8681-5BE5914A28B8}"/>
                </a:ext>
              </a:extLst>
            </p:cNvPr>
            <p:cNvSpPr txBox="1"/>
            <p:nvPr/>
          </p:nvSpPr>
          <p:spPr>
            <a:xfrm>
              <a:off x="932348" y="8851555"/>
              <a:ext cx="4409608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FPV_2, </a:t>
              </a:r>
              <a:r>
                <a:rPr lang="en-US" sz="1400" dirty="0" err="1">
                  <a:latin typeface="Helvetica" pitchFamily="2" charset="0"/>
                </a:rPr>
                <a:t>Fowlpox</a:t>
              </a:r>
              <a:r>
                <a:rPr lang="en-US" sz="1400" dirty="0">
                  <a:latin typeface="Helvetica" pitchFamily="2" charset="0"/>
                </a:rPr>
                <a:t> virus|QRM13537.1</a:t>
              </a:r>
            </a:p>
            <a:p>
              <a:r>
                <a:rPr lang="en-US" sz="1400" dirty="0">
                  <a:latin typeface="Helvetica" pitchFamily="2" charset="0"/>
                </a:rPr>
                <a:t>CNPV_2, Canarypox virus|NP_955237.1</a:t>
              </a:r>
            </a:p>
            <a:p>
              <a:r>
                <a:rPr lang="en-US" sz="1400" dirty="0">
                  <a:latin typeface="Helvetica" pitchFamily="2" charset="0"/>
                </a:rPr>
                <a:t>DPV_2, </a:t>
              </a:r>
              <a:r>
                <a:rPr lang="en-US" sz="1400" dirty="0" err="1">
                  <a:latin typeface="Helvetica" pitchFamily="2" charset="0"/>
                </a:rPr>
                <a:t>Deerpox</a:t>
              </a:r>
              <a:r>
                <a:rPr lang="en-US" sz="1400" dirty="0">
                  <a:latin typeface="Helvetica" pitchFamily="2" charset="0"/>
                </a:rPr>
                <a:t> virus|YP_227384.1</a:t>
              </a:r>
            </a:p>
            <a:p>
              <a:r>
                <a:rPr lang="en-US" sz="1400" dirty="0">
                  <a:latin typeface="Helvetica" pitchFamily="2" charset="0"/>
                </a:rPr>
                <a:t>YOKV_2, </a:t>
              </a:r>
              <a:r>
                <a:rPr lang="en-US" sz="1400" dirty="0" err="1">
                  <a:latin typeface="Helvetica" pitchFamily="2" charset="0"/>
                </a:rPr>
                <a:t>Yokapox</a:t>
              </a:r>
              <a:r>
                <a:rPr lang="en-US" sz="1400" dirty="0">
                  <a:latin typeface="Helvetica" pitchFamily="2" charset="0"/>
                </a:rPr>
                <a:t> virus|YP_004821354.1</a:t>
              </a:r>
            </a:p>
            <a:p>
              <a:r>
                <a:rPr lang="en-US" sz="1400" dirty="0">
                  <a:latin typeface="Helvetica" pitchFamily="2" charset="0"/>
                </a:rPr>
                <a:t>CNPV_3, Canarypox virus|NP_955046.1</a:t>
              </a:r>
            </a:p>
            <a:p>
              <a:r>
                <a:rPr lang="en-US" sz="1400" dirty="0">
                  <a:latin typeface="Helvetica" pitchFamily="2" charset="0"/>
                </a:rPr>
                <a:t>FPV_1, </a:t>
              </a:r>
              <a:r>
                <a:rPr lang="en-US" sz="1400" dirty="0" err="1">
                  <a:latin typeface="Helvetica" pitchFamily="2" charset="0"/>
                </a:rPr>
                <a:t>Fowlpox</a:t>
              </a:r>
              <a:r>
                <a:rPr lang="en-US" sz="1400" dirty="0">
                  <a:latin typeface="Helvetica" pitchFamily="2" charset="0"/>
                </a:rPr>
                <a:t> virus|QRM13553.1</a:t>
              </a:r>
            </a:p>
            <a:p>
              <a:r>
                <a:rPr lang="en-US" sz="1400" dirty="0">
                  <a:latin typeface="Helvetica" pitchFamily="2" charset="0"/>
                </a:rPr>
                <a:t>CNPV_1, Canarypox virus|NP_955061.1</a:t>
              </a:r>
            </a:p>
            <a:p>
              <a:endParaRPr lang="en-US" sz="1400" dirty="0">
                <a:latin typeface="Helvetica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162FBBC-D1A5-054C-B730-2CFF42E9063A}"/>
                </a:ext>
              </a:extLst>
            </p:cNvPr>
            <p:cNvSpPr txBox="1"/>
            <p:nvPr/>
          </p:nvSpPr>
          <p:spPr>
            <a:xfrm>
              <a:off x="4336589" y="8851555"/>
              <a:ext cx="4003019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DPV_1, </a:t>
              </a:r>
              <a:r>
                <a:rPr lang="en-US" sz="1400" dirty="0" err="1">
                  <a:latin typeface="Helvetica" pitchFamily="2" charset="0"/>
                </a:rPr>
                <a:t>Deerpox</a:t>
              </a:r>
              <a:r>
                <a:rPr lang="en-US" sz="1400" dirty="0">
                  <a:latin typeface="Helvetica" pitchFamily="2" charset="0"/>
                </a:rPr>
                <a:t> virus|YP_227512.1</a:t>
              </a:r>
            </a:p>
            <a:p>
              <a:r>
                <a:rPr lang="en-US" sz="1400" dirty="0">
                  <a:latin typeface="Helvetica" pitchFamily="2" charset="0"/>
                </a:rPr>
                <a:t>YOKV_1, </a:t>
              </a:r>
              <a:r>
                <a:rPr lang="en-US" sz="1400" dirty="0" err="1">
                  <a:latin typeface="Helvetica" pitchFamily="2" charset="0"/>
                </a:rPr>
                <a:t>Yokapox</a:t>
              </a:r>
              <a:r>
                <a:rPr lang="en-US" sz="1400" dirty="0">
                  <a:latin typeface="Helvetica" pitchFamily="2" charset="0"/>
                </a:rPr>
                <a:t> virus|YP_004821363.1</a:t>
              </a:r>
            </a:p>
            <a:p>
              <a:r>
                <a:rPr lang="en-US" sz="1400" dirty="0">
                  <a:latin typeface="Helvetica" pitchFamily="2" charset="0"/>
                </a:rPr>
                <a:t>MMPV_1, Murmansk poxvirus|YP_009408204.1</a:t>
              </a:r>
            </a:p>
            <a:p>
              <a:r>
                <a:rPr lang="en-US" sz="1400" dirty="0">
                  <a:latin typeface="Helvetica" pitchFamily="2" charset="0"/>
                </a:rPr>
                <a:t>CPXV_C10, Cowpox virus|CAD90594.1</a:t>
              </a:r>
            </a:p>
            <a:p>
              <a:r>
                <a:rPr lang="en-US" sz="1400" dirty="0">
                  <a:latin typeface="Helvetica" pitchFamily="2" charset="0"/>
                </a:rPr>
                <a:t>AKPV_C10, </a:t>
              </a:r>
              <a:r>
                <a:rPr lang="en-US" sz="1400" dirty="0" err="1">
                  <a:latin typeface="Helvetica" pitchFamily="2" charset="0"/>
                </a:rPr>
                <a:t>Alaskapox</a:t>
              </a:r>
              <a:r>
                <a:rPr lang="en-US" sz="1400" dirty="0">
                  <a:latin typeface="Helvetica" pitchFamily="2" charset="0"/>
                </a:rPr>
                <a:t> virus|QED21164.1</a:t>
              </a:r>
            </a:p>
            <a:p>
              <a:r>
                <a:rPr lang="en-US" sz="1400" dirty="0">
                  <a:latin typeface="Helvetica" pitchFamily="2" charset="0"/>
                </a:rPr>
                <a:t>RCPV_C4, </a:t>
              </a:r>
              <a:r>
                <a:rPr lang="en-US" sz="1400" dirty="0" err="1">
                  <a:latin typeface="Helvetica" pitchFamily="2" charset="0"/>
                </a:rPr>
                <a:t>Raccoonpox</a:t>
              </a:r>
              <a:r>
                <a:rPr lang="en-US" sz="1400" dirty="0">
                  <a:latin typeface="Helvetica" pitchFamily="2" charset="0"/>
                </a:rPr>
                <a:t> virus|YP_009143333.1</a:t>
              </a:r>
            </a:p>
            <a:p>
              <a:r>
                <a:rPr lang="en-US" sz="1400" dirty="0">
                  <a:latin typeface="Helvetica" pitchFamily="2" charset="0"/>
                </a:rPr>
                <a:t>CPXV_C4, Cowpox virus|CAA64101.1</a:t>
              </a:r>
            </a:p>
            <a:p>
              <a:endParaRPr lang="en-US" sz="1400" dirty="0">
                <a:latin typeface="Helvetica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A4E7C3F-132A-8249-B63A-03B336B5D55F}"/>
                </a:ext>
              </a:extLst>
            </p:cNvPr>
            <p:cNvSpPr txBox="1"/>
            <p:nvPr/>
          </p:nvSpPr>
          <p:spPr>
            <a:xfrm>
              <a:off x="8232685" y="8851555"/>
              <a:ext cx="422263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Helvetica" pitchFamily="2" charset="0"/>
                </a:rPr>
                <a:t>YOKV_A37, </a:t>
              </a:r>
              <a:r>
                <a:rPr lang="en-US" sz="1400" dirty="0" err="1">
                  <a:latin typeface="Helvetica" pitchFamily="2" charset="0"/>
                </a:rPr>
                <a:t>Yokapox</a:t>
              </a:r>
              <a:r>
                <a:rPr lang="en-US" sz="1400" dirty="0">
                  <a:latin typeface="Helvetica" pitchFamily="2" charset="0"/>
                </a:rPr>
                <a:t> virus|YP_004821496.1</a:t>
              </a:r>
            </a:p>
            <a:p>
              <a:r>
                <a:rPr lang="en-US" sz="1400" dirty="0">
                  <a:latin typeface="Helvetica" pitchFamily="2" charset="0"/>
                </a:rPr>
                <a:t>MMPV_A37, Murmansk poxvirus|YP_009408336.1</a:t>
              </a:r>
            </a:p>
            <a:p>
              <a:r>
                <a:rPr lang="en-US" sz="1400" dirty="0">
                  <a:latin typeface="Helvetica" pitchFamily="2" charset="0"/>
                </a:rPr>
                <a:t>RCPV_A37, </a:t>
              </a:r>
              <a:r>
                <a:rPr lang="en-US" sz="1400" dirty="0" err="1">
                  <a:latin typeface="Helvetica" pitchFamily="2" charset="0"/>
                </a:rPr>
                <a:t>Raccoonpox</a:t>
              </a:r>
              <a:r>
                <a:rPr lang="en-US" sz="1400" dirty="0">
                  <a:latin typeface="Helvetica" pitchFamily="2" charset="0"/>
                </a:rPr>
                <a:t> virus|YP_009143466.1</a:t>
              </a:r>
            </a:p>
            <a:p>
              <a:r>
                <a:rPr lang="en-US" sz="1400" dirty="0">
                  <a:latin typeface="Helvetica" pitchFamily="2" charset="0"/>
                </a:rPr>
                <a:t>AKPV_A37, </a:t>
              </a:r>
              <a:r>
                <a:rPr lang="en-US" sz="1400" dirty="0" err="1">
                  <a:latin typeface="Helvetica" pitchFamily="2" charset="0"/>
                </a:rPr>
                <a:t>Alaskapox</a:t>
              </a:r>
              <a:r>
                <a:rPr lang="en-US" sz="1400" dirty="0">
                  <a:latin typeface="Helvetica" pitchFamily="2" charset="0"/>
                </a:rPr>
                <a:t> virus|QED21188.1</a:t>
              </a:r>
            </a:p>
            <a:p>
              <a:r>
                <a:rPr lang="en-US" sz="1400" dirty="0">
                  <a:latin typeface="Helvetica" pitchFamily="2" charset="0"/>
                </a:rPr>
                <a:t>CPXV_A37, Cowpox virus|CAD90705.1</a:t>
              </a:r>
            </a:p>
            <a:p>
              <a:endParaRPr lang="en-US" sz="1400" dirty="0">
                <a:latin typeface="Helvetica" pitchFamily="2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B917A49-52CB-144E-90C0-F630F9A0544A}"/>
              </a:ext>
            </a:extLst>
          </p:cNvPr>
          <p:cNvSpPr txBox="1"/>
          <p:nvPr/>
        </p:nvSpPr>
        <p:spPr>
          <a:xfrm>
            <a:off x="11307556" y="1031798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Fig. S1B</a:t>
            </a:r>
          </a:p>
        </p:txBody>
      </p:sp>
    </p:spTree>
    <p:extLst>
      <p:ext uri="{BB962C8B-B14F-4D97-AF65-F5344CB8AC3E}">
        <p14:creationId xmlns:p14="http://schemas.microsoft.com/office/powerpoint/2010/main" val="4038023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5E32EB7D-426D-43ED-A630-87E7A6F45C5F}"/>
              </a:ext>
            </a:extLst>
          </p:cNvPr>
          <p:cNvGrpSpPr/>
          <p:nvPr/>
        </p:nvGrpSpPr>
        <p:grpSpPr>
          <a:xfrm>
            <a:off x="1841054" y="1422224"/>
            <a:ext cx="9411661" cy="4806470"/>
            <a:chOff x="579182" y="1312496"/>
            <a:chExt cx="9411661" cy="480647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C7FE66F-4BFE-4BA1-B928-CF9E4B695AED}"/>
                </a:ext>
              </a:extLst>
            </p:cNvPr>
            <p:cNvGrpSpPr/>
            <p:nvPr/>
          </p:nvGrpSpPr>
          <p:grpSpPr>
            <a:xfrm>
              <a:off x="579182" y="1934972"/>
              <a:ext cx="9411661" cy="4183994"/>
              <a:chOff x="354746" y="4849622"/>
              <a:chExt cx="9411661" cy="4183994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258534D-6067-4780-9A3B-A91E81D88DE1}"/>
                  </a:ext>
                </a:extLst>
              </p:cNvPr>
              <p:cNvGrpSpPr/>
              <p:nvPr/>
            </p:nvGrpSpPr>
            <p:grpSpPr>
              <a:xfrm>
                <a:off x="354746" y="7330132"/>
                <a:ext cx="9150404" cy="1703484"/>
                <a:chOff x="354746" y="6651103"/>
                <a:chExt cx="9150404" cy="1703484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79C0176C-70B3-4B8E-AD8F-3C89A0791ED6}"/>
                    </a:ext>
                  </a:extLst>
                </p:cNvPr>
                <p:cNvGrpSpPr/>
                <p:nvPr/>
              </p:nvGrpSpPr>
              <p:grpSpPr>
                <a:xfrm>
                  <a:off x="354746" y="6651103"/>
                  <a:ext cx="9150404" cy="1616917"/>
                  <a:chOff x="354746" y="6651103"/>
                  <a:chExt cx="9150404" cy="1616917"/>
                </a:xfrm>
              </p:grpSpPr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FD327492-4EB6-453E-A58A-F8870901B9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t="13313" r="7342" b="6457"/>
                  <a:stretch/>
                </p:blipFill>
                <p:spPr>
                  <a:xfrm>
                    <a:off x="354746" y="6708161"/>
                    <a:ext cx="9150404" cy="1559859"/>
                  </a:xfrm>
                  <a:prstGeom prst="rect">
                    <a:avLst/>
                  </a:prstGeom>
                </p:spPr>
              </p:pic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5ED9C804-0FDF-447F-A9CA-24E3CC4637D8}"/>
                      </a:ext>
                    </a:extLst>
                  </p:cNvPr>
                  <p:cNvGrpSpPr/>
                  <p:nvPr/>
                </p:nvGrpSpPr>
                <p:grpSpPr>
                  <a:xfrm>
                    <a:off x="1130594" y="6651103"/>
                    <a:ext cx="8318207" cy="91440"/>
                    <a:chOff x="1130594" y="6651103"/>
                    <a:chExt cx="8318207" cy="91440"/>
                  </a:xfrm>
                </p:grpSpPr>
                <p:grpSp>
                  <p:nvGrpSpPr>
                    <p:cNvPr id="47" name="Group 46">
                      <a:extLst>
                        <a:ext uri="{FF2B5EF4-FFF2-40B4-BE49-F238E27FC236}">
                          <a16:creationId xmlns:a16="http://schemas.microsoft.com/office/drawing/2014/main" id="{01902290-2D49-4BC0-9954-9600C9B885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30594" y="6651103"/>
                      <a:ext cx="5852032" cy="91440"/>
                      <a:chOff x="1130594" y="6647454"/>
                      <a:chExt cx="5852032" cy="91440"/>
                    </a:xfrm>
                  </p:grpSpPr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97E4803E-9F0D-4052-8534-6C4EF8AF73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10478" y="6647454"/>
                        <a:ext cx="300372" cy="91440"/>
                      </a:xfrm>
                      <a:prstGeom prst="rect">
                        <a:avLst/>
                      </a:prstGeom>
                      <a:solidFill>
                        <a:srgbClr val="5B8E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3" name="Rectangle 42">
                        <a:extLst>
                          <a:ext uri="{FF2B5EF4-FFF2-40B4-BE49-F238E27FC236}">
                            <a16:creationId xmlns:a16="http://schemas.microsoft.com/office/drawing/2014/main" id="{1F2A2141-8EDB-4BF3-AE47-1D70586C18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0594" y="6647454"/>
                        <a:ext cx="844203" cy="91440"/>
                      </a:xfrm>
                      <a:prstGeom prst="rect">
                        <a:avLst/>
                      </a:prstGeom>
                      <a:solidFill>
                        <a:srgbClr val="FF5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823CA544-C7B4-49D8-A8E2-A903A845E9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98675" y="6647454"/>
                        <a:ext cx="1151564" cy="91440"/>
                      </a:xfrm>
                      <a:prstGeom prst="rect">
                        <a:avLst/>
                      </a:prstGeom>
                      <a:solidFill>
                        <a:srgbClr val="FF5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5" name="Rectangle 44">
                        <a:extLst>
                          <a:ext uri="{FF2B5EF4-FFF2-40B4-BE49-F238E27FC236}">
                            <a16:creationId xmlns:a16="http://schemas.microsoft.com/office/drawing/2014/main" id="{6D11C422-BCE0-479D-91C3-4E5E2FD428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29500" y="6647454"/>
                        <a:ext cx="686561" cy="91440"/>
                      </a:xfrm>
                      <a:prstGeom prst="rect">
                        <a:avLst/>
                      </a:prstGeom>
                      <a:solidFill>
                        <a:srgbClr val="FF5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54B531F1-B30D-41E6-9F56-84BF2CA4A5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82254" y="6647454"/>
                        <a:ext cx="300372" cy="91440"/>
                      </a:xfrm>
                      <a:prstGeom prst="rect">
                        <a:avLst/>
                      </a:prstGeom>
                      <a:solidFill>
                        <a:srgbClr val="5B8E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E544B6E1-4ADD-4D9D-BA17-92D31AF0A7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92793" y="6651103"/>
                      <a:ext cx="1456008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5D88E241-DDB8-4C2D-BD06-9FB2AB4EC2F1}"/>
                    </a:ext>
                  </a:extLst>
                </p:cNvPr>
                <p:cNvGrpSpPr/>
                <p:nvPr/>
              </p:nvGrpSpPr>
              <p:grpSpPr>
                <a:xfrm>
                  <a:off x="1130595" y="8263147"/>
                  <a:ext cx="8259294" cy="91440"/>
                  <a:chOff x="1130595" y="8257952"/>
                  <a:chExt cx="8259294" cy="91440"/>
                </a:xfrm>
              </p:grpSpPr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24170317-550C-4251-A790-B6F9639B11F1}"/>
                      </a:ext>
                    </a:extLst>
                  </p:cNvPr>
                  <p:cNvSpPr/>
                  <p:nvPr/>
                </p:nvSpPr>
                <p:spPr>
                  <a:xfrm>
                    <a:off x="8232241" y="8257952"/>
                    <a:ext cx="1157648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B057F21B-C1E6-48CE-94E8-EE148E3CA98D}"/>
                      </a:ext>
                    </a:extLst>
                  </p:cNvPr>
                  <p:cNvSpPr/>
                  <p:nvPr/>
                </p:nvSpPr>
                <p:spPr>
                  <a:xfrm>
                    <a:off x="5687682" y="8257952"/>
                    <a:ext cx="767813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AD7CCEE1-B758-4F62-96EE-84885ACAFBE0}"/>
                      </a:ext>
                    </a:extLst>
                  </p:cNvPr>
                  <p:cNvSpPr/>
                  <p:nvPr/>
                </p:nvSpPr>
                <p:spPr>
                  <a:xfrm>
                    <a:off x="4914580" y="8257952"/>
                    <a:ext cx="307277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822865A6-C08D-4A28-9DA3-369BA0B265D6}"/>
                      </a:ext>
                    </a:extLst>
                  </p:cNvPr>
                  <p:cNvSpPr/>
                  <p:nvPr/>
                </p:nvSpPr>
                <p:spPr>
                  <a:xfrm>
                    <a:off x="1130595" y="8257952"/>
                    <a:ext cx="2074688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2DA5139-A32A-4997-8464-DAF4505FED01}"/>
                  </a:ext>
                </a:extLst>
              </p:cNvPr>
              <p:cNvGrpSpPr/>
              <p:nvPr/>
            </p:nvGrpSpPr>
            <p:grpSpPr>
              <a:xfrm>
                <a:off x="354746" y="4849622"/>
                <a:ext cx="9411661" cy="1723388"/>
                <a:chOff x="354746" y="4849622"/>
                <a:chExt cx="9411661" cy="1723388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DE898487-8976-43E6-AE2C-169329267E7E}"/>
                    </a:ext>
                  </a:extLst>
                </p:cNvPr>
                <p:cNvGrpSpPr/>
                <p:nvPr/>
              </p:nvGrpSpPr>
              <p:grpSpPr>
                <a:xfrm>
                  <a:off x="354746" y="4849622"/>
                  <a:ext cx="9411661" cy="1658755"/>
                  <a:chOff x="354746" y="4849622"/>
                  <a:chExt cx="9411661" cy="1658755"/>
                </a:xfrm>
              </p:grpSpPr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DA7BCC20-B61D-4FBA-82BD-C43E7F9A61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t="14104" r="4697" b="5666"/>
                  <a:stretch/>
                </p:blipFill>
                <p:spPr>
                  <a:xfrm>
                    <a:off x="354746" y="4948518"/>
                    <a:ext cx="9411661" cy="1559859"/>
                  </a:xfrm>
                  <a:prstGeom prst="rect">
                    <a:avLst/>
                  </a:prstGeom>
                </p:spPr>
              </p:pic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8E58C2F8-BE14-440F-ACF0-FA2E3482DD2F}"/>
                      </a:ext>
                    </a:extLst>
                  </p:cNvPr>
                  <p:cNvGrpSpPr/>
                  <p:nvPr/>
                </p:nvGrpSpPr>
                <p:grpSpPr>
                  <a:xfrm>
                    <a:off x="1423627" y="4849622"/>
                    <a:ext cx="8189099" cy="91440"/>
                    <a:chOff x="1423627" y="4849622"/>
                    <a:chExt cx="8189099" cy="91440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CC72EDEE-8204-4285-835A-816B9A2B3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6646" y="4849622"/>
                      <a:ext cx="597273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FE32E17E-FF24-4036-8BAE-E6E036E1C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23627" y="4849622"/>
                      <a:ext cx="1150524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AC66FA98-2822-4302-A8CC-6DEE824B8E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4580" y="4849622"/>
                      <a:ext cx="956022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A2D2A3BF-1F90-45B0-A62B-70ACFBA54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2626" y="4849622"/>
                      <a:ext cx="597273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209B38C8-8614-409C-89FF-A160288E28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85602" y="4849622"/>
                      <a:ext cx="1227124" cy="91440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C8D523C2-7188-4CC6-AC3B-303E61B147F3}"/>
                    </a:ext>
                  </a:extLst>
                </p:cNvPr>
                <p:cNvGrpSpPr/>
                <p:nvPr/>
              </p:nvGrpSpPr>
              <p:grpSpPr>
                <a:xfrm>
                  <a:off x="1353695" y="6481570"/>
                  <a:ext cx="8412712" cy="91440"/>
                  <a:chOff x="1353695" y="6481570"/>
                  <a:chExt cx="8412712" cy="91440"/>
                </a:xfrm>
              </p:grpSpPr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443FB735-9896-4682-9702-32B3403E7DE7}"/>
                      </a:ext>
                    </a:extLst>
                  </p:cNvPr>
                  <p:cNvSpPr/>
                  <p:nvPr/>
                </p:nvSpPr>
                <p:spPr>
                  <a:xfrm>
                    <a:off x="8446658" y="6481570"/>
                    <a:ext cx="1319749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E2076D1C-C853-4FB2-AF09-673DB9C70116}"/>
                      </a:ext>
                    </a:extLst>
                  </p:cNvPr>
                  <p:cNvSpPr/>
                  <p:nvPr/>
                </p:nvSpPr>
                <p:spPr>
                  <a:xfrm>
                    <a:off x="6993016" y="6481570"/>
                    <a:ext cx="774189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109F2250-8721-454D-A56D-782C35AED765}"/>
                      </a:ext>
                    </a:extLst>
                  </p:cNvPr>
                  <p:cNvSpPr/>
                  <p:nvPr/>
                </p:nvSpPr>
                <p:spPr>
                  <a:xfrm>
                    <a:off x="4908298" y="6481570"/>
                    <a:ext cx="993739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3B04C7BF-B28E-46C6-8271-C9A92E1408BF}"/>
                      </a:ext>
                    </a:extLst>
                  </p:cNvPr>
                  <p:cNvSpPr/>
                  <p:nvPr/>
                </p:nvSpPr>
                <p:spPr>
                  <a:xfrm>
                    <a:off x="2906646" y="6481570"/>
                    <a:ext cx="1145809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6A42E86F-40CF-4DA0-AD7D-72170C45FE56}"/>
                      </a:ext>
                    </a:extLst>
                  </p:cNvPr>
                  <p:cNvSpPr/>
                  <p:nvPr/>
                </p:nvSpPr>
                <p:spPr>
                  <a:xfrm>
                    <a:off x="1353695" y="6481570"/>
                    <a:ext cx="1384310" cy="91440"/>
                  </a:xfrm>
                  <a:prstGeom prst="rect">
                    <a:avLst/>
                  </a:prstGeom>
                  <a:solidFill>
                    <a:srgbClr val="FF5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D6EB549-82AB-48C7-9426-0B3356367FCE}"/>
                </a:ext>
              </a:extLst>
            </p:cNvPr>
            <p:cNvSpPr txBox="1"/>
            <p:nvPr/>
          </p:nvSpPr>
          <p:spPr>
            <a:xfrm>
              <a:off x="4968281" y="1312496"/>
              <a:ext cx="956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latin typeface="Helvetica" pitchFamily="2" charset="0"/>
                </a:rPr>
                <a:t>A47</a:t>
              </a: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C407CFDB-7B28-4124-B220-6D2AFE1E262E}"/>
              </a:ext>
            </a:extLst>
          </p:cNvPr>
          <p:cNvSpPr txBox="1"/>
          <p:nvPr/>
        </p:nvSpPr>
        <p:spPr>
          <a:xfrm>
            <a:off x="1142270" y="6447811"/>
            <a:ext cx="3549320" cy="977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X2_SKPV, </a:t>
            </a:r>
            <a:r>
              <a:rPr lang="en-US" sz="1400" dirty="0" err="1">
                <a:latin typeface="Helvetica" pitchFamily="2" charset="0"/>
              </a:rPr>
              <a:t>Skunkpox</a:t>
            </a:r>
            <a:r>
              <a:rPr lang="en-US" sz="1400" dirty="0">
                <a:latin typeface="Helvetica" pitchFamily="2" charset="0"/>
              </a:rPr>
              <a:t> virus|AOP31653.1</a:t>
            </a:r>
          </a:p>
          <a:p>
            <a:r>
              <a:rPr lang="en-US" sz="1400" dirty="0">
                <a:latin typeface="Helvetica" pitchFamily="2" charset="0"/>
              </a:rPr>
              <a:t>X2_VPXV, </a:t>
            </a:r>
            <a:r>
              <a:rPr lang="en-US" sz="1400" dirty="0" err="1">
                <a:latin typeface="Helvetica" pitchFamily="2" charset="0"/>
              </a:rPr>
              <a:t>Volepox</a:t>
            </a:r>
            <a:r>
              <a:rPr lang="en-US" sz="1400" dirty="0">
                <a:latin typeface="Helvetica" pitchFamily="2" charset="0"/>
              </a:rPr>
              <a:t> virus|AOP31864.1</a:t>
            </a:r>
          </a:p>
          <a:p>
            <a:r>
              <a:rPr lang="en-US" sz="1400" dirty="0">
                <a:latin typeface="Helvetica" pitchFamily="2" charset="0"/>
              </a:rPr>
              <a:t>X2_RCNV, Raccoonpox_virus|AKJ93804.</a:t>
            </a:r>
          </a:p>
          <a:p>
            <a:endParaRPr lang="en-US" sz="1400" dirty="0">
              <a:latin typeface="Helvetica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ACE7D2-8380-A44B-8B78-F884FEBD6196}"/>
              </a:ext>
            </a:extLst>
          </p:cNvPr>
          <p:cNvSpPr txBox="1"/>
          <p:nvPr/>
        </p:nvSpPr>
        <p:spPr>
          <a:xfrm>
            <a:off x="4695106" y="6459375"/>
            <a:ext cx="3718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X2_MMPV, Murmansk poxvirus|AST09366.1</a:t>
            </a:r>
          </a:p>
          <a:p>
            <a:r>
              <a:rPr lang="en-US" sz="1400" dirty="0">
                <a:latin typeface="Helvetica" pitchFamily="2" charset="0"/>
              </a:rPr>
              <a:t>SKPV, </a:t>
            </a:r>
            <a:r>
              <a:rPr lang="en-US" sz="1400" dirty="0" err="1">
                <a:latin typeface="Helvetica" pitchFamily="2" charset="0"/>
              </a:rPr>
              <a:t>Skunkpox</a:t>
            </a:r>
            <a:r>
              <a:rPr lang="en-US" sz="1400" dirty="0">
                <a:latin typeface="Helvetica" pitchFamily="2" charset="0"/>
              </a:rPr>
              <a:t> virus|AOP31647.1</a:t>
            </a:r>
          </a:p>
          <a:p>
            <a:r>
              <a:rPr lang="en-US" sz="1400" dirty="0">
                <a:latin typeface="Helvetica" pitchFamily="2" charset="0"/>
              </a:rPr>
              <a:t>VPXV, </a:t>
            </a:r>
            <a:r>
              <a:rPr lang="en-US" sz="1400" dirty="0" err="1">
                <a:latin typeface="Helvetica" pitchFamily="2" charset="0"/>
              </a:rPr>
              <a:t>Volepox</a:t>
            </a:r>
            <a:r>
              <a:rPr lang="en-US" sz="1400" dirty="0">
                <a:latin typeface="Helvetica" pitchFamily="2" charset="0"/>
              </a:rPr>
              <a:t> virus|AOP31858.1</a:t>
            </a:r>
          </a:p>
          <a:p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A453C5-1231-B34A-9E1D-1C9369E23483}"/>
              </a:ext>
            </a:extLst>
          </p:cNvPr>
          <p:cNvSpPr txBox="1"/>
          <p:nvPr/>
        </p:nvSpPr>
        <p:spPr>
          <a:xfrm>
            <a:off x="8413945" y="6459375"/>
            <a:ext cx="33501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RCNV, Raccoonpox_virus|AKJ93798.1</a:t>
            </a:r>
          </a:p>
          <a:p>
            <a:r>
              <a:rPr lang="en-US" sz="1400" dirty="0" err="1">
                <a:latin typeface="Helvetica" pitchFamily="2" charset="0"/>
              </a:rPr>
              <a:t>MMPV,Murmansk</a:t>
            </a:r>
            <a:r>
              <a:rPr lang="en-US" sz="1400" dirty="0">
                <a:latin typeface="Helvetica" pitchFamily="2" charset="0"/>
              </a:rPr>
              <a:t> poxvirus|AST09360.1</a:t>
            </a:r>
          </a:p>
          <a:p>
            <a:r>
              <a:rPr lang="en-US" sz="1400" dirty="0">
                <a:latin typeface="Helvetica" pitchFamily="2" charset="0"/>
              </a:rPr>
              <a:t>CPXV, Cowpox virus|CAD90717.1</a:t>
            </a:r>
          </a:p>
          <a:p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41E4AC-3BD5-354B-91FC-2AEB08963650}"/>
              </a:ext>
            </a:extLst>
          </p:cNvPr>
          <p:cNvSpPr txBox="1"/>
          <p:nvPr/>
        </p:nvSpPr>
        <p:spPr>
          <a:xfrm>
            <a:off x="11252715" y="7274831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</a:t>
            </a:r>
            <a:r>
              <a:rPr lang="en-US" dirty="0">
                <a:latin typeface="Helvetica" pitchFamily="2" charset="0"/>
              </a:rPr>
              <a:t>S1C</a:t>
            </a:r>
          </a:p>
        </p:txBody>
      </p:sp>
    </p:spTree>
    <p:extLst>
      <p:ext uri="{BB962C8B-B14F-4D97-AF65-F5344CB8AC3E}">
        <p14:creationId xmlns:p14="http://schemas.microsoft.com/office/powerpoint/2010/main" val="3632865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363</Words>
  <Application>Microsoft Macintosh PowerPoint</Application>
  <PresentationFormat>Custom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Natalya</dc:creator>
  <cp:lastModifiedBy>Koonin, Tania (NIH/NIAID) [E]</cp:lastModifiedBy>
  <cp:revision>35</cp:revision>
  <dcterms:created xsi:type="dcterms:W3CDTF">2021-04-05T18:04:47Z</dcterms:created>
  <dcterms:modified xsi:type="dcterms:W3CDTF">2021-05-03T22:43:25Z</dcterms:modified>
</cp:coreProperties>
</file>