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BF04"/>
    <a:srgbClr val="574AE2"/>
    <a:srgbClr val="016401"/>
    <a:srgbClr val="C77CFF"/>
    <a:srgbClr val="00BFC4"/>
    <a:srgbClr val="06BFC4"/>
    <a:srgbClr val="C77BFF"/>
    <a:srgbClr val="08A9FF"/>
    <a:srgbClr val="FF61CC"/>
    <a:srgbClr val="00BE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0841" autoAdjust="0"/>
  </p:normalViewPr>
  <p:slideViewPr>
    <p:cSldViewPr snapToGrid="0" snapToObjects="1" showGuides="1">
      <p:cViewPr varScale="1">
        <p:scale>
          <a:sx n="78" d="100"/>
          <a:sy n="78" d="100"/>
        </p:scale>
        <p:origin x="3720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AD884-0CF0-C240-A29D-73BAEFF8D43D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D22278-0E89-424B-ADF1-8A909125D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4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22278-0E89-424B-ADF1-8A909125DF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704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4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47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1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51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626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932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8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25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55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48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8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97305-8377-BB41-A43E-012FA4384588}" type="datetimeFigureOut">
              <a:rPr lang="en-US" smtClean="0"/>
              <a:t>11/29/20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E7CA8-5067-4A43-A5E4-0390EEB49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7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567DD309-252E-984F-A0A5-C2AA50203C27}"/>
              </a:ext>
            </a:extLst>
          </p:cNvPr>
          <p:cNvSpPr txBox="1"/>
          <p:nvPr/>
        </p:nvSpPr>
        <p:spPr>
          <a:xfrm>
            <a:off x="3391469" y="8790973"/>
            <a:ext cx="3427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Dankner </a:t>
            </a:r>
            <a:r>
              <a:rPr lang="en-US" sz="1400" i="1" dirty="0">
                <a:latin typeface="Arial"/>
                <a:cs typeface="Arial"/>
              </a:rPr>
              <a:t>et al</a:t>
            </a:r>
            <a:r>
              <a:rPr lang="en-US" sz="1400" dirty="0">
                <a:latin typeface="Arial"/>
                <a:cs typeface="Arial"/>
              </a:rPr>
              <a:t>., Supplementary Figure S4</a:t>
            </a:r>
          </a:p>
        </p:txBody>
      </p:sp>
      <p:pic>
        <p:nvPicPr>
          <p:cNvPr id="502" name="Picture 501">
            <a:extLst>
              <a:ext uri="{FF2B5EF4-FFF2-40B4-BE49-F238E27FC236}">
                <a16:creationId xmlns:a16="http://schemas.microsoft.com/office/drawing/2014/main" id="{CE814AF5-6487-3444-863A-171EFDEACF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193" r="5379" b="6928"/>
          <a:stretch/>
        </p:blipFill>
        <p:spPr>
          <a:xfrm>
            <a:off x="3676938" y="342658"/>
            <a:ext cx="2952000" cy="1826881"/>
          </a:xfrm>
          <a:prstGeom prst="rect">
            <a:avLst/>
          </a:prstGeom>
        </p:spPr>
      </p:pic>
      <p:sp>
        <p:nvSpPr>
          <p:cNvPr id="503" name="TextBox 502">
            <a:extLst>
              <a:ext uri="{FF2B5EF4-FFF2-40B4-BE49-F238E27FC236}">
                <a16:creationId xmlns:a16="http://schemas.microsoft.com/office/drawing/2014/main" id="{9961A993-8A78-A946-BFDC-B05943E7E85B}"/>
              </a:ext>
            </a:extLst>
          </p:cNvPr>
          <p:cNvSpPr txBox="1"/>
          <p:nvPr/>
        </p:nvSpPr>
        <p:spPr>
          <a:xfrm>
            <a:off x="3925603" y="2200751"/>
            <a:ext cx="755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Angio-</a:t>
            </a:r>
          </a:p>
          <a:p>
            <a:pPr algn="ctr"/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cooptive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4" name="TextBox 503">
            <a:extLst>
              <a:ext uri="{FF2B5EF4-FFF2-40B4-BE49-F238E27FC236}">
                <a16:creationId xmlns:a16="http://schemas.microsoft.com/office/drawing/2014/main" id="{EBCAC5FD-9668-7D4F-89D1-3631F92DBAC2}"/>
              </a:ext>
            </a:extLst>
          </p:cNvPr>
          <p:cNvSpPr txBox="1"/>
          <p:nvPr/>
        </p:nvSpPr>
        <p:spPr>
          <a:xfrm>
            <a:off x="4793980" y="2205804"/>
            <a:ext cx="659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Diffuse</a:t>
            </a:r>
          </a:p>
        </p:txBody>
      </p:sp>
      <p:sp>
        <p:nvSpPr>
          <p:cNvPr id="505" name="TextBox 504">
            <a:extLst>
              <a:ext uri="{FF2B5EF4-FFF2-40B4-BE49-F238E27FC236}">
                <a16:creationId xmlns:a16="http://schemas.microsoft.com/office/drawing/2014/main" id="{4140DD22-F509-B548-A1E2-0A10DF8320AC}"/>
              </a:ext>
            </a:extLst>
          </p:cNvPr>
          <p:cNvSpPr txBox="1"/>
          <p:nvPr/>
        </p:nvSpPr>
        <p:spPr>
          <a:xfrm>
            <a:off x="5604937" y="2205802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Lobular</a:t>
            </a:r>
          </a:p>
        </p:txBody>
      </p:sp>
      <p:sp>
        <p:nvSpPr>
          <p:cNvPr id="506" name="TextBox 505">
            <a:extLst>
              <a:ext uri="{FF2B5EF4-FFF2-40B4-BE49-F238E27FC236}">
                <a16:creationId xmlns:a16="http://schemas.microsoft.com/office/drawing/2014/main" id="{3D19A187-6755-BE40-A8B6-A6E9A50D779D}"/>
              </a:ext>
            </a:extLst>
          </p:cNvPr>
          <p:cNvSpPr txBox="1"/>
          <p:nvPr/>
        </p:nvSpPr>
        <p:spPr>
          <a:xfrm rot="16200000">
            <a:off x="2588532" y="1037071"/>
            <a:ext cx="942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Number of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Specimens</a:t>
            </a:r>
          </a:p>
        </p:txBody>
      </p:sp>
      <p:sp>
        <p:nvSpPr>
          <p:cNvPr id="507" name="TextBox 506">
            <a:extLst>
              <a:ext uri="{FF2B5EF4-FFF2-40B4-BE49-F238E27FC236}">
                <a16:creationId xmlns:a16="http://schemas.microsoft.com/office/drawing/2014/main" id="{84BD391B-F6B4-3441-BC36-AE1B9627D568}"/>
              </a:ext>
            </a:extLst>
          </p:cNvPr>
          <p:cNvSpPr txBox="1"/>
          <p:nvPr/>
        </p:nvSpPr>
        <p:spPr>
          <a:xfrm>
            <a:off x="3384884" y="1955807"/>
            <a:ext cx="3063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08" name="TextBox 507">
            <a:extLst>
              <a:ext uri="{FF2B5EF4-FFF2-40B4-BE49-F238E27FC236}">
                <a16:creationId xmlns:a16="http://schemas.microsoft.com/office/drawing/2014/main" id="{F6727489-A4A0-624B-83B7-2074255A53C8}"/>
              </a:ext>
            </a:extLst>
          </p:cNvPr>
          <p:cNvSpPr txBox="1"/>
          <p:nvPr/>
        </p:nvSpPr>
        <p:spPr>
          <a:xfrm>
            <a:off x="3288354" y="1607261"/>
            <a:ext cx="40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509" name="TextBox 508">
            <a:extLst>
              <a:ext uri="{FF2B5EF4-FFF2-40B4-BE49-F238E27FC236}">
                <a16:creationId xmlns:a16="http://schemas.microsoft.com/office/drawing/2014/main" id="{3F2E8E22-A62A-CE4D-9164-3AD030670315}"/>
              </a:ext>
            </a:extLst>
          </p:cNvPr>
          <p:cNvSpPr txBox="1"/>
          <p:nvPr/>
        </p:nvSpPr>
        <p:spPr>
          <a:xfrm>
            <a:off x="3288354" y="1310061"/>
            <a:ext cx="40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510" name="TextBox 509">
            <a:extLst>
              <a:ext uri="{FF2B5EF4-FFF2-40B4-BE49-F238E27FC236}">
                <a16:creationId xmlns:a16="http://schemas.microsoft.com/office/drawing/2014/main" id="{8219D0A6-4909-5641-9CC1-1587DBB2D48A}"/>
              </a:ext>
            </a:extLst>
          </p:cNvPr>
          <p:cNvSpPr txBox="1"/>
          <p:nvPr/>
        </p:nvSpPr>
        <p:spPr>
          <a:xfrm>
            <a:off x="3288354" y="970556"/>
            <a:ext cx="40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097EB865-DE22-0845-BA98-0A2CAC718D5A}"/>
              </a:ext>
            </a:extLst>
          </p:cNvPr>
          <p:cNvSpPr txBox="1"/>
          <p:nvPr/>
        </p:nvSpPr>
        <p:spPr>
          <a:xfrm>
            <a:off x="3288354" y="654828"/>
            <a:ext cx="40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</p:txBody>
      </p:sp>
      <p:sp>
        <p:nvSpPr>
          <p:cNvPr id="512" name="TextBox 511">
            <a:extLst>
              <a:ext uri="{FF2B5EF4-FFF2-40B4-BE49-F238E27FC236}">
                <a16:creationId xmlns:a16="http://schemas.microsoft.com/office/drawing/2014/main" id="{931108A9-6EB7-EB44-B268-2FD2C2B1912C}"/>
              </a:ext>
            </a:extLst>
          </p:cNvPr>
          <p:cNvSpPr txBox="1"/>
          <p:nvPr/>
        </p:nvSpPr>
        <p:spPr>
          <a:xfrm>
            <a:off x="3191822" y="325187"/>
            <a:ext cx="499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B20AF5-1E19-DC47-BD37-240F9D37BA57}"/>
              </a:ext>
            </a:extLst>
          </p:cNvPr>
          <p:cNvSpPr txBox="1"/>
          <p:nvPr/>
        </p:nvSpPr>
        <p:spPr>
          <a:xfrm>
            <a:off x="9601200" y="56986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14" name="Picture 513">
            <a:extLst>
              <a:ext uri="{FF2B5EF4-FFF2-40B4-BE49-F238E27FC236}">
                <a16:creationId xmlns:a16="http://schemas.microsoft.com/office/drawing/2014/main" id="{86303EBF-1261-D148-B1AB-4CD8DBC1E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5750" y="2799955"/>
            <a:ext cx="1925772" cy="1440000"/>
          </a:xfrm>
          <a:prstGeom prst="rect">
            <a:avLst/>
          </a:prstGeom>
        </p:spPr>
      </p:pic>
      <p:sp>
        <p:nvSpPr>
          <p:cNvPr id="515" name="TextBox 514">
            <a:extLst>
              <a:ext uri="{FF2B5EF4-FFF2-40B4-BE49-F238E27FC236}">
                <a16:creationId xmlns:a16="http://schemas.microsoft.com/office/drawing/2014/main" id="{D92F3E2F-C732-EA44-A9EE-E7D2151D31CE}"/>
              </a:ext>
            </a:extLst>
          </p:cNvPr>
          <p:cNvSpPr txBox="1"/>
          <p:nvPr/>
        </p:nvSpPr>
        <p:spPr>
          <a:xfrm>
            <a:off x="3730527" y="4411209"/>
            <a:ext cx="1510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Years Post-Surgery</a:t>
            </a:r>
          </a:p>
        </p:txBody>
      </p:sp>
      <p:sp>
        <p:nvSpPr>
          <p:cNvPr id="516" name="TextBox 515">
            <a:extLst>
              <a:ext uri="{FF2B5EF4-FFF2-40B4-BE49-F238E27FC236}">
                <a16:creationId xmlns:a16="http://schemas.microsoft.com/office/drawing/2014/main" id="{50C4300E-74C1-4247-A0EC-7C960D011638}"/>
              </a:ext>
            </a:extLst>
          </p:cNvPr>
          <p:cNvSpPr txBox="1"/>
          <p:nvPr/>
        </p:nvSpPr>
        <p:spPr>
          <a:xfrm>
            <a:off x="3475971" y="4230437"/>
            <a:ext cx="224022" cy="241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17" name="TextBox 516">
            <a:extLst>
              <a:ext uri="{FF2B5EF4-FFF2-40B4-BE49-F238E27FC236}">
                <a16:creationId xmlns:a16="http://schemas.microsoft.com/office/drawing/2014/main" id="{0F567BE6-9BE3-AD49-A9A9-E7B694F1C26B}"/>
              </a:ext>
            </a:extLst>
          </p:cNvPr>
          <p:cNvSpPr txBox="1"/>
          <p:nvPr/>
        </p:nvSpPr>
        <p:spPr>
          <a:xfrm>
            <a:off x="4089246" y="4230437"/>
            <a:ext cx="224022" cy="241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18" name="TextBox 517">
            <a:extLst>
              <a:ext uri="{FF2B5EF4-FFF2-40B4-BE49-F238E27FC236}">
                <a16:creationId xmlns:a16="http://schemas.microsoft.com/office/drawing/2014/main" id="{4B7F53E4-7F83-634C-B290-F550DF56D104}"/>
              </a:ext>
            </a:extLst>
          </p:cNvPr>
          <p:cNvSpPr txBox="1"/>
          <p:nvPr/>
        </p:nvSpPr>
        <p:spPr>
          <a:xfrm>
            <a:off x="4685528" y="4230437"/>
            <a:ext cx="224022" cy="241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19" name="TextBox 518">
            <a:extLst>
              <a:ext uri="{FF2B5EF4-FFF2-40B4-BE49-F238E27FC236}">
                <a16:creationId xmlns:a16="http://schemas.microsoft.com/office/drawing/2014/main" id="{606D7F89-2678-B443-A25C-0B1CAB02EC57}"/>
              </a:ext>
            </a:extLst>
          </p:cNvPr>
          <p:cNvSpPr txBox="1"/>
          <p:nvPr/>
        </p:nvSpPr>
        <p:spPr>
          <a:xfrm>
            <a:off x="5283420" y="4230437"/>
            <a:ext cx="224022" cy="241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20" name="TextBox 519">
            <a:extLst>
              <a:ext uri="{FF2B5EF4-FFF2-40B4-BE49-F238E27FC236}">
                <a16:creationId xmlns:a16="http://schemas.microsoft.com/office/drawing/2014/main" id="{71667E65-8B9A-654A-BDB1-3040624C2E23}"/>
              </a:ext>
            </a:extLst>
          </p:cNvPr>
          <p:cNvSpPr txBox="1"/>
          <p:nvPr/>
        </p:nvSpPr>
        <p:spPr>
          <a:xfrm>
            <a:off x="3049169" y="288842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21" name="TextBox 520">
            <a:extLst>
              <a:ext uri="{FF2B5EF4-FFF2-40B4-BE49-F238E27FC236}">
                <a16:creationId xmlns:a16="http://schemas.microsoft.com/office/drawing/2014/main" id="{82366832-ADB8-1C4E-9008-F2B7A075BE3D}"/>
              </a:ext>
            </a:extLst>
          </p:cNvPr>
          <p:cNvSpPr txBox="1"/>
          <p:nvPr/>
        </p:nvSpPr>
        <p:spPr>
          <a:xfrm>
            <a:off x="3134129" y="317517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</a:p>
        </p:txBody>
      </p:sp>
      <p:sp>
        <p:nvSpPr>
          <p:cNvPr id="522" name="TextBox 521">
            <a:extLst>
              <a:ext uri="{FF2B5EF4-FFF2-40B4-BE49-F238E27FC236}">
                <a16:creationId xmlns:a16="http://schemas.microsoft.com/office/drawing/2014/main" id="{4CBA5BE5-2BA1-844B-8C5F-9DB05D4EE82C}"/>
              </a:ext>
            </a:extLst>
          </p:cNvPr>
          <p:cNvSpPr txBox="1"/>
          <p:nvPr/>
        </p:nvSpPr>
        <p:spPr>
          <a:xfrm>
            <a:off x="3134129" y="346110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523" name="TextBox 522">
            <a:extLst>
              <a:ext uri="{FF2B5EF4-FFF2-40B4-BE49-F238E27FC236}">
                <a16:creationId xmlns:a16="http://schemas.microsoft.com/office/drawing/2014/main" id="{F59C7149-9D14-9747-A43F-9D82279A84C0}"/>
              </a:ext>
            </a:extLst>
          </p:cNvPr>
          <p:cNvSpPr txBox="1"/>
          <p:nvPr/>
        </p:nvSpPr>
        <p:spPr>
          <a:xfrm>
            <a:off x="3134129" y="3756679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524" name="TextBox 523">
            <a:extLst>
              <a:ext uri="{FF2B5EF4-FFF2-40B4-BE49-F238E27FC236}">
                <a16:creationId xmlns:a16="http://schemas.microsoft.com/office/drawing/2014/main" id="{97ED845E-0423-D846-B116-6B76E5F88447}"/>
              </a:ext>
            </a:extLst>
          </p:cNvPr>
          <p:cNvSpPr txBox="1"/>
          <p:nvPr/>
        </p:nvSpPr>
        <p:spPr>
          <a:xfrm>
            <a:off x="3219087" y="404440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25" name="TextBox 524">
            <a:extLst>
              <a:ext uri="{FF2B5EF4-FFF2-40B4-BE49-F238E27FC236}">
                <a16:creationId xmlns:a16="http://schemas.microsoft.com/office/drawing/2014/main" id="{E2233A43-F379-FC46-82E5-D10A71F419B6}"/>
              </a:ext>
            </a:extLst>
          </p:cNvPr>
          <p:cNvSpPr txBox="1"/>
          <p:nvPr/>
        </p:nvSpPr>
        <p:spPr>
          <a:xfrm rot="16200000">
            <a:off x="2215657" y="3471621"/>
            <a:ext cx="1540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Overall Survival (%)</a:t>
            </a:r>
          </a:p>
        </p:txBody>
      </p:sp>
      <p:cxnSp>
        <p:nvCxnSpPr>
          <p:cNvPr id="526" name="Straight Connector 525">
            <a:extLst>
              <a:ext uri="{FF2B5EF4-FFF2-40B4-BE49-F238E27FC236}">
                <a16:creationId xmlns:a16="http://schemas.microsoft.com/office/drawing/2014/main" id="{9EBD1463-8DC3-7B47-849F-D7550F968D2F}"/>
              </a:ext>
            </a:extLst>
          </p:cNvPr>
          <p:cNvCxnSpPr>
            <a:cxnSpLocks/>
          </p:cNvCxnSpPr>
          <p:nvPr/>
        </p:nvCxnSpPr>
        <p:spPr>
          <a:xfrm>
            <a:off x="3995551" y="2932568"/>
            <a:ext cx="154494" cy="0"/>
          </a:xfrm>
          <a:prstGeom prst="line">
            <a:avLst/>
          </a:prstGeom>
          <a:ln w="19050">
            <a:solidFill>
              <a:srgbClr val="034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Straight Connector 526">
            <a:extLst>
              <a:ext uri="{FF2B5EF4-FFF2-40B4-BE49-F238E27FC236}">
                <a16:creationId xmlns:a16="http://schemas.microsoft.com/office/drawing/2014/main" id="{68561206-AE9B-C34A-AE3C-6C31B1ACF1AF}"/>
              </a:ext>
            </a:extLst>
          </p:cNvPr>
          <p:cNvCxnSpPr>
            <a:cxnSpLocks/>
          </p:cNvCxnSpPr>
          <p:nvPr/>
        </p:nvCxnSpPr>
        <p:spPr>
          <a:xfrm>
            <a:off x="3995551" y="3075375"/>
            <a:ext cx="154494" cy="0"/>
          </a:xfrm>
          <a:prstGeom prst="line">
            <a:avLst/>
          </a:prstGeom>
          <a:ln w="19050">
            <a:solidFill>
              <a:srgbClr val="C31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Straight Connector 527">
            <a:extLst>
              <a:ext uri="{FF2B5EF4-FFF2-40B4-BE49-F238E27FC236}">
                <a16:creationId xmlns:a16="http://schemas.microsoft.com/office/drawing/2014/main" id="{8916B0F6-8648-204F-AEF7-BD468F0206AD}"/>
              </a:ext>
            </a:extLst>
          </p:cNvPr>
          <p:cNvCxnSpPr>
            <a:cxnSpLocks/>
          </p:cNvCxnSpPr>
          <p:nvPr/>
        </p:nvCxnSpPr>
        <p:spPr>
          <a:xfrm>
            <a:off x="3995551" y="3226421"/>
            <a:ext cx="1544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9" name="TextBox 528">
            <a:extLst>
              <a:ext uri="{FF2B5EF4-FFF2-40B4-BE49-F238E27FC236}">
                <a16:creationId xmlns:a16="http://schemas.microsoft.com/office/drawing/2014/main" id="{623E459B-9319-7145-87A8-F409957AEB8B}"/>
              </a:ext>
            </a:extLst>
          </p:cNvPr>
          <p:cNvSpPr txBox="1"/>
          <p:nvPr/>
        </p:nvSpPr>
        <p:spPr>
          <a:xfrm>
            <a:off x="4125907" y="2829314"/>
            <a:ext cx="13051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Angiocooptive (A; N=15)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742D5C57-E104-3047-A665-72E527B88A24}"/>
              </a:ext>
            </a:extLst>
          </p:cNvPr>
          <p:cNvSpPr txBox="1"/>
          <p:nvPr/>
        </p:nvSpPr>
        <p:spPr>
          <a:xfrm>
            <a:off x="4130339" y="2963994"/>
            <a:ext cx="9813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Diffuse (D; N=17)</a:t>
            </a:r>
          </a:p>
        </p:txBody>
      </p:sp>
      <p:sp>
        <p:nvSpPr>
          <p:cNvPr id="531" name="TextBox 530">
            <a:extLst>
              <a:ext uri="{FF2B5EF4-FFF2-40B4-BE49-F238E27FC236}">
                <a16:creationId xmlns:a16="http://schemas.microsoft.com/office/drawing/2014/main" id="{F571043F-4C54-8444-8181-8EE899066425}"/>
              </a:ext>
            </a:extLst>
          </p:cNvPr>
          <p:cNvSpPr txBox="1"/>
          <p:nvPr/>
        </p:nvSpPr>
        <p:spPr>
          <a:xfrm>
            <a:off x="4135434" y="3101343"/>
            <a:ext cx="9893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Lobular (L; N=72)</a:t>
            </a:r>
          </a:p>
        </p:txBody>
      </p:sp>
      <p:sp>
        <p:nvSpPr>
          <p:cNvPr id="532" name="TextBox 531">
            <a:extLst>
              <a:ext uri="{FF2B5EF4-FFF2-40B4-BE49-F238E27FC236}">
                <a16:creationId xmlns:a16="http://schemas.microsoft.com/office/drawing/2014/main" id="{85355FFE-A144-B045-890E-A680B32449AC}"/>
              </a:ext>
            </a:extLst>
          </p:cNvPr>
          <p:cNvSpPr txBox="1"/>
          <p:nvPr/>
        </p:nvSpPr>
        <p:spPr>
          <a:xfrm>
            <a:off x="5413043" y="2687836"/>
            <a:ext cx="145745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 vs. D: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= 0.1844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HR: 1.741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95% CI: 0.7005-4.327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 vs. L: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0.1949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HR: 1.558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95% CI: 0.6995-3.471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 vs. L: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0.0465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HR: 1.947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95% CI: 0.8137-4.652 </a:t>
            </a:r>
          </a:p>
        </p:txBody>
      </p:sp>
      <p:pic>
        <p:nvPicPr>
          <p:cNvPr id="534" name="Picture 533">
            <a:extLst>
              <a:ext uri="{FF2B5EF4-FFF2-40B4-BE49-F238E27FC236}">
                <a16:creationId xmlns:a16="http://schemas.microsoft.com/office/drawing/2014/main" id="{8217B2A2-B03E-A549-AC3F-859AAB1EF4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7924" y="4757460"/>
            <a:ext cx="1925769" cy="1440000"/>
          </a:xfrm>
          <a:prstGeom prst="rect">
            <a:avLst/>
          </a:prstGeom>
        </p:spPr>
      </p:pic>
      <p:sp>
        <p:nvSpPr>
          <p:cNvPr id="535" name="TextBox 534">
            <a:extLst>
              <a:ext uri="{FF2B5EF4-FFF2-40B4-BE49-F238E27FC236}">
                <a16:creationId xmlns:a16="http://schemas.microsoft.com/office/drawing/2014/main" id="{6689F689-379F-A04F-B43A-31D981C60A5A}"/>
              </a:ext>
            </a:extLst>
          </p:cNvPr>
          <p:cNvSpPr txBox="1"/>
          <p:nvPr/>
        </p:nvSpPr>
        <p:spPr>
          <a:xfrm>
            <a:off x="3749093" y="6368706"/>
            <a:ext cx="1510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Years Post-Surgery</a:t>
            </a:r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F68FD934-C76A-5444-87DD-DBB66F05DE6A}"/>
              </a:ext>
            </a:extLst>
          </p:cNvPr>
          <p:cNvSpPr txBox="1"/>
          <p:nvPr/>
        </p:nvSpPr>
        <p:spPr>
          <a:xfrm>
            <a:off x="3448964" y="617818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6ECE362B-F01C-8348-B92C-33C205B653E5}"/>
              </a:ext>
            </a:extLst>
          </p:cNvPr>
          <p:cNvSpPr txBox="1"/>
          <p:nvPr/>
        </p:nvSpPr>
        <p:spPr>
          <a:xfrm>
            <a:off x="4082190" y="617442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38" name="TextBox 537">
            <a:extLst>
              <a:ext uri="{FF2B5EF4-FFF2-40B4-BE49-F238E27FC236}">
                <a16:creationId xmlns:a16="http://schemas.microsoft.com/office/drawing/2014/main" id="{D664E4BE-ED85-FE43-9E8C-8F9C53F14DF1}"/>
              </a:ext>
            </a:extLst>
          </p:cNvPr>
          <p:cNvSpPr txBox="1"/>
          <p:nvPr/>
        </p:nvSpPr>
        <p:spPr>
          <a:xfrm>
            <a:off x="4678471" y="617818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1F7E73D1-B844-EC4C-A19F-7C490D3B5711}"/>
              </a:ext>
            </a:extLst>
          </p:cNvPr>
          <p:cNvSpPr txBox="1"/>
          <p:nvPr/>
        </p:nvSpPr>
        <p:spPr>
          <a:xfrm>
            <a:off x="5285594" y="616677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1A187752-506A-A449-A6EE-A6E0FD05D0BF}"/>
              </a:ext>
            </a:extLst>
          </p:cNvPr>
          <p:cNvSpPr txBox="1"/>
          <p:nvPr/>
        </p:nvSpPr>
        <p:spPr>
          <a:xfrm>
            <a:off x="3049169" y="4847905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41" name="TextBox 540">
            <a:extLst>
              <a:ext uri="{FF2B5EF4-FFF2-40B4-BE49-F238E27FC236}">
                <a16:creationId xmlns:a16="http://schemas.microsoft.com/office/drawing/2014/main" id="{561425C8-76E5-DB43-B653-7ED4CAEBCFBF}"/>
              </a:ext>
            </a:extLst>
          </p:cNvPr>
          <p:cNvSpPr txBox="1"/>
          <p:nvPr/>
        </p:nvSpPr>
        <p:spPr>
          <a:xfrm>
            <a:off x="3134129" y="513466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</a:p>
        </p:txBody>
      </p:sp>
      <p:sp>
        <p:nvSpPr>
          <p:cNvPr id="542" name="TextBox 541">
            <a:extLst>
              <a:ext uri="{FF2B5EF4-FFF2-40B4-BE49-F238E27FC236}">
                <a16:creationId xmlns:a16="http://schemas.microsoft.com/office/drawing/2014/main" id="{CD70222C-2509-F449-9ADC-DD6389866735}"/>
              </a:ext>
            </a:extLst>
          </p:cNvPr>
          <p:cNvSpPr txBox="1"/>
          <p:nvPr/>
        </p:nvSpPr>
        <p:spPr>
          <a:xfrm>
            <a:off x="3134129" y="542058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543" name="TextBox 542">
            <a:extLst>
              <a:ext uri="{FF2B5EF4-FFF2-40B4-BE49-F238E27FC236}">
                <a16:creationId xmlns:a16="http://schemas.microsoft.com/office/drawing/2014/main" id="{78005D52-C8EC-5D47-B458-10B536A86342}"/>
              </a:ext>
            </a:extLst>
          </p:cNvPr>
          <p:cNvSpPr txBox="1"/>
          <p:nvPr/>
        </p:nvSpPr>
        <p:spPr>
          <a:xfrm>
            <a:off x="3134129" y="570692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544" name="TextBox 543">
            <a:extLst>
              <a:ext uri="{FF2B5EF4-FFF2-40B4-BE49-F238E27FC236}">
                <a16:creationId xmlns:a16="http://schemas.microsoft.com/office/drawing/2014/main" id="{8CB4F4CD-B478-454F-A1B3-205E1C4F1B88}"/>
              </a:ext>
            </a:extLst>
          </p:cNvPr>
          <p:cNvSpPr txBox="1"/>
          <p:nvPr/>
        </p:nvSpPr>
        <p:spPr>
          <a:xfrm>
            <a:off x="3219087" y="600389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45" name="TextBox 544">
            <a:extLst>
              <a:ext uri="{FF2B5EF4-FFF2-40B4-BE49-F238E27FC236}">
                <a16:creationId xmlns:a16="http://schemas.microsoft.com/office/drawing/2014/main" id="{ABE0D56C-C19C-204E-9766-E919C99EAD68}"/>
              </a:ext>
            </a:extLst>
          </p:cNvPr>
          <p:cNvSpPr txBox="1"/>
          <p:nvPr/>
        </p:nvSpPr>
        <p:spPr>
          <a:xfrm rot="16200000">
            <a:off x="2394391" y="5413839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Local RFS (%)</a:t>
            </a:r>
          </a:p>
        </p:txBody>
      </p:sp>
      <p:cxnSp>
        <p:nvCxnSpPr>
          <p:cNvPr id="546" name="Straight Connector 545">
            <a:extLst>
              <a:ext uri="{FF2B5EF4-FFF2-40B4-BE49-F238E27FC236}">
                <a16:creationId xmlns:a16="http://schemas.microsoft.com/office/drawing/2014/main" id="{CC6715BE-7CB6-904A-A360-5F8DDD9961A2}"/>
              </a:ext>
            </a:extLst>
          </p:cNvPr>
          <p:cNvCxnSpPr>
            <a:cxnSpLocks/>
          </p:cNvCxnSpPr>
          <p:nvPr/>
        </p:nvCxnSpPr>
        <p:spPr>
          <a:xfrm>
            <a:off x="3691458" y="5745090"/>
            <a:ext cx="154494" cy="0"/>
          </a:xfrm>
          <a:prstGeom prst="line">
            <a:avLst/>
          </a:prstGeom>
          <a:ln w="19050">
            <a:solidFill>
              <a:srgbClr val="034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Straight Connector 546">
            <a:extLst>
              <a:ext uri="{FF2B5EF4-FFF2-40B4-BE49-F238E27FC236}">
                <a16:creationId xmlns:a16="http://schemas.microsoft.com/office/drawing/2014/main" id="{29D6E292-16A3-3444-8C99-AF18EBCC9157}"/>
              </a:ext>
            </a:extLst>
          </p:cNvPr>
          <p:cNvCxnSpPr>
            <a:cxnSpLocks/>
          </p:cNvCxnSpPr>
          <p:nvPr/>
        </p:nvCxnSpPr>
        <p:spPr>
          <a:xfrm>
            <a:off x="3691458" y="5887897"/>
            <a:ext cx="154494" cy="0"/>
          </a:xfrm>
          <a:prstGeom prst="line">
            <a:avLst/>
          </a:prstGeom>
          <a:ln w="19050">
            <a:solidFill>
              <a:srgbClr val="C31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TextBox 547">
            <a:extLst>
              <a:ext uri="{FF2B5EF4-FFF2-40B4-BE49-F238E27FC236}">
                <a16:creationId xmlns:a16="http://schemas.microsoft.com/office/drawing/2014/main" id="{E007EBC4-AF5B-9E49-A70C-B80D3C70B34C}"/>
              </a:ext>
            </a:extLst>
          </p:cNvPr>
          <p:cNvSpPr txBox="1"/>
          <p:nvPr/>
        </p:nvSpPr>
        <p:spPr>
          <a:xfrm>
            <a:off x="5413043" y="4805087"/>
            <a:ext cx="14574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 vs. D: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= 0.1573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HR: NA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 vs. L: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0.3334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HR: NA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 vs. L: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0.0382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HR: 3.501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95% CI: 0.4699-26.08 </a:t>
            </a:r>
          </a:p>
        </p:txBody>
      </p:sp>
      <p:cxnSp>
        <p:nvCxnSpPr>
          <p:cNvPr id="549" name="Straight Connector 548">
            <a:extLst>
              <a:ext uri="{FF2B5EF4-FFF2-40B4-BE49-F238E27FC236}">
                <a16:creationId xmlns:a16="http://schemas.microsoft.com/office/drawing/2014/main" id="{CE6979C9-ED50-3548-BA4F-1FEF6388D886}"/>
              </a:ext>
            </a:extLst>
          </p:cNvPr>
          <p:cNvCxnSpPr>
            <a:cxnSpLocks/>
          </p:cNvCxnSpPr>
          <p:nvPr/>
        </p:nvCxnSpPr>
        <p:spPr>
          <a:xfrm>
            <a:off x="3691458" y="6020473"/>
            <a:ext cx="1544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0" name="TextBox 549">
            <a:extLst>
              <a:ext uri="{FF2B5EF4-FFF2-40B4-BE49-F238E27FC236}">
                <a16:creationId xmlns:a16="http://schemas.microsoft.com/office/drawing/2014/main" id="{432A52B0-26E2-0B4C-BFE8-D37A1C724A96}"/>
              </a:ext>
            </a:extLst>
          </p:cNvPr>
          <p:cNvSpPr txBox="1"/>
          <p:nvPr/>
        </p:nvSpPr>
        <p:spPr>
          <a:xfrm>
            <a:off x="3812577" y="5632595"/>
            <a:ext cx="12474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Angiocooptive (A; N=6)</a:t>
            </a:r>
          </a:p>
        </p:txBody>
      </p:sp>
      <p:sp>
        <p:nvSpPr>
          <p:cNvPr id="551" name="TextBox 550">
            <a:extLst>
              <a:ext uri="{FF2B5EF4-FFF2-40B4-BE49-F238E27FC236}">
                <a16:creationId xmlns:a16="http://schemas.microsoft.com/office/drawing/2014/main" id="{3C964BBC-B64C-5F41-8637-BD5AA0EF33C1}"/>
              </a:ext>
            </a:extLst>
          </p:cNvPr>
          <p:cNvSpPr txBox="1"/>
          <p:nvPr/>
        </p:nvSpPr>
        <p:spPr>
          <a:xfrm>
            <a:off x="3817010" y="5769418"/>
            <a:ext cx="9813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Diffuse (D; N=10)</a:t>
            </a:r>
          </a:p>
        </p:txBody>
      </p:sp>
      <p:sp>
        <p:nvSpPr>
          <p:cNvPr id="552" name="TextBox 551">
            <a:extLst>
              <a:ext uri="{FF2B5EF4-FFF2-40B4-BE49-F238E27FC236}">
                <a16:creationId xmlns:a16="http://schemas.microsoft.com/office/drawing/2014/main" id="{5D5F4BA2-5D7D-3949-A941-BDBFF596F328}"/>
              </a:ext>
            </a:extLst>
          </p:cNvPr>
          <p:cNvSpPr txBox="1"/>
          <p:nvPr/>
        </p:nvSpPr>
        <p:spPr>
          <a:xfrm>
            <a:off x="3822104" y="5916006"/>
            <a:ext cx="9893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Lobular (L; N=47)</a:t>
            </a:r>
          </a:p>
        </p:txBody>
      </p:sp>
      <p:pic>
        <p:nvPicPr>
          <p:cNvPr id="554" name="Picture 553">
            <a:extLst>
              <a:ext uri="{FF2B5EF4-FFF2-40B4-BE49-F238E27FC236}">
                <a16:creationId xmlns:a16="http://schemas.microsoft.com/office/drawing/2014/main" id="{C533317E-841C-6C4C-BBFD-E26585DAE7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2408" y="6718323"/>
            <a:ext cx="1925775" cy="1440000"/>
          </a:xfrm>
          <a:prstGeom prst="rect">
            <a:avLst/>
          </a:prstGeom>
        </p:spPr>
      </p:pic>
      <p:sp>
        <p:nvSpPr>
          <p:cNvPr id="555" name="TextBox 554">
            <a:extLst>
              <a:ext uri="{FF2B5EF4-FFF2-40B4-BE49-F238E27FC236}">
                <a16:creationId xmlns:a16="http://schemas.microsoft.com/office/drawing/2014/main" id="{D2E2BDD2-FE61-524A-9E08-13C5F31B21DF}"/>
              </a:ext>
            </a:extLst>
          </p:cNvPr>
          <p:cNvSpPr txBox="1"/>
          <p:nvPr/>
        </p:nvSpPr>
        <p:spPr>
          <a:xfrm>
            <a:off x="3731603" y="8320335"/>
            <a:ext cx="1510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Years Post-Surgery</a:t>
            </a:r>
          </a:p>
        </p:txBody>
      </p:sp>
      <p:sp>
        <p:nvSpPr>
          <p:cNvPr id="556" name="TextBox 555">
            <a:extLst>
              <a:ext uri="{FF2B5EF4-FFF2-40B4-BE49-F238E27FC236}">
                <a16:creationId xmlns:a16="http://schemas.microsoft.com/office/drawing/2014/main" id="{5BCDF122-D51D-D648-BC43-291ABB80E70B}"/>
              </a:ext>
            </a:extLst>
          </p:cNvPr>
          <p:cNvSpPr txBox="1"/>
          <p:nvPr/>
        </p:nvSpPr>
        <p:spPr>
          <a:xfrm>
            <a:off x="3450613" y="815459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57" name="TextBox 556">
            <a:extLst>
              <a:ext uri="{FF2B5EF4-FFF2-40B4-BE49-F238E27FC236}">
                <a16:creationId xmlns:a16="http://schemas.microsoft.com/office/drawing/2014/main" id="{352ED383-D5A5-834A-81FF-154D980C1FDD}"/>
              </a:ext>
            </a:extLst>
          </p:cNvPr>
          <p:cNvSpPr txBox="1"/>
          <p:nvPr/>
        </p:nvSpPr>
        <p:spPr>
          <a:xfrm>
            <a:off x="4074603" y="815083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58" name="TextBox 557">
            <a:extLst>
              <a:ext uri="{FF2B5EF4-FFF2-40B4-BE49-F238E27FC236}">
                <a16:creationId xmlns:a16="http://schemas.microsoft.com/office/drawing/2014/main" id="{B6907232-BADF-F342-9350-D7A682A8BD5C}"/>
              </a:ext>
            </a:extLst>
          </p:cNvPr>
          <p:cNvSpPr txBox="1"/>
          <p:nvPr/>
        </p:nvSpPr>
        <p:spPr>
          <a:xfrm>
            <a:off x="4670883" y="815459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59" name="TextBox 558">
            <a:extLst>
              <a:ext uri="{FF2B5EF4-FFF2-40B4-BE49-F238E27FC236}">
                <a16:creationId xmlns:a16="http://schemas.microsoft.com/office/drawing/2014/main" id="{850B34CC-7D52-A94C-834E-EE382E8B3EF4}"/>
              </a:ext>
            </a:extLst>
          </p:cNvPr>
          <p:cNvSpPr txBox="1"/>
          <p:nvPr/>
        </p:nvSpPr>
        <p:spPr>
          <a:xfrm>
            <a:off x="5268772" y="814318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60" name="TextBox 559">
            <a:extLst>
              <a:ext uri="{FF2B5EF4-FFF2-40B4-BE49-F238E27FC236}">
                <a16:creationId xmlns:a16="http://schemas.microsoft.com/office/drawing/2014/main" id="{ECAB0C44-74B9-7A40-B57E-A5E85F09E3F1}"/>
              </a:ext>
            </a:extLst>
          </p:cNvPr>
          <p:cNvSpPr txBox="1"/>
          <p:nvPr/>
        </p:nvSpPr>
        <p:spPr>
          <a:xfrm>
            <a:off x="3049169" y="680690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61" name="TextBox 560">
            <a:extLst>
              <a:ext uri="{FF2B5EF4-FFF2-40B4-BE49-F238E27FC236}">
                <a16:creationId xmlns:a16="http://schemas.microsoft.com/office/drawing/2014/main" id="{E789A5CF-6287-0041-9768-414F2B17C1BE}"/>
              </a:ext>
            </a:extLst>
          </p:cNvPr>
          <p:cNvSpPr txBox="1"/>
          <p:nvPr/>
        </p:nvSpPr>
        <p:spPr>
          <a:xfrm>
            <a:off x="3134129" y="708442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</a:p>
        </p:txBody>
      </p:sp>
      <p:sp>
        <p:nvSpPr>
          <p:cNvPr id="562" name="TextBox 561">
            <a:extLst>
              <a:ext uri="{FF2B5EF4-FFF2-40B4-BE49-F238E27FC236}">
                <a16:creationId xmlns:a16="http://schemas.microsoft.com/office/drawing/2014/main" id="{024B65D3-9C5F-E744-9185-AB4F9D3FCF6B}"/>
              </a:ext>
            </a:extLst>
          </p:cNvPr>
          <p:cNvSpPr txBox="1"/>
          <p:nvPr/>
        </p:nvSpPr>
        <p:spPr>
          <a:xfrm>
            <a:off x="3134129" y="737034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563" name="TextBox 562">
            <a:extLst>
              <a:ext uri="{FF2B5EF4-FFF2-40B4-BE49-F238E27FC236}">
                <a16:creationId xmlns:a16="http://schemas.microsoft.com/office/drawing/2014/main" id="{134D14AE-F91D-8343-A1B9-EFE099DD1F4F}"/>
              </a:ext>
            </a:extLst>
          </p:cNvPr>
          <p:cNvSpPr txBox="1"/>
          <p:nvPr/>
        </p:nvSpPr>
        <p:spPr>
          <a:xfrm>
            <a:off x="3134129" y="766592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564" name="TextBox 563">
            <a:extLst>
              <a:ext uri="{FF2B5EF4-FFF2-40B4-BE49-F238E27FC236}">
                <a16:creationId xmlns:a16="http://schemas.microsoft.com/office/drawing/2014/main" id="{471E2122-CE15-1A49-99D3-11DF218AC527}"/>
              </a:ext>
            </a:extLst>
          </p:cNvPr>
          <p:cNvSpPr txBox="1"/>
          <p:nvPr/>
        </p:nvSpPr>
        <p:spPr>
          <a:xfrm>
            <a:off x="3219087" y="794441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65" name="TextBox 564">
            <a:extLst>
              <a:ext uri="{FF2B5EF4-FFF2-40B4-BE49-F238E27FC236}">
                <a16:creationId xmlns:a16="http://schemas.microsoft.com/office/drawing/2014/main" id="{4C6645C4-C5A2-004B-864E-7E8832F6AA9D}"/>
              </a:ext>
            </a:extLst>
          </p:cNvPr>
          <p:cNvSpPr txBox="1"/>
          <p:nvPr/>
        </p:nvSpPr>
        <p:spPr>
          <a:xfrm rot="16200000">
            <a:off x="2192222" y="7368096"/>
            <a:ext cx="16353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LM-Free Survival (%)</a:t>
            </a:r>
          </a:p>
        </p:txBody>
      </p:sp>
      <p:cxnSp>
        <p:nvCxnSpPr>
          <p:cNvPr id="566" name="Straight Connector 565">
            <a:extLst>
              <a:ext uri="{FF2B5EF4-FFF2-40B4-BE49-F238E27FC236}">
                <a16:creationId xmlns:a16="http://schemas.microsoft.com/office/drawing/2014/main" id="{969A5529-EAA0-CB4B-A44E-7882EAA10BAE}"/>
              </a:ext>
            </a:extLst>
          </p:cNvPr>
          <p:cNvCxnSpPr>
            <a:cxnSpLocks/>
          </p:cNvCxnSpPr>
          <p:nvPr/>
        </p:nvCxnSpPr>
        <p:spPr>
          <a:xfrm>
            <a:off x="3702092" y="6862339"/>
            <a:ext cx="154494" cy="0"/>
          </a:xfrm>
          <a:prstGeom prst="line">
            <a:avLst/>
          </a:prstGeom>
          <a:ln w="19050">
            <a:solidFill>
              <a:srgbClr val="034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Straight Connector 566">
            <a:extLst>
              <a:ext uri="{FF2B5EF4-FFF2-40B4-BE49-F238E27FC236}">
                <a16:creationId xmlns:a16="http://schemas.microsoft.com/office/drawing/2014/main" id="{A188BB7B-7BF4-AC40-9B4B-EAA59DA53326}"/>
              </a:ext>
            </a:extLst>
          </p:cNvPr>
          <p:cNvCxnSpPr>
            <a:cxnSpLocks/>
          </p:cNvCxnSpPr>
          <p:nvPr/>
        </p:nvCxnSpPr>
        <p:spPr>
          <a:xfrm>
            <a:off x="3702092" y="7014377"/>
            <a:ext cx="154494" cy="0"/>
          </a:xfrm>
          <a:prstGeom prst="line">
            <a:avLst/>
          </a:prstGeom>
          <a:ln w="19050">
            <a:solidFill>
              <a:srgbClr val="C31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Straight Connector 567">
            <a:extLst>
              <a:ext uri="{FF2B5EF4-FFF2-40B4-BE49-F238E27FC236}">
                <a16:creationId xmlns:a16="http://schemas.microsoft.com/office/drawing/2014/main" id="{0E644395-0F56-4E43-9F67-3B85F9EE0A88}"/>
              </a:ext>
            </a:extLst>
          </p:cNvPr>
          <p:cNvCxnSpPr>
            <a:cxnSpLocks/>
          </p:cNvCxnSpPr>
          <p:nvPr/>
        </p:nvCxnSpPr>
        <p:spPr>
          <a:xfrm>
            <a:off x="3702092" y="7137715"/>
            <a:ext cx="1544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9" name="TextBox 568">
            <a:extLst>
              <a:ext uri="{FF2B5EF4-FFF2-40B4-BE49-F238E27FC236}">
                <a16:creationId xmlns:a16="http://schemas.microsoft.com/office/drawing/2014/main" id="{1DA15903-B4DC-C94E-B636-6C9ECC9DFC27}"/>
              </a:ext>
            </a:extLst>
          </p:cNvPr>
          <p:cNvSpPr txBox="1"/>
          <p:nvPr/>
        </p:nvSpPr>
        <p:spPr>
          <a:xfrm>
            <a:off x="3860155" y="6749840"/>
            <a:ext cx="13051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Angiocooptive (A; N=10)</a:t>
            </a:r>
          </a:p>
        </p:txBody>
      </p:sp>
      <p:sp>
        <p:nvSpPr>
          <p:cNvPr id="570" name="TextBox 569">
            <a:extLst>
              <a:ext uri="{FF2B5EF4-FFF2-40B4-BE49-F238E27FC236}">
                <a16:creationId xmlns:a16="http://schemas.microsoft.com/office/drawing/2014/main" id="{5CB3B2EC-D758-2A42-8B24-9E5853C9A5AA}"/>
              </a:ext>
            </a:extLst>
          </p:cNvPr>
          <p:cNvSpPr txBox="1"/>
          <p:nvPr/>
        </p:nvSpPr>
        <p:spPr>
          <a:xfrm>
            <a:off x="3864588" y="6893756"/>
            <a:ext cx="9813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Diffuse (D; N=15)</a:t>
            </a:r>
          </a:p>
        </p:txBody>
      </p:sp>
      <p:sp>
        <p:nvSpPr>
          <p:cNvPr id="571" name="TextBox 570">
            <a:extLst>
              <a:ext uri="{FF2B5EF4-FFF2-40B4-BE49-F238E27FC236}">
                <a16:creationId xmlns:a16="http://schemas.microsoft.com/office/drawing/2014/main" id="{75A6BECF-9709-CF43-BD55-46B0F236A0E4}"/>
              </a:ext>
            </a:extLst>
          </p:cNvPr>
          <p:cNvSpPr txBox="1"/>
          <p:nvPr/>
        </p:nvSpPr>
        <p:spPr>
          <a:xfrm>
            <a:off x="3869683" y="7031105"/>
            <a:ext cx="9893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Lobular (L; N=65)</a:t>
            </a:r>
          </a:p>
        </p:txBody>
      </p:sp>
      <p:sp>
        <p:nvSpPr>
          <p:cNvPr id="572" name="TextBox 571">
            <a:extLst>
              <a:ext uri="{FF2B5EF4-FFF2-40B4-BE49-F238E27FC236}">
                <a16:creationId xmlns:a16="http://schemas.microsoft.com/office/drawing/2014/main" id="{0BE0851F-ADEF-DF46-A260-E68145867FF6}"/>
              </a:ext>
            </a:extLst>
          </p:cNvPr>
          <p:cNvSpPr txBox="1"/>
          <p:nvPr/>
        </p:nvSpPr>
        <p:spPr>
          <a:xfrm>
            <a:off x="5512381" y="6699909"/>
            <a:ext cx="1422184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 vs. D: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= 0.3103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HR: 1.428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95% CI: 0.5479-3.723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 vs. L: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0.1694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HR: 1.585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95% CI: 0.7729-3.249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 vs. L: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0.4267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HR: 1.167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95% CI: 0.586-2.324</a:t>
            </a:r>
          </a:p>
        </p:txBody>
      </p:sp>
      <p:sp>
        <p:nvSpPr>
          <p:cNvPr id="573" name="TextBox 572">
            <a:extLst>
              <a:ext uri="{FF2B5EF4-FFF2-40B4-BE49-F238E27FC236}">
                <a16:creationId xmlns:a16="http://schemas.microsoft.com/office/drawing/2014/main" id="{DEE8CC3E-0AF7-4342-B77B-030FBF78825D}"/>
              </a:ext>
            </a:extLst>
          </p:cNvPr>
          <p:cNvSpPr txBox="1"/>
          <p:nvPr/>
        </p:nvSpPr>
        <p:spPr>
          <a:xfrm>
            <a:off x="65066" y="28124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74" name="TextBox 573">
            <a:extLst>
              <a:ext uri="{FF2B5EF4-FFF2-40B4-BE49-F238E27FC236}">
                <a16:creationId xmlns:a16="http://schemas.microsoft.com/office/drawing/2014/main" id="{E9121F6B-D6FE-5641-BA56-6F7653471F28}"/>
              </a:ext>
            </a:extLst>
          </p:cNvPr>
          <p:cNvSpPr txBox="1"/>
          <p:nvPr/>
        </p:nvSpPr>
        <p:spPr>
          <a:xfrm>
            <a:off x="2556405" y="27586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75" name="TextBox 574">
            <a:extLst>
              <a:ext uri="{FF2B5EF4-FFF2-40B4-BE49-F238E27FC236}">
                <a16:creationId xmlns:a16="http://schemas.microsoft.com/office/drawing/2014/main" id="{B53AF385-61AA-3C4C-A06A-D4364614A736}"/>
              </a:ext>
            </a:extLst>
          </p:cNvPr>
          <p:cNvSpPr txBox="1"/>
          <p:nvPr/>
        </p:nvSpPr>
        <p:spPr>
          <a:xfrm>
            <a:off x="2556405" y="277923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76" name="TextBox 575">
            <a:extLst>
              <a:ext uri="{FF2B5EF4-FFF2-40B4-BE49-F238E27FC236}">
                <a16:creationId xmlns:a16="http://schemas.microsoft.com/office/drawing/2014/main" id="{31BB8377-5014-C04A-A76A-EBF98750E836}"/>
              </a:ext>
            </a:extLst>
          </p:cNvPr>
          <p:cNvSpPr txBox="1"/>
          <p:nvPr/>
        </p:nvSpPr>
        <p:spPr>
          <a:xfrm>
            <a:off x="2556405" y="474039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577" name="TextBox 576">
            <a:extLst>
              <a:ext uri="{FF2B5EF4-FFF2-40B4-BE49-F238E27FC236}">
                <a16:creationId xmlns:a16="http://schemas.microsoft.com/office/drawing/2014/main" id="{B7C9517F-F4B6-384F-8B6A-ADA1A7EB9750}"/>
              </a:ext>
            </a:extLst>
          </p:cNvPr>
          <p:cNvSpPr txBox="1"/>
          <p:nvPr/>
        </p:nvSpPr>
        <p:spPr>
          <a:xfrm>
            <a:off x="2556405" y="667961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578" name="TextBox 577">
            <a:extLst>
              <a:ext uri="{FF2B5EF4-FFF2-40B4-BE49-F238E27FC236}">
                <a16:creationId xmlns:a16="http://schemas.microsoft.com/office/drawing/2014/main" id="{B40D3929-BD62-874A-9B17-44FEBC4CDD95}"/>
              </a:ext>
            </a:extLst>
          </p:cNvPr>
          <p:cNvSpPr txBox="1"/>
          <p:nvPr/>
        </p:nvSpPr>
        <p:spPr>
          <a:xfrm>
            <a:off x="1002196" y="6022888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Lobular</a:t>
            </a:r>
          </a:p>
        </p:txBody>
      </p:sp>
      <p:sp>
        <p:nvSpPr>
          <p:cNvPr id="579" name="TextBox 578">
            <a:extLst>
              <a:ext uri="{FF2B5EF4-FFF2-40B4-BE49-F238E27FC236}">
                <a16:creationId xmlns:a16="http://schemas.microsoft.com/office/drawing/2014/main" id="{3FB1A0E0-4180-C24C-9D1E-5DCBE80F867A}"/>
              </a:ext>
            </a:extLst>
          </p:cNvPr>
          <p:cNvSpPr txBox="1"/>
          <p:nvPr/>
        </p:nvSpPr>
        <p:spPr>
          <a:xfrm>
            <a:off x="766514" y="461414"/>
            <a:ext cx="1146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Angiocooptive</a:t>
            </a:r>
          </a:p>
        </p:txBody>
      </p:sp>
      <p:sp>
        <p:nvSpPr>
          <p:cNvPr id="580" name="TextBox 579">
            <a:extLst>
              <a:ext uri="{FF2B5EF4-FFF2-40B4-BE49-F238E27FC236}">
                <a16:creationId xmlns:a16="http://schemas.microsoft.com/office/drawing/2014/main" id="{973D4C9E-D589-8A43-96FB-9C9D22AF4ABA}"/>
              </a:ext>
            </a:extLst>
          </p:cNvPr>
          <p:cNvSpPr txBox="1"/>
          <p:nvPr/>
        </p:nvSpPr>
        <p:spPr>
          <a:xfrm>
            <a:off x="977063" y="3256649"/>
            <a:ext cx="659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Diffuse</a:t>
            </a:r>
          </a:p>
        </p:txBody>
      </p:sp>
      <p:pic>
        <p:nvPicPr>
          <p:cNvPr id="43" name="Picture 42" descr="A picture containing pink, umbrella, sitting, large&#10;&#10;Description automatically generated">
            <a:extLst>
              <a:ext uri="{FF2B5EF4-FFF2-40B4-BE49-F238E27FC236}">
                <a16:creationId xmlns:a16="http://schemas.microsoft.com/office/drawing/2014/main" id="{F5E6817F-7A0F-4C4E-9B6A-95A337D0ED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509" y="795752"/>
            <a:ext cx="2396883" cy="21830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6" name="Picture 45" descr="A picture containing sitting, cake, laying, person&#10;&#10;Description automatically generated">
            <a:extLst>
              <a:ext uri="{FF2B5EF4-FFF2-40B4-BE49-F238E27FC236}">
                <a16:creationId xmlns:a16="http://schemas.microsoft.com/office/drawing/2014/main" id="{2D650657-4214-1540-AB29-75A5231954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8552" y="3588692"/>
            <a:ext cx="2405483" cy="21501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8" name="Picture 57" descr="A picture containing photo, table, cake, covered&#10;&#10;Description automatically generated">
            <a:extLst>
              <a:ext uri="{FF2B5EF4-FFF2-40B4-BE49-F238E27FC236}">
                <a16:creationId xmlns:a16="http://schemas.microsoft.com/office/drawing/2014/main" id="{47CB37F3-DF8A-AB47-B235-C92FDD767C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6625" y="6348788"/>
            <a:ext cx="2402901" cy="216888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87" name="Straight Connector 586">
            <a:extLst>
              <a:ext uri="{FF2B5EF4-FFF2-40B4-BE49-F238E27FC236}">
                <a16:creationId xmlns:a16="http://schemas.microsoft.com/office/drawing/2014/main" id="{E0D7CC56-959B-F649-A862-69DD3399702E}"/>
              </a:ext>
            </a:extLst>
          </p:cNvPr>
          <p:cNvCxnSpPr>
            <a:cxnSpLocks/>
          </p:cNvCxnSpPr>
          <p:nvPr/>
        </p:nvCxnSpPr>
        <p:spPr>
          <a:xfrm flipV="1">
            <a:off x="226824" y="2882793"/>
            <a:ext cx="416660" cy="1"/>
          </a:xfrm>
          <a:prstGeom prst="line">
            <a:avLst/>
          </a:prstGeom>
          <a:ln w="19050"/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571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FEC6573-AF61-FC41-8A9F-ACB160F392C6}"/>
              </a:ext>
            </a:extLst>
          </p:cNvPr>
          <p:cNvSpPr/>
          <p:nvPr/>
        </p:nvSpPr>
        <p:spPr>
          <a:xfrm>
            <a:off x="23864" y="23446"/>
            <a:ext cx="67524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CA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S4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Breakdown of highly invasive (HI) specimens by different histopathological types of invasion.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A,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Representative H&amp;E images that depict angiocooptive, diffuse and lobular invasion. The angiocooptive pattern refers to cancer cells situated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along blood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vessels, diffuse infiltration involves single-cell migration of cancer cells into the brain and lobular invasion consists of small clusters of cancer cells invading the brain collectively. Scale bar 500 µM.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B,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Type of invasion pattern observed in HI specimens classified by primary tumor type of origin.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C,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Kaplan-Meier curve plotting overall survival of HI specimens stratified by invasion type, calculated from time of neurosurgical resection. </a:t>
            </a:r>
            <a:r>
              <a:rPr lang="en-CA" sz="1200" b="1" dirty="0">
                <a:latin typeface="Arial" panose="020B0604020202020204" pitchFamily="34" charset="0"/>
                <a:cs typeface="Arial" panose="020B0604020202020204" pitchFamily="34" charset="0"/>
              </a:rPr>
              <a:t>D,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Kaplan-Meier curve plotting local recurrence-free survival (RFS) of HI specimens stratified by invasion type, which had undergone macroscopic gross total resections confirmed by post-operative MRI and were not themselves locally recurrent lesions.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-value, HR and 95% CI calculated by log-rank (Mantel-Cox) test. </a:t>
            </a:r>
            <a:r>
              <a:rPr lang="en-CA" sz="1200" b="1" dirty="0">
                <a:latin typeface="Arial" panose="020B0604020202020204" pitchFamily="34" charset="0"/>
                <a:cs typeface="Arial" panose="020B0604020202020204" pitchFamily="34" charset="0"/>
              </a:rPr>
              <a:t>E,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Kaplan-Meier curve plotting leptomeningeal metastasis-free (LM-free) survival of HI specimens stratified by invasion type, calculated from the time of the patient’s first neurosurgical resection.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-value, HR and 95% confidence interval (CI) calculated by log-rank (Mantel-Cox) test.</a:t>
            </a:r>
            <a:endParaRPr lang="en-C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202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6210</TotalTime>
  <Words>497</Words>
  <Application>Microsoft Macintosh PowerPoint</Application>
  <PresentationFormat>On-screen Show (4:3)</PresentationFormat>
  <Paragraphs>96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McGill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Siegel</dc:creator>
  <cp:lastModifiedBy>Matthew Dankner</cp:lastModifiedBy>
  <cp:revision>160</cp:revision>
  <cp:lastPrinted>2018-08-15T17:44:03Z</cp:lastPrinted>
  <dcterms:created xsi:type="dcterms:W3CDTF">2018-08-15T13:46:22Z</dcterms:created>
  <dcterms:modified xsi:type="dcterms:W3CDTF">2020-11-29T21:47:09Z</dcterms:modified>
</cp:coreProperties>
</file>