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6" r:id="rId2"/>
    <p:sldId id="267" r:id="rId3"/>
    <p:sldId id="268" r:id="rId4"/>
    <p:sldId id="269" r:id="rId5"/>
    <p:sldId id="270" r:id="rId6"/>
    <p:sldId id="271" r:id="rId7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37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4"/>
    <p:restoredTop sz="94595"/>
  </p:normalViewPr>
  <p:slideViewPr>
    <p:cSldViewPr snapToGrid="0" snapToObjects="1" showGuides="1">
      <p:cViewPr varScale="1">
        <p:scale>
          <a:sx n="81" d="100"/>
          <a:sy n="81" d="100"/>
        </p:scale>
        <p:origin x="3032" y="200"/>
      </p:cViewPr>
      <p:guideLst>
        <p:guide orient="horz" pos="1837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E8AAB-087D-A04F-A506-DC3F37B9A427}" type="datetimeFigureOut">
              <a:rPr lang="en-US" smtClean="0"/>
              <a:t>11/9/20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EE6C6-2556-BE4E-94B5-569EBC7D9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99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78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50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4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09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62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12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0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52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6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4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8130D-782A-AC42-9EFD-C23253871814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1E6EA-CD6D-944C-839A-95B6E2E2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12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1F866B2-997C-9949-AA7A-49455472383D}"/>
              </a:ext>
            </a:extLst>
          </p:cNvPr>
          <p:cNvGrpSpPr/>
          <p:nvPr/>
        </p:nvGrpSpPr>
        <p:grpSpPr>
          <a:xfrm>
            <a:off x="144917" y="46895"/>
            <a:ext cx="6329699" cy="9054575"/>
            <a:chOff x="454881" y="401"/>
            <a:chExt cx="6329699" cy="9054575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03A750D-54F1-714B-ABE1-8B8EF0C7E979}"/>
                </a:ext>
              </a:extLst>
            </p:cNvPr>
            <p:cNvSpPr txBox="1"/>
            <p:nvPr/>
          </p:nvSpPr>
          <p:spPr>
            <a:xfrm>
              <a:off x="464947" y="677918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GCRC2149</a:t>
              </a:r>
            </a:p>
          </p:txBody>
        </p:sp>
        <p:pic>
          <p:nvPicPr>
            <p:cNvPr id="4" name="Picture 3" descr="A picture containing brick&#10;&#10;Description automatically generated">
              <a:extLst>
                <a:ext uri="{FF2B5EF4-FFF2-40B4-BE49-F238E27FC236}">
                  <a16:creationId xmlns:a16="http://schemas.microsoft.com/office/drawing/2014/main" id="{DD6B67B1-779E-B449-B983-6A20D80D97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300" y="230566"/>
              <a:ext cx="5354576" cy="133864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232D63-2AFA-6B40-99AE-2330EA9A4DB3}"/>
                </a:ext>
              </a:extLst>
            </p:cNvPr>
            <p:cNvSpPr txBox="1"/>
            <p:nvPr/>
          </p:nvSpPr>
          <p:spPr>
            <a:xfrm>
              <a:off x="2467527" y="401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PDX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F713C43-F4EE-8448-86D2-F09064D9041F}"/>
                </a:ext>
              </a:extLst>
            </p:cNvPr>
            <p:cNvSpPr txBox="1"/>
            <p:nvPr/>
          </p:nvSpPr>
          <p:spPr>
            <a:xfrm>
              <a:off x="5118007" y="464"/>
              <a:ext cx="662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Patient</a:t>
              </a:r>
            </a:p>
          </p:txBody>
        </p:sp>
        <p:pic>
          <p:nvPicPr>
            <p:cNvPr id="8" name="Picture 7" descr="A picture containing rug&#10;&#10;Description automatically generated">
              <a:extLst>
                <a:ext uri="{FF2B5EF4-FFF2-40B4-BE49-F238E27FC236}">
                  <a16:creationId xmlns:a16="http://schemas.microsoft.com/office/drawing/2014/main" id="{0F465F0D-F30B-894D-B901-546F6F0BDF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1663803"/>
              <a:ext cx="5367029" cy="133864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3AC72C1-BF3F-7D43-AF26-0C18287BD76A}"/>
                </a:ext>
              </a:extLst>
            </p:cNvPr>
            <p:cNvSpPr txBox="1"/>
            <p:nvPr/>
          </p:nvSpPr>
          <p:spPr>
            <a:xfrm>
              <a:off x="464947" y="2148459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GCRC1994</a:t>
              </a:r>
            </a:p>
          </p:txBody>
        </p:sp>
        <p:pic>
          <p:nvPicPr>
            <p:cNvPr id="11" name="Picture 10" descr="A picture containing rug, brick&#10;&#10;Description automatically generated">
              <a:extLst>
                <a:ext uri="{FF2B5EF4-FFF2-40B4-BE49-F238E27FC236}">
                  <a16:creationId xmlns:a16="http://schemas.microsoft.com/office/drawing/2014/main" id="{A56D494B-C664-B347-8CB0-7E002C2CF4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300" y="3097040"/>
              <a:ext cx="5367029" cy="134175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1841BC2-3E2A-FA45-98AC-D12D05ACBB89}"/>
                </a:ext>
              </a:extLst>
            </p:cNvPr>
            <p:cNvSpPr txBox="1"/>
            <p:nvPr/>
          </p:nvSpPr>
          <p:spPr>
            <a:xfrm>
              <a:off x="454881" y="350868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GCRC2084</a:t>
              </a:r>
            </a:p>
          </p:txBody>
        </p:sp>
        <p:pic>
          <p:nvPicPr>
            <p:cNvPr id="14" name="Picture 13" descr="A picture containing brick, rug&#10;&#10;Description automatically generated">
              <a:extLst>
                <a:ext uri="{FF2B5EF4-FFF2-40B4-BE49-F238E27FC236}">
                  <a16:creationId xmlns:a16="http://schemas.microsoft.com/office/drawing/2014/main" id="{AB3C6C21-BCDE-BC48-B851-3304CD36F5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4572443"/>
              <a:ext cx="5364642" cy="134116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33B681-4D19-2445-8C24-C127E3BBE550}"/>
                </a:ext>
              </a:extLst>
            </p:cNvPr>
            <p:cNvSpPr txBox="1"/>
            <p:nvPr/>
          </p:nvSpPr>
          <p:spPr>
            <a:xfrm>
              <a:off x="464947" y="505835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GCRC1925</a:t>
              </a:r>
            </a:p>
          </p:txBody>
        </p:sp>
        <p:pic>
          <p:nvPicPr>
            <p:cNvPr id="17" name="Picture 16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E5E864E6-3B9E-E742-8046-74C006780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6008793"/>
              <a:ext cx="5364642" cy="134116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6D18271-1FBE-4445-919D-9B7D86BB6658}"/>
                </a:ext>
              </a:extLst>
            </p:cNvPr>
            <p:cNvSpPr txBox="1"/>
            <p:nvPr/>
          </p:nvSpPr>
          <p:spPr>
            <a:xfrm>
              <a:off x="454881" y="649470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GCRC2045</a:t>
              </a:r>
            </a:p>
          </p:txBody>
        </p:sp>
        <p:pic>
          <p:nvPicPr>
            <p:cNvPr id="20" name="Picture 19" descr="A picture containing brick, rug&#10;&#10;Description automatically generated">
              <a:extLst>
                <a:ext uri="{FF2B5EF4-FFF2-40B4-BE49-F238E27FC236}">
                  <a16:creationId xmlns:a16="http://schemas.microsoft.com/office/drawing/2014/main" id="{0C7130F9-69AA-924F-80F1-74F20C138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7480197"/>
              <a:ext cx="5377095" cy="1344274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B0B2FD6-6C77-024B-8F25-5D1D8F8BE2B4}"/>
                </a:ext>
              </a:extLst>
            </p:cNvPr>
            <p:cNvSpPr txBox="1"/>
            <p:nvPr/>
          </p:nvSpPr>
          <p:spPr>
            <a:xfrm>
              <a:off x="454881" y="8038769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GCRC2150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1900D55-39A8-A34E-AA30-EF6BCAC92AFE}"/>
                </a:ext>
              </a:extLst>
            </p:cNvPr>
            <p:cNvSpPr/>
            <p:nvPr/>
          </p:nvSpPr>
          <p:spPr>
            <a:xfrm>
              <a:off x="4051599" y="230567"/>
              <a:ext cx="2676827" cy="1338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A46D019-937B-8B43-BD2B-8FB2986B9091}"/>
                </a:ext>
              </a:extLst>
            </p:cNvPr>
            <p:cNvSpPr/>
            <p:nvPr/>
          </p:nvSpPr>
          <p:spPr>
            <a:xfrm>
              <a:off x="4049555" y="6005390"/>
              <a:ext cx="2678871" cy="13411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2360315-A4DB-E44E-8668-F70E84EEB403}"/>
                </a:ext>
              </a:extLst>
            </p:cNvPr>
            <p:cNvSpPr/>
            <p:nvPr/>
          </p:nvSpPr>
          <p:spPr>
            <a:xfrm>
              <a:off x="4051599" y="1659661"/>
              <a:ext cx="2676827" cy="1338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6C1C363-31B2-BA47-9B0B-CFB28D859E1C}"/>
                </a:ext>
              </a:extLst>
            </p:cNvPr>
            <p:cNvSpPr txBox="1"/>
            <p:nvPr/>
          </p:nvSpPr>
          <p:spPr>
            <a:xfrm>
              <a:off x="4067502" y="461872"/>
              <a:ext cx="26768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Unavailable Brain – Tumor margin. Invasion pattern indeterminate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A6ED839-F1A8-2B4F-908D-8A78083F54E5}"/>
                </a:ext>
              </a:extLst>
            </p:cNvPr>
            <p:cNvSpPr txBox="1"/>
            <p:nvPr/>
          </p:nvSpPr>
          <p:spPr>
            <a:xfrm>
              <a:off x="4045762" y="1894883"/>
              <a:ext cx="26768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Unavailable Brain – Tumor margin. Invasion pattern indeterminate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E8291F4-D9C2-2547-90C8-A454730BF9FA}"/>
                </a:ext>
              </a:extLst>
            </p:cNvPr>
            <p:cNvSpPr txBox="1"/>
            <p:nvPr/>
          </p:nvSpPr>
          <p:spPr>
            <a:xfrm>
              <a:off x="4045761" y="6235236"/>
              <a:ext cx="26768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Unavailable Brain – Tumor margin. Invasion pattern indeterminate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F522607-2E54-9445-9307-51FF6E09C9B6}"/>
                </a:ext>
              </a:extLst>
            </p:cNvPr>
            <p:cNvSpPr txBox="1"/>
            <p:nvPr/>
          </p:nvSpPr>
          <p:spPr>
            <a:xfrm>
              <a:off x="1325606" y="192003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B684E59-F8DB-AB44-A460-22A54A3BFB59}"/>
                </a:ext>
              </a:extLst>
            </p:cNvPr>
            <p:cNvSpPr txBox="1"/>
            <p:nvPr/>
          </p:nvSpPr>
          <p:spPr>
            <a:xfrm>
              <a:off x="1325606" y="160938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DB75363-9611-0C4C-8E08-0734410253E0}"/>
                </a:ext>
              </a:extLst>
            </p:cNvPr>
            <p:cNvSpPr txBox="1"/>
            <p:nvPr/>
          </p:nvSpPr>
          <p:spPr>
            <a:xfrm>
              <a:off x="1325606" y="305687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6C1577-9E6E-D247-95B3-75039DE90E85}"/>
                </a:ext>
              </a:extLst>
            </p:cNvPr>
            <p:cNvSpPr txBox="1"/>
            <p:nvPr/>
          </p:nvSpPr>
          <p:spPr>
            <a:xfrm>
              <a:off x="1325606" y="456068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5FCCF7D-1463-4040-BB5A-3CE2C58F43A5}"/>
                </a:ext>
              </a:extLst>
            </p:cNvPr>
            <p:cNvSpPr txBox="1"/>
            <p:nvPr/>
          </p:nvSpPr>
          <p:spPr>
            <a:xfrm>
              <a:off x="1325606" y="598986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33B0F29-0CF5-7F47-BFF8-4CB0177EAAB4}"/>
                </a:ext>
              </a:extLst>
            </p:cNvPr>
            <p:cNvSpPr txBox="1"/>
            <p:nvPr/>
          </p:nvSpPr>
          <p:spPr>
            <a:xfrm>
              <a:off x="1325606" y="746033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A7C3D3D-AE48-0340-9D93-11838730F6D3}"/>
                </a:ext>
              </a:extLst>
            </p:cNvPr>
            <p:cNvSpPr txBox="1"/>
            <p:nvPr/>
          </p:nvSpPr>
          <p:spPr>
            <a:xfrm>
              <a:off x="4017519" y="192003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F2839DF-1C82-D24E-A0B5-3F9FD44347A1}"/>
                </a:ext>
              </a:extLst>
            </p:cNvPr>
            <p:cNvSpPr txBox="1"/>
            <p:nvPr/>
          </p:nvSpPr>
          <p:spPr>
            <a:xfrm>
              <a:off x="4017519" y="160938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180CB75-51C3-7645-94CF-F319BD15642B}"/>
                </a:ext>
              </a:extLst>
            </p:cNvPr>
            <p:cNvSpPr txBox="1"/>
            <p:nvPr/>
          </p:nvSpPr>
          <p:spPr>
            <a:xfrm>
              <a:off x="4017519" y="305687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633D774-2724-CD49-A00A-193A9E17C30B}"/>
                </a:ext>
              </a:extLst>
            </p:cNvPr>
            <p:cNvSpPr txBox="1"/>
            <p:nvPr/>
          </p:nvSpPr>
          <p:spPr>
            <a:xfrm>
              <a:off x="4004819" y="453528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1B15F99-2FFD-434F-B888-D1B811D42898}"/>
                </a:ext>
              </a:extLst>
            </p:cNvPr>
            <p:cNvSpPr txBox="1"/>
            <p:nvPr/>
          </p:nvSpPr>
          <p:spPr>
            <a:xfrm>
              <a:off x="4017519" y="5989864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726E4DA-4EC5-2C4F-BCDD-10654239FDBA}"/>
                </a:ext>
              </a:extLst>
            </p:cNvPr>
            <p:cNvSpPr txBox="1"/>
            <p:nvPr/>
          </p:nvSpPr>
          <p:spPr>
            <a:xfrm>
              <a:off x="4017519" y="746033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A85A37B-D1AF-9649-AC2C-997168D5D138}"/>
                </a:ext>
              </a:extLst>
            </p:cNvPr>
            <p:cNvSpPr txBox="1"/>
            <p:nvPr/>
          </p:nvSpPr>
          <p:spPr>
            <a:xfrm>
              <a:off x="3861985" y="8777977"/>
              <a:ext cx="29225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Dankner et al. Supplementary Figure S7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3115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3B015FB-3330-1346-BC50-D1099309DC11}"/>
              </a:ext>
            </a:extLst>
          </p:cNvPr>
          <p:cNvGrpSpPr/>
          <p:nvPr/>
        </p:nvGrpSpPr>
        <p:grpSpPr>
          <a:xfrm>
            <a:off x="144918" y="46895"/>
            <a:ext cx="6399878" cy="9039807"/>
            <a:chOff x="454881" y="-15097"/>
            <a:chExt cx="6399878" cy="9039807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03A750D-54F1-714B-ABE1-8B8EF0C7E979}"/>
                </a:ext>
              </a:extLst>
            </p:cNvPr>
            <p:cNvSpPr txBox="1"/>
            <p:nvPr/>
          </p:nvSpPr>
          <p:spPr>
            <a:xfrm>
              <a:off x="464947" y="677918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GCRC2173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232D63-2AFA-6B40-99AE-2330EA9A4DB3}"/>
                </a:ext>
              </a:extLst>
            </p:cNvPr>
            <p:cNvSpPr txBox="1"/>
            <p:nvPr/>
          </p:nvSpPr>
          <p:spPr>
            <a:xfrm>
              <a:off x="2452029" y="-15097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PDX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F713C43-F4EE-8448-86D2-F09064D9041F}"/>
                </a:ext>
              </a:extLst>
            </p:cNvPr>
            <p:cNvSpPr txBox="1"/>
            <p:nvPr/>
          </p:nvSpPr>
          <p:spPr>
            <a:xfrm>
              <a:off x="5063848" y="-15097"/>
              <a:ext cx="662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Patient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3AC72C1-BF3F-7D43-AF26-0C18287BD76A}"/>
                </a:ext>
              </a:extLst>
            </p:cNvPr>
            <p:cNvSpPr txBox="1"/>
            <p:nvPr/>
          </p:nvSpPr>
          <p:spPr>
            <a:xfrm>
              <a:off x="464947" y="2148459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GCRC2143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1841BC2-3E2A-FA45-98AC-D12D05ACBB89}"/>
                </a:ext>
              </a:extLst>
            </p:cNvPr>
            <p:cNvSpPr txBox="1"/>
            <p:nvPr/>
          </p:nvSpPr>
          <p:spPr>
            <a:xfrm>
              <a:off x="454881" y="350868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GCRC2176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33B681-4D19-2445-8C24-C127E3BBE550}"/>
                </a:ext>
              </a:extLst>
            </p:cNvPr>
            <p:cNvSpPr txBox="1"/>
            <p:nvPr/>
          </p:nvSpPr>
          <p:spPr>
            <a:xfrm>
              <a:off x="464947" y="505835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GCRC2141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6D18271-1FBE-4445-919D-9B7D86BB6658}"/>
                </a:ext>
              </a:extLst>
            </p:cNvPr>
            <p:cNvSpPr txBox="1"/>
            <p:nvPr/>
          </p:nvSpPr>
          <p:spPr>
            <a:xfrm>
              <a:off x="454881" y="649470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GCRC2158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B0B2FD6-6C77-024B-8F25-5D1D8F8BE2B4}"/>
                </a:ext>
              </a:extLst>
            </p:cNvPr>
            <p:cNvSpPr txBox="1"/>
            <p:nvPr/>
          </p:nvSpPr>
          <p:spPr>
            <a:xfrm>
              <a:off x="454881" y="8038769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GCRC2140</a:t>
              </a:r>
            </a:p>
          </p:txBody>
        </p:sp>
        <p:pic>
          <p:nvPicPr>
            <p:cNvPr id="7" name="Picture 6" descr="A picture containing clock, brick&#10;&#10;Description automatically generated">
              <a:extLst>
                <a:ext uri="{FF2B5EF4-FFF2-40B4-BE49-F238E27FC236}">
                  <a16:creationId xmlns:a16="http://schemas.microsoft.com/office/drawing/2014/main" id="{B0A504B9-5E57-3243-947C-4B1A022EA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224191"/>
              <a:ext cx="5364642" cy="1341161"/>
            </a:xfrm>
            <a:prstGeom prst="rect">
              <a:avLst/>
            </a:prstGeom>
          </p:spPr>
        </p:pic>
        <p:pic>
          <p:nvPicPr>
            <p:cNvPr id="13" name="Picture 12" descr="A close up of a piece of paper&#10;&#10;Description automatically generated">
              <a:extLst>
                <a:ext uri="{FF2B5EF4-FFF2-40B4-BE49-F238E27FC236}">
                  <a16:creationId xmlns:a16="http://schemas.microsoft.com/office/drawing/2014/main" id="{A2A59246-F224-4845-B24E-6FD96C5CAE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1660541"/>
              <a:ext cx="5364642" cy="1341161"/>
            </a:xfrm>
            <a:prstGeom prst="rect">
              <a:avLst/>
            </a:prstGeom>
          </p:spPr>
        </p:pic>
        <p:pic>
          <p:nvPicPr>
            <p:cNvPr id="19" name="Picture 18" descr="A picture containing rug, brick&#10;&#10;Description automatically generated">
              <a:extLst>
                <a:ext uri="{FF2B5EF4-FFF2-40B4-BE49-F238E27FC236}">
                  <a16:creationId xmlns:a16="http://schemas.microsoft.com/office/drawing/2014/main" id="{19ACE056-8BE3-944E-AB98-BA10D3986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3136078"/>
              <a:ext cx="5364642" cy="1338049"/>
            </a:xfrm>
            <a:prstGeom prst="rect">
              <a:avLst/>
            </a:prstGeom>
          </p:spPr>
        </p:pic>
        <p:pic>
          <p:nvPicPr>
            <p:cNvPr id="23" name="Picture 22" descr="A picture containing rug, brick&#10;&#10;Description automatically generated">
              <a:extLst>
                <a:ext uri="{FF2B5EF4-FFF2-40B4-BE49-F238E27FC236}">
                  <a16:creationId xmlns:a16="http://schemas.microsoft.com/office/drawing/2014/main" id="{F6F1DD18-67F5-744E-B289-E206F687E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4570439"/>
              <a:ext cx="5364642" cy="1341161"/>
            </a:xfrm>
            <a:prstGeom prst="rect">
              <a:avLst/>
            </a:prstGeom>
          </p:spPr>
        </p:pic>
        <p:pic>
          <p:nvPicPr>
            <p:cNvPr id="25" name="Picture 24" descr="A picture containing building, rug, brick&#10;&#10;Description automatically generated">
              <a:extLst>
                <a:ext uri="{FF2B5EF4-FFF2-40B4-BE49-F238E27FC236}">
                  <a16:creationId xmlns:a16="http://schemas.microsoft.com/office/drawing/2014/main" id="{6162E304-B896-CB4F-B87D-690753538B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6011193"/>
              <a:ext cx="5364642" cy="1338049"/>
            </a:xfrm>
            <a:prstGeom prst="rect">
              <a:avLst/>
            </a:prstGeom>
          </p:spPr>
        </p:pic>
        <p:pic>
          <p:nvPicPr>
            <p:cNvPr id="27" name="Picture 26" descr="A picture containing brick&#10;&#10;Description automatically generated">
              <a:extLst>
                <a:ext uri="{FF2B5EF4-FFF2-40B4-BE49-F238E27FC236}">
                  <a16:creationId xmlns:a16="http://schemas.microsoft.com/office/drawing/2014/main" id="{83FC5EF9-1E65-2E4A-BFF0-1AA4B41A8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7447146"/>
              <a:ext cx="5364642" cy="1341161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FF8A6D7-6EFF-5148-B5BD-AA1684E12B15}"/>
                </a:ext>
              </a:extLst>
            </p:cNvPr>
            <p:cNvSpPr/>
            <p:nvPr/>
          </p:nvSpPr>
          <p:spPr>
            <a:xfrm>
              <a:off x="4055049" y="1660541"/>
              <a:ext cx="2676827" cy="1338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E847C67-38F2-B546-8B8C-3D1586EC9D5F}"/>
                </a:ext>
              </a:extLst>
            </p:cNvPr>
            <p:cNvSpPr txBox="1"/>
            <p:nvPr/>
          </p:nvSpPr>
          <p:spPr>
            <a:xfrm>
              <a:off x="4065115" y="1867900"/>
              <a:ext cx="26768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Unavailable Brain – Tumor margin. Invasion pattern indeterminate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792E90A-E48F-7442-A905-3B8E424BF33A}"/>
                </a:ext>
              </a:extLst>
            </p:cNvPr>
            <p:cNvSpPr txBox="1"/>
            <p:nvPr/>
          </p:nvSpPr>
          <p:spPr>
            <a:xfrm>
              <a:off x="1325606" y="192003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5529CFC-27D0-C342-9211-A15B28BDC147}"/>
                </a:ext>
              </a:extLst>
            </p:cNvPr>
            <p:cNvSpPr txBox="1"/>
            <p:nvPr/>
          </p:nvSpPr>
          <p:spPr>
            <a:xfrm>
              <a:off x="1325606" y="160938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AF1B4D6-25CD-8642-A18C-D208B98343BA}"/>
                </a:ext>
              </a:extLst>
            </p:cNvPr>
            <p:cNvSpPr txBox="1"/>
            <p:nvPr/>
          </p:nvSpPr>
          <p:spPr>
            <a:xfrm>
              <a:off x="1325606" y="310767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12EA37-0B4B-FA4D-85E0-A4B8D9E748E6}"/>
                </a:ext>
              </a:extLst>
            </p:cNvPr>
            <p:cNvSpPr txBox="1"/>
            <p:nvPr/>
          </p:nvSpPr>
          <p:spPr>
            <a:xfrm>
              <a:off x="1325606" y="45606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756FDD4-F511-0A4C-B0C2-40FABADE9153}"/>
                </a:ext>
              </a:extLst>
            </p:cNvPr>
            <p:cNvSpPr txBox="1"/>
            <p:nvPr/>
          </p:nvSpPr>
          <p:spPr>
            <a:xfrm>
              <a:off x="1325606" y="597716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6EDFB1F-2E2B-714D-834A-1FA06A33FDC3}"/>
                </a:ext>
              </a:extLst>
            </p:cNvPr>
            <p:cNvSpPr txBox="1"/>
            <p:nvPr/>
          </p:nvSpPr>
          <p:spPr>
            <a:xfrm>
              <a:off x="1325606" y="739683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AE79E7B-F6C7-D44B-9DA0-713F09965968}"/>
                </a:ext>
              </a:extLst>
            </p:cNvPr>
            <p:cNvSpPr txBox="1"/>
            <p:nvPr/>
          </p:nvSpPr>
          <p:spPr>
            <a:xfrm>
              <a:off x="3990356" y="18609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597A438-F343-A446-8BF8-F52F542AD016}"/>
                </a:ext>
              </a:extLst>
            </p:cNvPr>
            <p:cNvSpPr txBox="1"/>
            <p:nvPr/>
          </p:nvSpPr>
          <p:spPr>
            <a:xfrm>
              <a:off x="4003056" y="1641568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873E28D-F08B-F249-A3B8-82707FE775F5}"/>
                </a:ext>
              </a:extLst>
            </p:cNvPr>
            <p:cNvSpPr txBox="1"/>
            <p:nvPr/>
          </p:nvSpPr>
          <p:spPr>
            <a:xfrm>
              <a:off x="4003056" y="308905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A937D37-7EE7-5E45-9D08-140BE2376B36}"/>
                </a:ext>
              </a:extLst>
            </p:cNvPr>
            <p:cNvSpPr txBox="1"/>
            <p:nvPr/>
          </p:nvSpPr>
          <p:spPr>
            <a:xfrm>
              <a:off x="4003056" y="454206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25C0EA5-CB37-2E4D-A706-C0A16C721A85}"/>
                </a:ext>
              </a:extLst>
            </p:cNvPr>
            <p:cNvSpPr txBox="1"/>
            <p:nvPr/>
          </p:nvSpPr>
          <p:spPr>
            <a:xfrm>
              <a:off x="4003056" y="595855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AD4904F-5BDA-CE43-87FC-0718ADD864AB}"/>
                </a:ext>
              </a:extLst>
            </p:cNvPr>
            <p:cNvSpPr txBox="1"/>
            <p:nvPr/>
          </p:nvSpPr>
          <p:spPr>
            <a:xfrm>
              <a:off x="4003056" y="740362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DBDE7DF-C805-504F-B7AF-3A2E61334D5C}"/>
                </a:ext>
              </a:extLst>
            </p:cNvPr>
            <p:cNvSpPr txBox="1"/>
            <p:nvPr/>
          </p:nvSpPr>
          <p:spPr>
            <a:xfrm>
              <a:off x="3932164" y="8747711"/>
              <a:ext cx="29225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Dankner et al. Supplementary Figure S7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326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64801F0-CEDD-E24E-A778-0E458C8AC4F5}"/>
              </a:ext>
            </a:extLst>
          </p:cNvPr>
          <p:cNvGrpSpPr/>
          <p:nvPr/>
        </p:nvGrpSpPr>
        <p:grpSpPr>
          <a:xfrm>
            <a:off x="129418" y="31397"/>
            <a:ext cx="6449612" cy="9030415"/>
            <a:chOff x="408388" y="-15097"/>
            <a:chExt cx="6449612" cy="9030415"/>
          </a:xfrm>
        </p:grpSpPr>
        <p:pic>
          <p:nvPicPr>
            <p:cNvPr id="7" name="Picture 6" descr="A picture containing rug, brick&#10;&#10;Description automatically generated">
              <a:extLst>
                <a:ext uri="{FF2B5EF4-FFF2-40B4-BE49-F238E27FC236}">
                  <a16:creationId xmlns:a16="http://schemas.microsoft.com/office/drawing/2014/main" id="{731801DD-E30D-BF46-9DF5-176FBB465B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5637" y="5947584"/>
              <a:ext cx="5389862" cy="134591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03A750D-54F1-714B-ABE1-8B8EF0C7E979}"/>
                </a:ext>
              </a:extLst>
            </p:cNvPr>
            <p:cNvSpPr txBox="1"/>
            <p:nvPr/>
          </p:nvSpPr>
          <p:spPr>
            <a:xfrm>
              <a:off x="418454" y="677918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GCRC1930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232D63-2AFA-6B40-99AE-2330EA9A4DB3}"/>
                </a:ext>
              </a:extLst>
            </p:cNvPr>
            <p:cNvSpPr txBox="1"/>
            <p:nvPr/>
          </p:nvSpPr>
          <p:spPr>
            <a:xfrm>
              <a:off x="2421033" y="-15097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PDX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F713C43-F4EE-8448-86D2-F09064D9041F}"/>
                </a:ext>
              </a:extLst>
            </p:cNvPr>
            <p:cNvSpPr txBox="1"/>
            <p:nvPr/>
          </p:nvSpPr>
          <p:spPr>
            <a:xfrm>
              <a:off x="5032852" y="-15097"/>
              <a:ext cx="662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Patient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3AC72C1-BF3F-7D43-AF26-0C18287BD76A}"/>
                </a:ext>
              </a:extLst>
            </p:cNvPr>
            <p:cNvSpPr txBox="1"/>
            <p:nvPr/>
          </p:nvSpPr>
          <p:spPr>
            <a:xfrm>
              <a:off x="418454" y="2148459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GCRC1923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1841BC2-3E2A-FA45-98AC-D12D05ACBB89}"/>
                </a:ext>
              </a:extLst>
            </p:cNvPr>
            <p:cNvSpPr txBox="1"/>
            <p:nvPr/>
          </p:nvSpPr>
          <p:spPr>
            <a:xfrm>
              <a:off x="408388" y="350868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GCRC2081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33B681-4D19-2445-8C24-C127E3BBE550}"/>
                </a:ext>
              </a:extLst>
            </p:cNvPr>
            <p:cNvSpPr txBox="1"/>
            <p:nvPr/>
          </p:nvSpPr>
          <p:spPr>
            <a:xfrm>
              <a:off x="418454" y="505835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GCRC2204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6D18271-1FBE-4445-919D-9B7D86BB6658}"/>
                </a:ext>
              </a:extLst>
            </p:cNvPr>
            <p:cNvSpPr txBox="1"/>
            <p:nvPr/>
          </p:nvSpPr>
          <p:spPr>
            <a:xfrm>
              <a:off x="408388" y="649470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GCRC1944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B0B2FD6-6C77-024B-8F25-5D1D8F8BE2B4}"/>
                </a:ext>
              </a:extLst>
            </p:cNvPr>
            <p:cNvSpPr txBox="1"/>
            <p:nvPr/>
          </p:nvSpPr>
          <p:spPr>
            <a:xfrm>
              <a:off x="408388" y="8038769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GCRC1945</a:t>
              </a:r>
            </a:p>
          </p:txBody>
        </p:sp>
        <p:pic>
          <p:nvPicPr>
            <p:cNvPr id="4" name="Picture 3" descr="A picture containing rug, brick&#10;&#10;Description automatically generated">
              <a:extLst>
                <a:ext uri="{FF2B5EF4-FFF2-40B4-BE49-F238E27FC236}">
                  <a16:creationId xmlns:a16="http://schemas.microsoft.com/office/drawing/2014/main" id="{E9462A91-6874-E041-8ACC-D948D54DE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5637" y="224191"/>
              <a:ext cx="5390473" cy="1347618"/>
            </a:xfrm>
            <a:prstGeom prst="rect">
              <a:avLst/>
            </a:prstGeom>
          </p:spPr>
        </p:pic>
        <p:pic>
          <p:nvPicPr>
            <p:cNvPr id="8" name="Picture 7" descr="A picture containing rug&#10;&#10;Description automatically generated">
              <a:extLst>
                <a:ext uri="{FF2B5EF4-FFF2-40B4-BE49-F238E27FC236}">
                  <a16:creationId xmlns:a16="http://schemas.microsoft.com/office/drawing/2014/main" id="{8FFF09B9-E97E-5243-8E50-1108A712D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5637" y="1660541"/>
              <a:ext cx="5390473" cy="1347618"/>
            </a:xfrm>
            <a:prstGeom prst="rect">
              <a:avLst/>
            </a:prstGeom>
          </p:spPr>
        </p:pic>
        <p:pic>
          <p:nvPicPr>
            <p:cNvPr id="11" name="Picture 10" descr="A picture containing brick, rug&#10;&#10;Description automatically generated">
              <a:extLst>
                <a:ext uri="{FF2B5EF4-FFF2-40B4-BE49-F238E27FC236}">
                  <a16:creationId xmlns:a16="http://schemas.microsoft.com/office/drawing/2014/main" id="{528C7B60-0BFF-4F47-93AB-7766353A16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5637" y="3094441"/>
              <a:ext cx="5390473" cy="1347618"/>
            </a:xfrm>
            <a:prstGeom prst="rect">
              <a:avLst/>
            </a:prstGeom>
          </p:spPr>
        </p:pic>
        <p:pic>
          <p:nvPicPr>
            <p:cNvPr id="14" name="Picture 13" descr="A close up of a piece of paper&#10;&#10;Description automatically generated">
              <a:extLst>
                <a:ext uri="{FF2B5EF4-FFF2-40B4-BE49-F238E27FC236}">
                  <a16:creationId xmlns:a16="http://schemas.microsoft.com/office/drawing/2014/main" id="{36D72311-46B5-5A4D-8B3A-3CCBB5E28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5637" y="4528341"/>
              <a:ext cx="5390473" cy="1347618"/>
            </a:xfrm>
            <a:prstGeom prst="rect">
              <a:avLst/>
            </a:prstGeom>
          </p:spPr>
        </p:pic>
        <p:pic>
          <p:nvPicPr>
            <p:cNvPr id="20" name="Picture 19" descr="A picture containing brick, rug&#10;&#10;Description automatically generated">
              <a:extLst>
                <a:ext uri="{FF2B5EF4-FFF2-40B4-BE49-F238E27FC236}">
                  <a16:creationId xmlns:a16="http://schemas.microsoft.com/office/drawing/2014/main" id="{06EA55F7-4973-D548-97F1-EBD0BF373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5637" y="7425789"/>
              <a:ext cx="5390473" cy="1342955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BF1C637-CE7B-D242-A78B-CD7F47ABDAA4}"/>
                </a:ext>
              </a:extLst>
            </p:cNvPr>
            <p:cNvSpPr/>
            <p:nvPr/>
          </p:nvSpPr>
          <p:spPr>
            <a:xfrm>
              <a:off x="4031506" y="4528341"/>
              <a:ext cx="2676827" cy="1338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A53AE2-9838-EB40-ADB0-1EFA1BDC5CF7}"/>
                </a:ext>
              </a:extLst>
            </p:cNvPr>
            <p:cNvSpPr txBox="1"/>
            <p:nvPr/>
          </p:nvSpPr>
          <p:spPr>
            <a:xfrm>
              <a:off x="4038672" y="4781358"/>
              <a:ext cx="26768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Unavailable Brain – Tumor margin. Invasion pattern indeterminate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1193A02-C61B-8941-ACD4-5F39D457A013}"/>
                </a:ext>
              </a:extLst>
            </p:cNvPr>
            <p:cNvSpPr txBox="1"/>
            <p:nvPr/>
          </p:nvSpPr>
          <p:spPr>
            <a:xfrm>
              <a:off x="1274806" y="19200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F1B61BC-A4D2-7D42-8E3B-B2EAA58ED10F}"/>
                </a:ext>
              </a:extLst>
            </p:cNvPr>
            <p:cNvSpPr txBox="1"/>
            <p:nvPr/>
          </p:nvSpPr>
          <p:spPr>
            <a:xfrm>
              <a:off x="1274806" y="16093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5C84AFC-FEFE-D34B-BA23-D1DBCE0ACFAD}"/>
                </a:ext>
              </a:extLst>
            </p:cNvPr>
            <p:cNvSpPr txBox="1"/>
            <p:nvPr/>
          </p:nvSpPr>
          <p:spPr>
            <a:xfrm>
              <a:off x="1274806" y="305687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5AD130-23B3-1E42-8305-4CC331FE1D20}"/>
                </a:ext>
              </a:extLst>
            </p:cNvPr>
            <p:cNvSpPr txBox="1"/>
            <p:nvPr/>
          </p:nvSpPr>
          <p:spPr>
            <a:xfrm>
              <a:off x="1274806" y="45225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C34448A-1643-7F46-BD28-B0E05AE3DB66}"/>
                </a:ext>
              </a:extLst>
            </p:cNvPr>
            <p:cNvSpPr txBox="1"/>
            <p:nvPr/>
          </p:nvSpPr>
          <p:spPr>
            <a:xfrm>
              <a:off x="1274806" y="595176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5D52C38-8A5E-994E-804C-CCBED65DE7B7}"/>
                </a:ext>
              </a:extLst>
            </p:cNvPr>
            <p:cNvSpPr txBox="1"/>
            <p:nvPr/>
          </p:nvSpPr>
          <p:spPr>
            <a:xfrm>
              <a:off x="1274806" y="742223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56477BE-40AC-8644-B03B-8913B709A0EF}"/>
                </a:ext>
              </a:extLst>
            </p:cNvPr>
            <p:cNvSpPr txBox="1"/>
            <p:nvPr/>
          </p:nvSpPr>
          <p:spPr>
            <a:xfrm>
              <a:off x="3979812" y="198959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44CE1B3-EF39-7945-A9DD-40A27788A15A}"/>
                </a:ext>
              </a:extLst>
            </p:cNvPr>
            <p:cNvSpPr txBox="1"/>
            <p:nvPr/>
          </p:nvSpPr>
          <p:spPr>
            <a:xfrm>
              <a:off x="3979812" y="16163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790DC99-CCEC-D245-9866-7FD33034D35F}"/>
                </a:ext>
              </a:extLst>
            </p:cNvPr>
            <p:cNvSpPr txBox="1"/>
            <p:nvPr/>
          </p:nvSpPr>
          <p:spPr>
            <a:xfrm>
              <a:off x="3979812" y="306382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251D393-F174-2745-9594-2177A55D7460}"/>
                </a:ext>
              </a:extLst>
            </p:cNvPr>
            <p:cNvSpPr txBox="1"/>
            <p:nvPr/>
          </p:nvSpPr>
          <p:spPr>
            <a:xfrm>
              <a:off x="3979812" y="4516836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BB24B19-C736-BC48-958D-E0058310DA12}"/>
                </a:ext>
              </a:extLst>
            </p:cNvPr>
            <p:cNvSpPr txBox="1"/>
            <p:nvPr/>
          </p:nvSpPr>
          <p:spPr>
            <a:xfrm>
              <a:off x="3954412" y="593332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C5BB373-BAD7-774A-8B47-DDF311B85087}"/>
                </a:ext>
              </a:extLst>
            </p:cNvPr>
            <p:cNvSpPr txBox="1"/>
            <p:nvPr/>
          </p:nvSpPr>
          <p:spPr>
            <a:xfrm>
              <a:off x="3967112" y="739108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92B3616-E206-0641-919B-873A2B5CC429}"/>
                </a:ext>
              </a:extLst>
            </p:cNvPr>
            <p:cNvSpPr txBox="1"/>
            <p:nvPr/>
          </p:nvSpPr>
          <p:spPr>
            <a:xfrm>
              <a:off x="3935405" y="8738319"/>
              <a:ext cx="29225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Dankner et al. Supplementary Figure S7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758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CC455DF-E052-514B-AB5F-BC632BD73635}"/>
              </a:ext>
            </a:extLst>
          </p:cNvPr>
          <p:cNvGrpSpPr/>
          <p:nvPr/>
        </p:nvGrpSpPr>
        <p:grpSpPr>
          <a:xfrm>
            <a:off x="129415" y="0"/>
            <a:ext cx="6403120" cy="9041483"/>
            <a:chOff x="454880" y="0"/>
            <a:chExt cx="6403120" cy="9041483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03A750D-54F1-714B-ABE1-8B8EF0C7E979}"/>
                </a:ext>
              </a:extLst>
            </p:cNvPr>
            <p:cNvSpPr txBox="1"/>
            <p:nvPr/>
          </p:nvSpPr>
          <p:spPr>
            <a:xfrm>
              <a:off x="464946" y="677918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GCRC2095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232D63-2AFA-6B40-99AE-2330EA9A4DB3}"/>
                </a:ext>
              </a:extLst>
            </p:cNvPr>
            <p:cNvSpPr txBox="1"/>
            <p:nvPr/>
          </p:nvSpPr>
          <p:spPr>
            <a:xfrm>
              <a:off x="2479431" y="0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PDX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F713C43-F4EE-8448-86D2-F09064D9041F}"/>
                </a:ext>
              </a:extLst>
            </p:cNvPr>
            <p:cNvSpPr txBox="1"/>
            <p:nvPr/>
          </p:nvSpPr>
          <p:spPr>
            <a:xfrm>
              <a:off x="5091250" y="0"/>
              <a:ext cx="662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Patient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3AC72C1-BF3F-7D43-AF26-0C18287BD76A}"/>
                </a:ext>
              </a:extLst>
            </p:cNvPr>
            <p:cNvSpPr txBox="1"/>
            <p:nvPr/>
          </p:nvSpPr>
          <p:spPr>
            <a:xfrm>
              <a:off x="464946" y="2148459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GCRC2179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1841BC2-3E2A-FA45-98AC-D12D05ACBB89}"/>
                </a:ext>
              </a:extLst>
            </p:cNvPr>
            <p:cNvSpPr txBox="1"/>
            <p:nvPr/>
          </p:nvSpPr>
          <p:spPr>
            <a:xfrm>
              <a:off x="454880" y="350868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GCRC2137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33B681-4D19-2445-8C24-C127E3BBE550}"/>
                </a:ext>
              </a:extLst>
            </p:cNvPr>
            <p:cNvSpPr txBox="1"/>
            <p:nvPr/>
          </p:nvSpPr>
          <p:spPr>
            <a:xfrm>
              <a:off x="464946" y="505835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GCRC2142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6D18271-1FBE-4445-919D-9B7D86BB6658}"/>
                </a:ext>
              </a:extLst>
            </p:cNvPr>
            <p:cNvSpPr txBox="1"/>
            <p:nvPr/>
          </p:nvSpPr>
          <p:spPr>
            <a:xfrm>
              <a:off x="454880" y="649470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GCRC1887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B0B2FD6-6C77-024B-8F25-5D1D8F8BE2B4}"/>
                </a:ext>
              </a:extLst>
            </p:cNvPr>
            <p:cNvSpPr txBox="1"/>
            <p:nvPr/>
          </p:nvSpPr>
          <p:spPr>
            <a:xfrm>
              <a:off x="454880" y="8038769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GCRC1856</a:t>
              </a:r>
            </a:p>
          </p:txBody>
        </p:sp>
        <p:pic>
          <p:nvPicPr>
            <p:cNvPr id="4" name="Picture 3" descr="A picture containing brick, rug&#10;&#10;Description automatically generated">
              <a:extLst>
                <a:ext uri="{FF2B5EF4-FFF2-40B4-BE49-F238E27FC236}">
                  <a16:creationId xmlns:a16="http://schemas.microsoft.com/office/drawing/2014/main" id="{182302A9-E8DA-AE43-A6D5-B0044C148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224191"/>
              <a:ext cx="5380407" cy="1345102"/>
            </a:xfrm>
            <a:prstGeom prst="rect">
              <a:avLst/>
            </a:prstGeom>
          </p:spPr>
        </p:pic>
        <p:pic>
          <p:nvPicPr>
            <p:cNvPr id="8" name="Picture 7" descr="A picture containing rug, brick&#10;&#10;Description automatically generated">
              <a:extLst>
                <a:ext uri="{FF2B5EF4-FFF2-40B4-BE49-F238E27FC236}">
                  <a16:creationId xmlns:a16="http://schemas.microsoft.com/office/drawing/2014/main" id="{AEE6F57B-45CD-8145-BDE0-B2BE0075A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1671407"/>
              <a:ext cx="5380407" cy="1345102"/>
            </a:xfrm>
            <a:prstGeom prst="rect">
              <a:avLst/>
            </a:prstGeom>
          </p:spPr>
        </p:pic>
        <p:pic>
          <p:nvPicPr>
            <p:cNvPr id="11" name="Picture 10" descr="A picture containing rug, fabric, curtain&#10;&#10;Description automatically generated">
              <a:extLst>
                <a:ext uri="{FF2B5EF4-FFF2-40B4-BE49-F238E27FC236}">
                  <a16:creationId xmlns:a16="http://schemas.microsoft.com/office/drawing/2014/main" id="{DB19686B-0A72-1942-8872-A58E27878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3118623"/>
              <a:ext cx="5380407" cy="1345102"/>
            </a:xfrm>
            <a:prstGeom prst="rect">
              <a:avLst/>
            </a:prstGeom>
          </p:spPr>
        </p:pic>
        <p:pic>
          <p:nvPicPr>
            <p:cNvPr id="14" name="Picture 13" descr="A picture containing rug&#10;&#10;Description automatically generated">
              <a:extLst>
                <a:ext uri="{FF2B5EF4-FFF2-40B4-BE49-F238E27FC236}">
                  <a16:creationId xmlns:a16="http://schemas.microsoft.com/office/drawing/2014/main" id="{4925B870-7AF6-7044-994A-6F6EAB6FD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4565839"/>
              <a:ext cx="5380407" cy="1340469"/>
            </a:xfrm>
            <a:prstGeom prst="rect">
              <a:avLst/>
            </a:prstGeom>
          </p:spPr>
        </p:pic>
        <p:pic>
          <p:nvPicPr>
            <p:cNvPr id="17" name="Picture 16" descr="A picture containing rug&#10;&#10;Description automatically generated">
              <a:extLst>
                <a:ext uri="{FF2B5EF4-FFF2-40B4-BE49-F238E27FC236}">
                  <a16:creationId xmlns:a16="http://schemas.microsoft.com/office/drawing/2014/main" id="{0FA990A4-C9ED-134E-AE11-951DEF0E0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6003087"/>
              <a:ext cx="5380407" cy="1345102"/>
            </a:xfrm>
            <a:prstGeom prst="rect">
              <a:avLst/>
            </a:prstGeom>
          </p:spPr>
        </p:pic>
        <p:pic>
          <p:nvPicPr>
            <p:cNvPr id="20" name="Picture 19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1E30406A-7C89-F149-AE95-2D0BFE2DB40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234" y="7452438"/>
              <a:ext cx="5380407" cy="1345102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4DF9281-DCDD-DC44-A662-63570D0E885B}"/>
                </a:ext>
              </a:extLst>
            </p:cNvPr>
            <p:cNvSpPr/>
            <p:nvPr/>
          </p:nvSpPr>
          <p:spPr>
            <a:xfrm>
              <a:off x="4057437" y="7441805"/>
              <a:ext cx="2676827" cy="1338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F5E281D-DD68-C247-9C5D-302C823F4BC9}"/>
                </a:ext>
              </a:extLst>
            </p:cNvPr>
            <p:cNvSpPr txBox="1"/>
            <p:nvPr/>
          </p:nvSpPr>
          <p:spPr>
            <a:xfrm>
              <a:off x="4077502" y="7663324"/>
              <a:ext cx="26768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Unavailable Brain – Tumor margin. Invasion pattern indeterminate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47AA376-6BBD-2149-9CD5-8389A493569D}"/>
                </a:ext>
              </a:extLst>
            </p:cNvPr>
            <p:cNvSpPr txBox="1"/>
            <p:nvPr/>
          </p:nvSpPr>
          <p:spPr>
            <a:xfrm>
              <a:off x="1325606" y="192003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E8A74FB-22ED-D74B-83AB-1AD0B35AA010}"/>
                </a:ext>
              </a:extLst>
            </p:cNvPr>
            <p:cNvSpPr txBox="1"/>
            <p:nvPr/>
          </p:nvSpPr>
          <p:spPr>
            <a:xfrm>
              <a:off x="1325606" y="162208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49E76B0-DF13-DF43-A1A2-7939C9D89AC7}"/>
                </a:ext>
              </a:extLst>
            </p:cNvPr>
            <p:cNvSpPr txBox="1"/>
            <p:nvPr/>
          </p:nvSpPr>
          <p:spPr>
            <a:xfrm>
              <a:off x="1325606" y="306957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D14AC1C-20E5-884B-BA80-620883CEA578}"/>
                </a:ext>
              </a:extLst>
            </p:cNvPr>
            <p:cNvSpPr txBox="1"/>
            <p:nvPr/>
          </p:nvSpPr>
          <p:spPr>
            <a:xfrm>
              <a:off x="1325606" y="45352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5A28E46-AD78-EF46-AB66-943A7E999E32}"/>
                </a:ext>
              </a:extLst>
            </p:cNvPr>
            <p:cNvSpPr txBox="1"/>
            <p:nvPr/>
          </p:nvSpPr>
          <p:spPr>
            <a:xfrm>
              <a:off x="1325606" y="596446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40FB7B2-3055-E041-92AD-399A683DFB3A}"/>
                </a:ext>
              </a:extLst>
            </p:cNvPr>
            <p:cNvSpPr txBox="1"/>
            <p:nvPr/>
          </p:nvSpPr>
          <p:spPr>
            <a:xfrm>
              <a:off x="1325606" y="742223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802BA14-99D2-D346-9F22-0E70E2F03125}"/>
                </a:ext>
              </a:extLst>
            </p:cNvPr>
            <p:cNvSpPr txBox="1"/>
            <p:nvPr/>
          </p:nvSpPr>
          <p:spPr>
            <a:xfrm>
              <a:off x="3987209" y="179481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707886E-568A-A744-8763-C777F5ECA74F}"/>
                </a:ext>
              </a:extLst>
            </p:cNvPr>
            <p:cNvSpPr txBox="1"/>
            <p:nvPr/>
          </p:nvSpPr>
          <p:spPr>
            <a:xfrm>
              <a:off x="3987209" y="159685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2F4A312-E554-D74F-83C4-1F6F1205772B}"/>
                </a:ext>
              </a:extLst>
            </p:cNvPr>
            <p:cNvSpPr txBox="1"/>
            <p:nvPr/>
          </p:nvSpPr>
          <p:spPr>
            <a:xfrm>
              <a:off x="3987209" y="304434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63D9E6-CD96-B84F-B4D3-625B93353744}"/>
                </a:ext>
              </a:extLst>
            </p:cNvPr>
            <p:cNvSpPr txBox="1"/>
            <p:nvPr/>
          </p:nvSpPr>
          <p:spPr>
            <a:xfrm>
              <a:off x="3987209" y="454815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7B93B09-08D6-AE46-91F4-43B017A0EC5D}"/>
                </a:ext>
              </a:extLst>
            </p:cNvPr>
            <p:cNvSpPr txBox="1"/>
            <p:nvPr/>
          </p:nvSpPr>
          <p:spPr>
            <a:xfrm>
              <a:off x="3987209" y="597734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14BE3CB-81EA-7D41-88AF-84746187D962}"/>
                </a:ext>
              </a:extLst>
            </p:cNvPr>
            <p:cNvSpPr txBox="1"/>
            <p:nvPr/>
          </p:nvSpPr>
          <p:spPr>
            <a:xfrm>
              <a:off x="3987209" y="742241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B554A80-01A9-694F-95B2-461D4D658772}"/>
                </a:ext>
              </a:extLst>
            </p:cNvPr>
            <p:cNvSpPr txBox="1"/>
            <p:nvPr/>
          </p:nvSpPr>
          <p:spPr>
            <a:xfrm>
              <a:off x="3935405" y="8764484"/>
              <a:ext cx="29225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Dankner et al. Supplementary Figure S7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9082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F62494B-6938-574A-8FDB-7E56E03124A0}"/>
              </a:ext>
            </a:extLst>
          </p:cNvPr>
          <p:cNvGrpSpPr/>
          <p:nvPr/>
        </p:nvGrpSpPr>
        <p:grpSpPr>
          <a:xfrm>
            <a:off x="113918" y="-15097"/>
            <a:ext cx="6463436" cy="9121091"/>
            <a:chOff x="361893" y="-30595"/>
            <a:chExt cx="6463436" cy="9121091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03A750D-54F1-714B-ABE1-8B8EF0C7E979}"/>
                </a:ext>
              </a:extLst>
            </p:cNvPr>
            <p:cNvSpPr txBox="1"/>
            <p:nvPr/>
          </p:nvSpPr>
          <p:spPr>
            <a:xfrm>
              <a:off x="371959" y="677918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GCRC2164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232D63-2AFA-6B40-99AE-2330EA9A4DB3}"/>
                </a:ext>
              </a:extLst>
            </p:cNvPr>
            <p:cNvSpPr txBox="1"/>
            <p:nvPr/>
          </p:nvSpPr>
          <p:spPr>
            <a:xfrm>
              <a:off x="2421033" y="-30595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PDX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F713C43-F4EE-8448-86D2-F09064D9041F}"/>
                </a:ext>
              </a:extLst>
            </p:cNvPr>
            <p:cNvSpPr txBox="1"/>
            <p:nvPr/>
          </p:nvSpPr>
          <p:spPr>
            <a:xfrm>
              <a:off x="5032852" y="-30595"/>
              <a:ext cx="662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Patient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3AC72C1-BF3F-7D43-AF26-0C18287BD76A}"/>
                </a:ext>
              </a:extLst>
            </p:cNvPr>
            <p:cNvSpPr txBox="1"/>
            <p:nvPr/>
          </p:nvSpPr>
          <p:spPr>
            <a:xfrm>
              <a:off x="371959" y="2148459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GCRC2073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1841BC2-3E2A-FA45-98AC-D12D05ACBB89}"/>
                </a:ext>
              </a:extLst>
            </p:cNvPr>
            <p:cNvSpPr txBox="1"/>
            <p:nvPr/>
          </p:nvSpPr>
          <p:spPr>
            <a:xfrm>
              <a:off x="361893" y="350868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GCRC1987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33B681-4D19-2445-8C24-C127E3BBE550}"/>
                </a:ext>
              </a:extLst>
            </p:cNvPr>
            <p:cNvSpPr txBox="1"/>
            <p:nvPr/>
          </p:nvSpPr>
          <p:spPr>
            <a:xfrm>
              <a:off x="371959" y="505835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GCRC2015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6D18271-1FBE-4445-919D-9B7D86BB6658}"/>
                </a:ext>
              </a:extLst>
            </p:cNvPr>
            <p:cNvSpPr txBox="1"/>
            <p:nvPr/>
          </p:nvSpPr>
          <p:spPr>
            <a:xfrm>
              <a:off x="361893" y="6494707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GCRC1998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B0B2FD6-6C77-024B-8F25-5D1D8F8BE2B4}"/>
                </a:ext>
              </a:extLst>
            </p:cNvPr>
            <p:cNvSpPr txBox="1"/>
            <p:nvPr/>
          </p:nvSpPr>
          <p:spPr>
            <a:xfrm>
              <a:off x="361893" y="8038769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GCRC2046</a:t>
              </a:r>
            </a:p>
          </p:txBody>
        </p:sp>
        <p:pic>
          <p:nvPicPr>
            <p:cNvPr id="4" name="Picture 3" descr="A picture containing rug, brick&#10;&#10;Description automatically generated">
              <a:extLst>
                <a:ext uri="{FF2B5EF4-FFF2-40B4-BE49-F238E27FC236}">
                  <a16:creationId xmlns:a16="http://schemas.microsoft.com/office/drawing/2014/main" id="{BA5F3904-D62D-CF4E-BA40-F091B10B6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407" y="224191"/>
              <a:ext cx="5459234" cy="1364809"/>
            </a:xfrm>
            <a:prstGeom prst="rect">
              <a:avLst/>
            </a:prstGeom>
          </p:spPr>
        </p:pic>
        <p:pic>
          <p:nvPicPr>
            <p:cNvPr id="8" name="Picture 7" descr="A picture containing rug&#10;&#10;Description automatically generated">
              <a:extLst>
                <a:ext uri="{FF2B5EF4-FFF2-40B4-BE49-F238E27FC236}">
                  <a16:creationId xmlns:a16="http://schemas.microsoft.com/office/drawing/2014/main" id="{28247187-444E-7843-875B-0A741DB6AD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407" y="1662530"/>
              <a:ext cx="5459234" cy="1361642"/>
            </a:xfrm>
            <a:prstGeom prst="rect">
              <a:avLst/>
            </a:prstGeom>
          </p:spPr>
        </p:pic>
        <p:pic>
          <p:nvPicPr>
            <p:cNvPr id="11" name="Picture 10" descr="A picture containing food, rug&#10;&#10;Description automatically generated">
              <a:extLst>
                <a:ext uri="{FF2B5EF4-FFF2-40B4-BE49-F238E27FC236}">
                  <a16:creationId xmlns:a16="http://schemas.microsoft.com/office/drawing/2014/main" id="{D0E52010-9A95-894E-A4B6-60C5171A8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407" y="3100672"/>
              <a:ext cx="5459234" cy="1364809"/>
            </a:xfrm>
            <a:prstGeom prst="rect">
              <a:avLst/>
            </a:prstGeom>
          </p:spPr>
        </p:pic>
        <p:pic>
          <p:nvPicPr>
            <p:cNvPr id="14" name="Picture 13" descr="A picture containing rug&#10;&#10;Description automatically generated">
              <a:extLst>
                <a:ext uri="{FF2B5EF4-FFF2-40B4-BE49-F238E27FC236}">
                  <a16:creationId xmlns:a16="http://schemas.microsoft.com/office/drawing/2014/main" id="{73EAA12F-7D6B-8E47-80FB-BF9D56219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407" y="4545821"/>
              <a:ext cx="5459234" cy="1364809"/>
            </a:xfrm>
            <a:prstGeom prst="rect">
              <a:avLst/>
            </a:prstGeom>
          </p:spPr>
        </p:pic>
        <p:pic>
          <p:nvPicPr>
            <p:cNvPr id="17" name="Picture 16" descr="A picture containing brick, building, rug&#10;&#10;Description automatically generated">
              <a:extLst>
                <a:ext uri="{FF2B5EF4-FFF2-40B4-BE49-F238E27FC236}">
                  <a16:creationId xmlns:a16="http://schemas.microsoft.com/office/drawing/2014/main" id="{FCB2F6C2-77D8-644F-A5D5-9F83C61EA9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407" y="5990970"/>
              <a:ext cx="5459234" cy="1364809"/>
            </a:xfrm>
            <a:prstGeom prst="rect">
              <a:avLst/>
            </a:prstGeom>
          </p:spPr>
        </p:pic>
        <p:pic>
          <p:nvPicPr>
            <p:cNvPr id="20" name="Picture 19" descr="A picture containing brick&#10;&#10;Description automatically generated">
              <a:extLst>
                <a:ext uri="{FF2B5EF4-FFF2-40B4-BE49-F238E27FC236}">
                  <a16:creationId xmlns:a16="http://schemas.microsoft.com/office/drawing/2014/main" id="{FCB1F057-80DB-C344-B6DF-559F5BB38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407" y="7436119"/>
              <a:ext cx="5459234" cy="1364809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534FD8A-8E2A-8C45-8640-91F3CA66373F}"/>
                </a:ext>
              </a:extLst>
            </p:cNvPr>
            <p:cNvSpPr/>
            <p:nvPr/>
          </p:nvSpPr>
          <p:spPr>
            <a:xfrm>
              <a:off x="4018024" y="1662530"/>
              <a:ext cx="2729617" cy="13578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159A842-D05A-2047-9364-9DAF5CC859BA}"/>
                </a:ext>
              </a:extLst>
            </p:cNvPr>
            <p:cNvSpPr/>
            <p:nvPr/>
          </p:nvSpPr>
          <p:spPr>
            <a:xfrm>
              <a:off x="4018023" y="3100672"/>
              <a:ext cx="2729617" cy="13578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C3EB07B-9DFF-8546-BB6E-B3A4FD0782E3}"/>
                </a:ext>
              </a:extLst>
            </p:cNvPr>
            <p:cNvSpPr txBox="1"/>
            <p:nvPr/>
          </p:nvSpPr>
          <p:spPr>
            <a:xfrm>
              <a:off x="4106917" y="1879766"/>
              <a:ext cx="26768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Unavailable Brain – Tumor margin. Invasion pattern indeterminate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9EE3B79-FBE4-7A4D-83FE-8075DD5CBBDB}"/>
                </a:ext>
              </a:extLst>
            </p:cNvPr>
            <p:cNvSpPr txBox="1"/>
            <p:nvPr/>
          </p:nvSpPr>
          <p:spPr>
            <a:xfrm>
              <a:off x="4052855" y="3317908"/>
              <a:ext cx="26768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Unavailable Brain – Tumor margin. Invasion pattern indeterminate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2F87BD6-45D6-154A-BD56-A27ACF0A7878}"/>
                </a:ext>
              </a:extLst>
            </p:cNvPr>
            <p:cNvSpPr txBox="1"/>
            <p:nvPr/>
          </p:nvSpPr>
          <p:spPr>
            <a:xfrm>
              <a:off x="1236706" y="19200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664141F-BCEC-4E4B-B62F-880F25409488}"/>
                </a:ext>
              </a:extLst>
            </p:cNvPr>
            <p:cNvSpPr txBox="1"/>
            <p:nvPr/>
          </p:nvSpPr>
          <p:spPr>
            <a:xfrm>
              <a:off x="1236706" y="16220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EBAABF4-60EB-1A4F-A3BD-1093CBEEB5F7}"/>
                </a:ext>
              </a:extLst>
            </p:cNvPr>
            <p:cNvSpPr txBox="1"/>
            <p:nvPr/>
          </p:nvSpPr>
          <p:spPr>
            <a:xfrm>
              <a:off x="1236706" y="305687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E1CF132-0F0B-B840-8BC7-726968A976D6}"/>
                </a:ext>
              </a:extLst>
            </p:cNvPr>
            <p:cNvSpPr txBox="1"/>
            <p:nvPr/>
          </p:nvSpPr>
          <p:spPr>
            <a:xfrm>
              <a:off x="1236706" y="450988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CBA4C45-2A7F-AE45-AF88-987424474F1B}"/>
                </a:ext>
              </a:extLst>
            </p:cNvPr>
            <p:cNvSpPr txBox="1"/>
            <p:nvPr/>
          </p:nvSpPr>
          <p:spPr>
            <a:xfrm>
              <a:off x="1236706" y="595176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5E0DB29-116A-FF43-8A30-B53A63C52D95}"/>
                </a:ext>
              </a:extLst>
            </p:cNvPr>
            <p:cNvSpPr txBox="1"/>
            <p:nvPr/>
          </p:nvSpPr>
          <p:spPr>
            <a:xfrm>
              <a:off x="1236706" y="738413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F404236-C637-7E4D-86B8-3357877D6284}"/>
                </a:ext>
              </a:extLst>
            </p:cNvPr>
            <p:cNvSpPr txBox="1"/>
            <p:nvPr/>
          </p:nvSpPr>
          <p:spPr>
            <a:xfrm>
              <a:off x="3952473" y="19200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8B6775B-706E-6640-A6D1-B9DFA50FD366}"/>
                </a:ext>
              </a:extLst>
            </p:cNvPr>
            <p:cNvSpPr txBox="1"/>
            <p:nvPr/>
          </p:nvSpPr>
          <p:spPr>
            <a:xfrm>
              <a:off x="3952473" y="162208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AD44FAD-4E8C-F344-B1A4-771F5F34CBAE}"/>
                </a:ext>
              </a:extLst>
            </p:cNvPr>
            <p:cNvSpPr txBox="1"/>
            <p:nvPr/>
          </p:nvSpPr>
          <p:spPr>
            <a:xfrm>
              <a:off x="3952473" y="306957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B4670DF-A12B-D548-8C2E-BB59443C9EF9}"/>
                </a:ext>
              </a:extLst>
            </p:cNvPr>
            <p:cNvSpPr txBox="1"/>
            <p:nvPr/>
          </p:nvSpPr>
          <p:spPr>
            <a:xfrm>
              <a:off x="3965173" y="449718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ED406AE-A830-1641-B57F-035BD7612A19}"/>
                </a:ext>
              </a:extLst>
            </p:cNvPr>
            <p:cNvSpPr txBox="1"/>
            <p:nvPr/>
          </p:nvSpPr>
          <p:spPr>
            <a:xfrm>
              <a:off x="3965173" y="595176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713E961-ADF2-524F-9E36-F737AEB31B31}"/>
                </a:ext>
              </a:extLst>
            </p:cNvPr>
            <p:cNvSpPr txBox="1"/>
            <p:nvPr/>
          </p:nvSpPr>
          <p:spPr>
            <a:xfrm>
              <a:off x="3965173" y="740953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F21DC7E-2E63-E44F-979C-AB3B8A78260A}"/>
                </a:ext>
              </a:extLst>
            </p:cNvPr>
            <p:cNvSpPr txBox="1"/>
            <p:nvPr/>
          </p:nvSpPr>
          <p:spPr>
            <a:xfrm>
              <a:off x="3902734" y="8813497"/>
              <a:ext cx="29225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Dankner et al. Supplementary Figure S7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4803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35DF223-7180-4D49-ADCE-5B19834337D4}"/>
              </a:ext>
            </a:extLst>
          </p:cNvPr>
          <p:cNvSpPr/>
          <p:nvPr/>
        </p:nvSpPr>
        <p:spPr>
          <a:xfrm>
            <a:off x="0" y="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CA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S7. </a:t>
            </a:r>
            <a:r>
              <a:rPr lang="en-CA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 of PDX and matched patient specimens for </a:t>
            </a:r>
            <a:r>
              <a:rPr lang="en-CA" sz="1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invasion pattern.</a:t>
            </a:r>
            <a:r>
              <a:rPr lang="en-CA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 = minimally invasive, HI = highly invasive, NA = indeterminate because of inadequate cancer – brain margin in patient specimen. </a:t>
            </a:r>
            <a:endParaRPr lang="en-CA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763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5850</TotalTime>
  <Words>246</Words>
  <Application>Microsoft Macintosh PowerPoint</Application>
  <PresentationFormat>On-screen Show (4:3)</PresentationFormat>
  <Paragraphs>114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McGill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Siegel</dc:creator>
  <cp:lastModifiedBy>Matthew Dankner</cp:lastModifiedBy>
  <cp:revision>231</cp:revision>
  <dcterms:created xsi:type="dcterms:W3CDTF">2018-08-15T18:36:13Z</dcterms:created>
  <dcterms:modified xsi:type="dcterms:W3CDTF">2020-11-09T21:08:29Z</dcterms:modified>
</cp:coreProperties>
</file>