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0616"/>
  </p:normalViewPr>
  <p:slideViewPr>
    <p:cSldViewPr snapToGrid="0" snapToObjects="1" showGuides="1">
      <p:cViewPr varScale="1">
        <p:scale>
          <a:sx n="104" d="100"/>
          <a:sy n="104" d="100"/>
        </p:scale>
        <p:origin x="188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438E-9C6A-1E41-A69B-1E6C041FADD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5EE-797A-A240-9F38-F07539F37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95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438E-9C6A-1E41-A69B-1E6C041FADD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5EE-797A-A240-9F38-F07539F37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92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438E-9C6A-1E41-A69B-1E6C041FADD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5EE-797A-A240-9F38-F07539F37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9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438E-9C6A-1E41-A69B-1E6C041FADD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5EE-797A-A240-9F38-F07539F37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102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438E-9C6A-1E41-A69B-1E6C041FADD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5EE-797A-A240-9F38-F07539F37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460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438E-9C6A-1E41-A69B-1E6C041FADD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5EE-797A-A240-9F38-F07539F37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1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438E-9C6A-1E41-A69B-1E6C041FADD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5EE-797A-A240-9F38-F07539F37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13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438E-9C6A-1E41-A69B-1E6C041FADD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5EE-797A-A240-9F38-F07539F37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273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438E-9C6A-1E41-A69B-1E6C041FADD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5EE-797A-A240-9F38-F07539F37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8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438E-9C6A-1E41-A69B-1E6C041FADD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5EE-797A-A240-9F38-F07539F37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6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5438E-9C6A-1E41-A69B-1E6C041FADD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1C5EE-797A-A240-9F38-F07539F37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4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5438E-9C6A-1E41-A69B-1E6C041FADDE}" type="datetimeFigureOut">
              <a:rPr lang="en-US" smtClean="0"/>
              <a:t>11/9/20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1C5EE-797A-A240-9F38-F07539F37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465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Box 89">
            <a:extLst>
              <a:ext uri="{FF2B5EF4-FFF2-40B4-BE49-F238E27FC236}">
                <a16:creationId xmlns:a16="http://schemas.microsoft.com/office/drawing/2014/main" id="{CCA2EA91-F1B5-8B4E-BCEC-A3C32A3BA189}"/>
              </a:ext>
            </a:extLst>
          </p:cNvPr>
          <p:cNvSpPr txBox="1"/>
          <p:nvPr/>
        </p:nvSpPr>
        <p:spPr>
          <a:xfrm>
            <a:off x="5184942" y="6468720"/>
            <a:ext cx="3902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Dankner </a:t>
            </a:r>
            <a:r>
              <a:rPr lang="en-US" sz="1600" i="1" dirty="0">
                <a:latin typeface="Arial"/>
                <a:cs typeface="Arial"/>
              </a:rPr>
              <a:t>et al</a:t>
            </a:r>
            <a:r>
              <a:rPr lang="en-US" sz="1600" dirty="0">
                <a:latin typeface="Arial"/>
                <a:cs typeface="Arial"/>
              </a:rPr>
              <a:t>., Supplementary Figure S9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6ACD9D-F8C4-E442-8DFA-111574D81189}"/>
              </a:ext>
            </a:extLst>
          </p:cNvPr>
          <p:cNvSpPr txBox="1"/>
          <p:nvPr/>
        </p:nvSpPr>
        <p:spPr>
          <a:xfrm>
            <a:off x="956816" y="43496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00D366B-1601-604E-BF81-3CFCDC53599C}"/>
              </a:ext>
            </a:extLst>
          </p:cNvPr>
          <p:cNvSpPr txBox="1"/>
          <p:nvPr/>
        </p:nvSpPr>
        <p:spPr>
          <a:xfrm>
            <a:off x="5037999" y="434969"/>
            <a:ext cx="38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5469D41-6A8E-594C-A694-C4BFDFEEBD9F}"/>
              </a:ext>
            </a:extLst>
          </p:cNvPr>
          <p:cNvSpPr txBox="1"/>
          <p:nvPr/>
        </p:nvSpPr>
        <p:spPr>
          <a:xfrm>
            <a:off x="5037999" y="343518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669210E5-BEA2-F142-BE8E-1AC8C925C422}"/>
              </a:ext>
            </a:extLst>
          </p:cNvPr>
          <p:cNvSpPr txBox="1"/>
          <p:nvPr/>
        </p:nvSpPr>
        <p:spPr>
          <a:xfrm>
            <a:off x="956816" y="343518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421D760E-8D4E-1745-B9E3-DD595B05345B}"/>
              </a:ext>
            </a:extLst>
          </p:cNvPr>
          <p:cNvGrpSpPr/>
          <p:nvPr/>
        </p:nvGrpSpPr>
        <p:grpSpPr>
          <a:xfrm>
            <a:off x="1033786" y="1576366"/>
            <a:ext cx="3652676" cy="1283555"/>
            <a:chOff x="159074" y="3148835"/>
            <a:chExt cx="8293100" cy="2755900"/>
          </a:xfrm>
        </p:grpSpPr>
        <p:pic>
          <p:nvPicPr>
            <p:cNvPr id="142" name="Picture 141" descr="A picture containing tiled, fabric, kitchen, sink&#10;&#10;Description automatically generated">
              <a:extLst>
                <a:ext uri="{FF2B5EF4-FFF2-40B4-BE49-F238E27FC236}">
                  <a16:creationId xmlns:a16="http://schemas.microsoft.com/office/drawing/2014/main" id="{4F733A22-E602-6648-846E-04D18F5F5D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9074" y="3148835"/>
              <a:ext cx="8293100" cy="27559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34E4F7A0-E79A-634B-85AD-47329814F2EA}"/>
                </a:ext>
              </a:extLst>
            </p:cNvPr>
            <p:cNvCxnSpPr>
              <a:cxnSpLocks/>
            </p:cNvCxnSpPr>
            <p:nvPr/>
          </p:nvCxnSpPr>
          <p:spPr>
            <a:xfrm>
              <a:off x="314119" y="5757886"/>
              <a:ext cx="600281" cy="0"/>
            </a:xfrm>
            <a:prstGeom prst="line">
              <a:avLst/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6" name="TextBox 145">
            <a:extLst>
              <a:ext uri="{FF2B5EF4-FFF2-40B4-BE49-F238E27FC236}">
                <a16:creationId xmlns:a16="http://schemas.microsoft.com/office/drawing/2014/main" id="{E95B5E76-EC44-6B4D-ABB4-70855D322C19}"/>
              </a:ext>
            </a:extLst>
          </p:cNvPr>
          <p:cNvSpPr txBox="1"/>
          <p:nvPr/>
        </p:nvSpPr>
        <p:spPr>
          <a:xfrm>
            <a:off x="1390368" y="1256427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ED0C45C4-BA78-6D4E-A30F-4B85BB87C3A0}"/>
              </a:ext>
            </a:extLst>
          </p:cNvPr>
          <p:cNvSpPr txBox="1"/>
          <p:nvPr/>
        </p:nvSpPr>
        <p:spPr>
          <a:xfrm>
            <a:off x="2629582" y="1256427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sh1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28797FD9-7EBF-8A4B-9F37-5C63EC6D8C7E}"/>
              </a:ext>
            </a:extLst>
          </p:cNvPr>
          <p:cNvSpPr txBox="1"/>
          <p:nvPr/>
        </p:nvSpPr>
        <p:spPr>
          <a:xfrm>
            <a:off x="3870096" y="1256427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sh2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D57A372-1223-7F41-AF3D-8943221FCCD1}"/>
              </a:ext>
            </a:extLst>
          </p:cNvPr>
          <p:cNvSpPr txBox="1"/>
          <p:nvPr/>
        </p:nvSpPr>
        <p:spPr>
          <a:xfrm>
            <a:off x="2873979" y="954399"/>
            <a:ext cx="1349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CIRBP shRNA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F3CB2A66-FBC5-A04B-8111-07FE8C66366D}"/>
              </a:ext>
            </a:extLst>
          </p:cNvPr>
          <p:cNvSpPr txBox="1"/>
          <p:nvPr/>
        </p:nvSpPr>
        <p:spPr>
          <a:xfrm>
            <a:off x="1938735" y="638275"/>
            <a:ext cx="2089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GCRC1987, IHC: pERK</a:t>
            </a:r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F5C6D452-EE8C-4C46-AD9C-B1F2CB075638}"/>
              </a:ext>
            </a:extLst>
          </p:cNvPr>
          <p:cNvCxnSpPr>
            <a:cxnSpLocks/>
          </p:cNvCxnSpPr>
          <p:nvPr/>
        </p:nvCxnSpPr>
        <p:spPr>
          <a:xfrm>
            <a:off x="2178418" y="1265536"/>
            <a:ext cx="2378328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84817703-2733-EA44-8C39-62665D3FD49E}"/>
              </a:ext>
            </a:extLst>
          </p:cNvPr>
          <p:cNvCxnSpPr>
            <a:cxnSpLocks/>
          </p:cNvCxnSpPr>
          <p:nvPr/>
        </p:nvCxnSpPr>
        <p:spPr>
          <a:xfrm>
            <a:off x="1001236" y="949540"/>
            <a:ext cx="361157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9D14AAB4-9FA4-DB4B-911F-36591DC0A982}"/>
              </a:ext>
            </a:extLst>
          </p:cNvPr>
          <p:cNvCxnSpPr>
            <a:cxnSpLocks/>
          </p:cNvCxnSpPr>
          <p:nvPr/>
        </p:nvCxnSpPr>
        <p:spPr>
          <a:xfrm>
            <a:off x="2245696" y="1576366"/>
            <a:ext cx="0" cy="128355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A41F10D6-2874-004B-9DCD-D768F7339E65}"/>
              </a:ext>
            </a:extLst>
          </p:cNvPr>
          <p:cNvCxnSpPr>
            <a:cxnSpLocks/>
          </p:cNvCxnSpPr>
          <p:nvPr/>
        </p:nvCxnSpPr>
        <p:spPr>
          <a:xfrm>
            <a:off x="3466678" y="1576366"/>
            <a:ext cx="0" cy="1283555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1" name="Picture 160" descr="A picture containing food, cake, plate&#10;&#10;Description automatically generated">
            <a:extLst>
              <a:ext uri="{FF2B5EF4-FFF2-40B4-BE49-F238E27FC236}">
                <a16:creationId xmlns:a16="http://schemas.microsoft.com/office/drawing/2014/main" id="{A834CD37-6BF7-5C43-B620-5644CF68F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641" y="4778637"/>
            <a:ext cx="3652676" cy="129231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CEC18D3B-A4E0-6F4A-B4F3-121899BFEFF2}"/>
              </a:ext>
            </a:extLst>
          </p:cNvPr>
          <p:cNvCxnSpPr>
            <a:cxnSpLocks/>
          </p:cNvCxnSpPr>
          <p:nvPr/>
        </p:nvCxnSpPr>
        <p:spPr>
          <a:xfrm>
            <a:off x="1106516" y="6004747"/>
            <a:ext cx="264196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A5335F42-8542-0947-AB38-63332594A5D6}"/>
              </a:ext>
            </a:extLst>
          </p:cNvPr>
          <p:cNvSpPr txBox="1"/>
          <p:nvPr/>
        </p:nvSpPr>
        <p:spPr>
          <a:xfrm>
            <a:off x="1426276" y="4455547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01A646CC-7F4F-1842-9A62-7F6CB6FE4C9C}"/>
              </a:ext>
            </a:extLst>
          </p:cNvPr>
          <p:cNvSpPr txBox="1"/>
          <p:nvPr/>
        </p:nvSpPr>
        <p:spPr>
          <a:xfrm>
            <a:off x="2664571" y="4455547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sh1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BABF5986-EBF7-614C-8C5C-DED4B95D8A5B}"/>
              </a:ext>
            </a:extLst>
          </p:cNvPr>
          <p:cNvSpPr txBox="1"/>
          <p:nvPr/>
        </p:nvSpPr>
        <p:spPr>
          <a:xfrm>
            <a:off x="3904165" y="4455547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sh2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F6540DE9-8D38-F349-9124-4E4426F0DA3A}"/>
              </a:ext>
            </a:extLst>
          </p:cNvPr>
          <p:cNvSpPr txBox="1"/>
          <p:nvPr/>
        </p:nvSpPr>
        <p:spPr>
          <a:xfrm>
            <a:off x="2955051" y="4081487"/>
            <a:ext cx="1349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CIRBP shRNA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598CE011-4417-C74E-83D1-6BDEE0CDAE22}"/>
              </a:ext>
            </a:extLst>
          </p:cNvPr>
          <p:cNvSpPr txBox="1"/>
          <p:nvPr/>
        </p:nvSpPr>
        <p:spPr>
          <a:xfrm>
            <a:off x="2020502" y="3692691"/>
            <a:ext cx="1988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GCRC1987, IHC: KI67</a:t>
            </a:r>
          </a:p>
        </p:txBody>
      </p: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F23130EC-F6B8-5C4E-AA95-41E93F79185C}"/>
              </a:ext>
            </a:extLst>
          </p:cNvPr>
          <p:cNvCxnSpPr>
            <a:cxnSpLocks/>
          </p:cNvCxnSpPr>
          <p:nvPr/>
        </p:nvCxnSpPr>
        <p:spPr>
          <a:xfrm>
            <a:off x="2260007" y="4441351"/>
            <a:ext cx="2376564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874E0904-2F8B-8D47-9874-F1C3521CDCA8}"/>
              </a:ext>
            </a:extLst>
          </p:cNvPr>
          <p:cNvCxnSpPr>
            <a:cxnSpLocks/>
          </p:cNvCxnSpPr>
          <p:nvPr/>
        </p:nvCxnSpPr>
        <p:spPr>
          <a:xfrm>
            <a:off x="1083698" y="4064627"/>
            <a:ext cx="3608898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8EB958E1-15A7-3D42-B3A6-D2493ABDC128}"/>
              </a:ext>
            </a:extLst>
          </p:cNvPr>
          <p:cNvCxnSpPr>
            <a:cxnSpLocks/>
          </p:cNvCxnSpPr>
          <p:nvPr/>
        </p:nvCxnSpPr>
        <p:spPr>
          <a:xfrm>
            <a:off x="2269344" y="4778637"/>
            <a:ext cx="0" cy="129774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61212227-DA05-574A-938C-2FDB4D80AF45}"/>
              </a:ext>
            </a:extLst>
          </p:cNvPr>
          <p:cNvCxnSpPr>
            <a:cxnSpLocks/>
          </p:cNvCxnSpPr>
          <p:nvPr/>
        </p:nvCxnSpPr>
        <p:spPr>
          <a:xfrm>
            <a:off x="3480083" y="4773215"/>
            <a:ext cx="0" cy="129774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2" name="Picture 171">
            <a:extLst>
              <a:ext uri="{FF2B5EF4-FFF2-40B4-BE49-F238E27FC236}">
                <a16:creationId xmlns:a16="http://schemas.microsoft.com/office/drawing/2014/main" id="{D19D2FCC-C3DC-8D4A-8610-5CCF2C000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5806" y="607997"/>
            <a:ext cx="2581166" cy="1820189"/>
          </a:xfrm>
          <a:prstGeom prst="rect">
            <a:avLst/>
          </a:prstGeom>
        </p:spPr>
      </p:pic>
      <p:sp>
        <p:nvSpPr>
          <p:cNvPr id="173" name="TextBox 172">
            <a:extLst>
              <a:ext uri="{FF2B5EF4-FFF2-40B4-BE49-F238E27FC236}">
                <a16:creationId xmlns:a16="http://schemas.microsoft.com/office/drawing/2014/main" id="{8424A589-B530-E04F-8CC0-FF072A99716A}"/>
              </a:ext>
            </a:extLst>
          </p:cNvPr>
          <p:cNvSpPr txBox="1"/>
          <p:nvPr/>
        </p:nvSpPr>
        <p:spPr>
          <a:xfrm rot="16200000">
            <a:off x="4796576" y="1364202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 Score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591FF5A-2674-5540-B823-852D78C4BE92}"/>
              </a:ext>
            </a:extLst>
          </p:cNvPr>
          <p:cNvSpPr txBox="1"/>
          <p:nvPr/>
        </p:nvSpPr>
        <p:spPr>
          <a:xfrm>
            <a:off x="5430145" y="165524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E063E494-123B-5F4B-8E0C-943BE0F61037}"/>
              </a:ext>
            </a:extLst>
          </p:cNvPr>
          <p:cNvSpPr txBox="1"/>
          <p:nvPr/>
        </p:nvSpPr>
        <p:spPr>
          <a:xfrm>
            <a:off x="5430145" y="112856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2F794524-5EF8-9840-92BD-0459E92D92C9}"/>
              </a:ext>
            </a:extLst>
          </p:cNvPr>
          <p:cNvSpPr txBox="1"/>
          <p:nvPr/>
        </p:nvSpPr>
        <p:spPr>
          <a:xfrm>
            <a:off x="5430145" y="58891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E9026776-7479-4B4A-BA38-A3DE15FF5828}"/>
              </a:ext>
            </a:extLst>
          </p:cNvPr>
          <p:cNvSpPr txBox="1"/>
          <p:nvPr/>
        </p:nvSpPr>
        <p:spPr>
          <a:xfrm>
            <a:off x="5430145" y="219237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23277B71-8F35-0E4C-BEEF-E746BA2C1B83}"/>
              </a:ext>
            </a:extLst>
          </p:cNvPr>
          <p:cNvSpPr txBox="1"/>
          <p:nvPr/>
        </p:nvSpPr>
        <p:spPr>
          <a:xfrm>
            <a:off x="6096920" y="2311929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7230DEBF-C22E-8C47-834A-14915D83A871}"/>
              </a:ext>
            </a:extLst>
          </p:cNvPr>
          <p:cNvSpPr txBox="1"/>
          <p:nvPr/>
        </p:nvSpPr>
        <p:spPr>
          <a:xfrm>
            <a:off x="6815182" y="233160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sh1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4BAF5F19-0757-4B4B-8F2B-BEE866F0DD78}"/>
              </a:ext>
            </a:extLst>
          </p:cNvPr>
          <p:cNvSpPr txBox="1"/>
          <p:nvPr/>
        </p:nvSpPr>
        <p:spPr>
          <a:xfrm>
            <a:off x="7569908" y="233160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sh2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FBEA2AB3-839D-BD4F-AC9E-799D884DD30D}"/>
              </a:ext>
            </a:extLst>
          </p:cNvPr>
          <p:cNvSpPr txBox="1"/>
          <p:nvPr/>
        </p:nvSpPr>
        <p:spPr>
          <a:xfrm>
            <a:off x="6737918" y="2656346"/>
            <a:ext cx="1349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CIRBP shRNA</a:t>
            </a:r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E37ED898-B931-F443-9B17-6850031C3BA6}"/>
              </a:ext>
            </a:extLst>
          </p:cNvPr>
          <p:cNvCxnSpPr/>
          <p:nvPr/>
        </p:nvCxnSpPr>
        <p:spPr>
          <a:xfrm>
            <a:off x="6815182" y="2656345"/>
            <a:ext cx="1248685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E909A279-D15B-9D4B-80C6-F78F446EE652}"/>
              </a:ext>
            </a:extLst>
          </p:cNvPr>
          <p:cNvCxnSpPr>
            <a:cxnSpLocks/>
          </p:cNvCxnSpPr>
          <p:nvPr/>
        </p:nvCxnSpPr>
        <p:spPr>
          <a:xfrm>
            <a:off x="6249687" y="979443"/>
            <a:ext cx="812474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0B22928A-4209-CE4D-A933-9C2434ADBD09}"/>
              </a:ext>
            </a:extLst>
          </p:cNvPr>
          <p:cNvCxnSpPr>
            <a:cxnSpLocks/>
          </p:cNvCxnSpPr>
          <p:nvPr/>
        </p:nvCxnSpPr>
        <p:spPr>
          <a:xfrm>
            <a:off x="6233915" y="758588"/>
            <a:ext cx="1564244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1144093D-84AD-0F46-8115-0140A5BCC066}"/>
              </a:ext>
            </a:extLst>
          </p:cNvPr>
          <p:cNvCxnSpPr>
            <a:cxnSpLocks/>
          </p:cNvCxnSpPr>
          <p:nvPr/>
        </p:nvCxnSpPr>
        <p:spPr>
          <a:xfrm>
            <a:off x="7785482" y="758588"/>
            <a:ext cx="0" cy="103588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6B87C235-D94F-854A-BFB1-688F9D0AAB1B}"/>
              </a:ext>
            </a:extLst>
          </p:cNvPr>
          <p:cNvCxnSpPr>
            <a:cxnSpLocks/>
          </p:cNvCxnSpPr>
          <p:nvPr/>
        </p:nvCxnSpPr>
        <p:spPr>
          <a:xfrm>
            <a:off x="7070017" y="962462"/>
            <a:ext cx="0" cy="31406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5E35F078-A498-BD40-8328-D05F62D46D95}"/>
              </a:ext>
            </a:extLst>
          </p:cNvPr>
          <p:cNvSpPr txBox="1"/>
          <p:nvPr/>
        </p:nvSpPr>
        <p:spPr>
          <a:xfrm>
            <a:off x="6171229" y="704003"/>
            <a:ext cx="1048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= 0.0147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A642E4B1-42F3-F448-818D-4F4B5E5CB37C}"/>
              </a:ext>
            </a:extLst>
          </p:cNvPr>
          <p:cNvSpPr txBox="1"/>
          <p:nvPr/>
        </p:nvSpPr>
        <p:spPr>
          <a:xfrm>
            <a:off x="6575782" y="475346"/>
            <a:ext cx="1048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= 0.0015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9" name="Picture 188">
            <a:extLst>
              <a:ext uri="{FF2B5EF4-FFF2-40B4-BE49-F238E27FC236}">
                <a16:creationId xmlns:a16="http://schemas.microsoft.com/office/drawing/2014/main" id="{16CAFB5B-5747-D941-AA76-F9D45FE75AF6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l="6514"/>
          <a:stretch/>
        </p:blipFill>
        <p:spPr>
          <a:xfrm>
            <a:off x="5734342" y="3808738"/>
            <a:ext cx="2571098" cy="1820189"/>
          </a:xfrm>
          <a:prstGeom prst="rect">
            <a:avLst/>
          </a:prstGeom>
        </p:spPr>
      </p:pic>
      <p:sp>
        <p:nvSpPr>
          <p:cNvPr id="190" name="TextBox 189">
            <a:extLst>
              <a:ext uri="{FF2B5EF4-FFF2-40B4-BE49-F238E27FC236}">
                <a16:creationId xmlns:a16="http://schemas.microsoft.com/office/drawing/2014/main" id="{A13F2D04-ABFB-FF4C-ADC7-F46C6C0B5E77}"/>
              </a:ext>
            </a:extLst>
          </p:cNvPr>
          <p:cNvSpPr txBox="1"/>
          <p:nvPr/>
        </p:nvSpPr>
        <p:spPr>
          <a:xfrm>
            <a:off x="6047584" y="5530225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E41149F3-D342-1F41-96E0-BF1FE7E3D849}"/>
              </a:ext>
            </a:extLst>
          </p:cNvPr>
          <p:cNvSpPr txBox="1"/>
          <p:nvPr/>
        </p:nvSpPr>
        <p:spPr>
          <a:xfrm>
            <a:off x="6765846" y="5549895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sh1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1AB7F137-5281-CF49-9AD2-5CC483745943}"/>
              </a:ext>
            </a:extLst>
          </p:cNvPr>
          <p:cNvSpPr txBox="1"/>
          <p:nvPr/>
        </p:nvSpPr>
        <p:spPr>
          <a:xfrm>
            <a:off x="7520572" y="5549895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sh2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A116390F-65D0-2346-AED6-CA9F9FAA9FCF}"/>
              </a:ext>
            </a:extLst>
          </p:cNvPr>
          <p:cNvSpPr txBox="1"/>
          <p:nvPr/>
        </p:nvSpPr>
        <p:spPr>
          <a:xfrm>
            <a:off x="6688583" y="5874640"/>
            <a:ext cx="1349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CIRBP shRNA</a:t>
            </a:r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B2764DCE-7A81-EB47-BC47-66878E894573}"/>
              </a:ext>
            </a:extLst>
          </p:cNvPr>
          <p:cNvCxnSpPr/>
          <p:nvPr/>
        </p:nvCxnSpPr>
        <p:spPr>
          <a:xfrm>
            <a:off x="6765846" y="5874640"/>
            <a:ext cx="1248685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6BFC78B1-A5F6-4C43-B85D-4E488A95DABE}"/>
              </a:ext>
            </a:extLst>
          </p:cNvPr>
          <p:cNvCxnSpPr>
            <a:cxnSpLocks/>
          </p:cNvCxnSpPr>
          <p:nvPr/>
        </p:nvCxnSpPr>
        <p:spPr>
          <a:xfrm>
            <a:off x="6200352" y="3971606"/>
            <a:ext cx="812474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C825120E-62A0-F647-BC76-0466663C37D2}"/>
              </a:ext>
            </a:extLst>
          </p:cNvPr>
          <p:cNvCxnSpPr>
            <a:cxnSpLocks/>
          </p:cNvCxnSpPr>
          <p:nvPr/>
        </p:nvCxnSpPr>
        <p:spPr>
          <a:xfrm>
            <a:off x="6184580" y="3750752"/>
            <a:ext cx="1564244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1FCBA912-B9ED-9947-A09D-4B9A59E905BE}"/>
              </a:ext>
            </a:extLst>
          </p:cNvPr>
          <p:cNvCxnSpPr>
            <a:cxnSpLocks/>
          </p:cNvCxnSpPr>
          <p:nvPr/>
        </p:nvCxnSpPr>
        <p:spPr>
          <a:xfrm>
            <a:off x="7736147" y="3750752"/>
            <a:ext cx="0" cy="690946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8EA22CE5-2DD7-0142-9BD6-67786EB498D4}"/>
              </a:ext>
            </a:extLst>
          </p:cNvPr>
          <p:cNvCxnSpPr>
            <a:cxnSpLocks/>
          </p:cNvCxnSpPr>
          <p:nvPr/>
        </p:nvCxnSpPr>
        <p:spPr>
          <a:xfrm>
            <a:off x="7020682" y="3954626"/>
            <a:ext cx="0" cy="487072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9" name="TextBox 198">
            <a:extLst>
              <a:ext uri="{FF2B5EF4-FFF2-40B4-BE49-F238E27FC236}">
                <a16:creationId xmlns:a16="http://schemas.microsoft.com/office/drawing/2014/main" id="{27DA241B-04A6-E548-96CF-1FBFC49B5781}"/>
              </a:ext>
            </a:extLst>
          </p:cNvPr>
          <p:cNvSpPr txBox="1"/>
          <p:nvPr/>
        </p:nvSpPr>
        <p:spPr>
          <a:xfrm>
            <a:off x="6121893" y="3696166"/>
            <a:ext cx="1048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= 0.0021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1C7196D-799D-724F-A87E-EB0A3F744877}"/>
              </a:ext>
            </a:extLst>
          </p:cNvPr>
          <p:cNvSpPr txBox="1"/>
          <p:nvPr/>
        </p:nvSpPr>
        <p:spPr>
          <a:xfrm>
            <a:off x="6526447" y="3467510"/>
            <a:ext cx="1048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= 0.0015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55BFC49-3F6D-624D-BF93-9B990F7DF396}"/>
              </a:ext>
            </a:extLst>
          </p:cNvPr>
          <p:cNvSpPr txBox="1"/>
          <p:nvPr/>
        </p:nvSpPr>
        <p:spPr>
          <a:xfrm>
            <a:off x="5383847" y="536662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1EE95018-0150-F742-9FB3-E72EF26F214A}"/>
              </a:ext>
            </a:extLst>
          </p:cNvPr>
          <p:cNvSpPr txBox="1"/>
          <p:nvPr/>
        </p:nvSpPr>
        <p:spPr>
          <a:xfrm>
            <a:off x="5284461" y="4850511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9B572487-EFD1-454A-A7EE-D07F93B8C3F0}"/>
              </a:ext>
            </a:extLst>
          </p:cNvPr>
          <p:cNvSpPr txBox="1"/>
          <p:nvPr/>
        </p:nvSpPr>
        <p:spPr>
          <a:xfrm>
            <a:off x="5284461" y="430782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E43B12CE-89AC-4247-8120-7B920DD0CB3C}"/>
              </a:ext>
            </a:extLst>
          </p:cNvPr>
          <p:cNvSpPr txBox="1"/>
          <p:nvPr/>
        </p:nvSpPr>
        <p:spPr>
          <a:xfrm>
            <a:off x="5284461" y="377252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3FECE1E9-247C-654B-9534-036279379145}"/>
              </a:ext>
            </a:extLst>
          </p:cNvPr>
          <p:cNvSpPr txBox="1"/>
          <p:nvPr/>
        </p:nvSpPr>
        <p:spPr>
          <a:xfrm rot="16200000">
            <a:off x="4451931" y="4582487"/>
            <a:ext cx="1521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KI67 % Positivity</a:t>
            </a:r>
          </a:p>
        </p:txBody>
      </p:sp>
    </p:spTree>
    <p:extLst>
      <p:ext uri="{BB962C8B-B14F-4D97-AF65-F5344CB8AC3E}">
        <p14:creationId xmlns:p14="http://schemas.microsoft.com/office/powerpoint/2010/main" val="3209223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82B9823-CDE4-6746-95C9-CC4D06650E9D}"/>
              </a:ext>
            </a:extLst>
          </p:cNvPr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S9.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GCRC1987 BrM PDX model with CIRBP knockdown displays diminished phosphorylated ERK and KI67 staining.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Representative immunohistochemistry images of phosphorylated ERK (pERK) staining in GCRC1987 BrM expressing EV, CIRBP sh1 and CIRBP sh2. Scale bars: 100 µM.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B,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Quantification of pERK staining in BrM lesions from cohorts described in (A). H Score was calculated as a score out of 12 that encompasses percent positivity and staining intensity by the following formula: (% positivity / 25) X ((1 X % of 1+ cells) + (2 X % of 2+ cells) + (3 X % of 3+ cells)). Statistical analyses were performed using a two-sided Mann-Whitney Test.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Representative immunohistochemistry images of KI67 staining in GCRC1987 BrM expressing EV, CIRBP sh1 and CIRBP sh2. Scale bars: 100 µM.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D,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Quantification of KI67 staining by percent positivity in BrM lesions from cohorts described in (C). Statistical analyses were performed using a two-sided Mann-Whitney Test.</a:t>
            </a:r>
            <a:endParaRPr lang="en-C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855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253</Words>
  <Application>Microsoft Macintosh PowerPoint</Application>
  <PresentationFormat>Letter Paper (8.5x11 in)</PresentationFormat>
  <Paragraphs>38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Siegel</dc:creator>
  <cp:lastModifiedBy>Matthew Dankner</cp:lastModifiedBy>
  <cp:revision>25</cp:revision>
  <dcterms:created xsi:type="dcterms:W3CDTF">2020-06-02T16:23:29Z</dcterms:created>
  <dcterms:modified xsi:type="dcterms:W3CDTF">2020-11-09T23:36:31Z</dcterms:modified>
</cp:coreProperties>
</file>