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94"/>
  </p:normalViewPr>
  <p:slideViewPr>
    <p:cSldViewPr snapToGrid="0" snapToObjects="1">
      <p:cViewPr varScale="1">
        <p:scale>
          <a:sx n="82" d="100"/>
          <a:sy n="82" d="100"/>
        </p:scale>
        <p:origin x="3072" y="16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9D6EA34-C8B8-AE4B-BDC9-6826287652DD}"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117276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6EA34-C8B8-AE4B-BDC9-6826287652DD}"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455737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6EA34-C8B8-AE4B-BDC9-6826287652DD}"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1448468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D6EA34-C8B8-AE4B-BDC9-6826287652DD}"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294095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9D6EA34-C8B8-AE4B-BDC9-6826287652DD}" type="datetimeFigureOut">
              <a:rPr lang="en-US" smtClean="0"/>
              <a:t>6/2/20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2151099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D6EA34-C8B8-AE4B-BDC9-6826287652DD}" type="datetimeFigureOut">
              <a:rPr lang="en-US" smtClean="0"/>
              <a:t>6/2/20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530295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9D6EA34-C8B8-AE4B-BDC9-6826287652DD}" type="datetimeFigureOut">
              <a:rPr lang="en-US" smtClean="0"/>
              <a:t>6/2/20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2223296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9D6EA34-C8B8-AE4B-BDC9-6826287652DD}" type="datetimeFigureOut">
              <a:rPr lang="en-US" smtClean="0"/>
              <a:t>6/2/20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2813283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D6EA34-C8B8-AE4B-BDC9-6826287652DD}" type="datetimeFigureOut">
              <a:rPr lang="en-US" smtClean="0"/>
              <a:t>6/2/20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365535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D6EA34-C8B8-AE4B-BDC9-6826287652DD}" type="datetimeFigureOut">
              <a:rPr lang="en-US" smtClean="0"/>
              <a:t>6/2/20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33001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9D6EA34-C8B8-AE4B-BDC9-6826287652DD}" type="datetimeFigureOut">
              <a:rPr lang="en-US" smtClean="0"/>
              <a:t>6/2/20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9D05A4-C6DF-FE45-B41E-DE23220CC8F8}" type="slidenum">
              <a:rPr lang="en-US" smtClean="0"/>
              <a:t>‹#›</a:t>
            </a:fld>
            <a:endParaRPr lang="en-US"/>
          </a:p>
        </p:txBody>
      </p:sp>
    </p:spTree>
    <p:extLst>
      <p:ext uri="{BB962C8B-B14F-4D97-AF65-F5344CB8AC3E}">
        <p14:creationId xmlns:p14="http://schemas.microsoft.com/office/powerpoint/2010/main" val="3449559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9D6EA34-C8B8-AE4B-BDC9-6826287652DD}" type="datetimeFigureOut">
              <a:rPr lang="en-US" smtClean="0"/>
              <a:t>6/2/20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79D05A4-C6DF-FE45-B41E-DE23220CC8F8}" type="slidenum">
              <a:rPr lang="en-US" smtClean="0"/>
              <a:t>‹#›</a:t>
            </a:fld>
            <a:endParaRPr lang="en-US"/>
          </a:p>
        </p:txBody>
      </p:sp>
    </p:spTree>
    <p:extLst>
      <p:ext uri="{BB962C8B-B14F-4D97-AF65-F5344CB8AC3E}">
        <p14:creationId xmlns:p14="http://schemas.microsoft.com/office/powerpoint/2010/main" val="27940012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32D3ACBA-39C8-F047-B733-83E7EA6BC65D}"/>
              </a:ext>
            </a:extLst>
          </p:cNvPr>
          <p:cNvSpPr/>
          <p:nvPr/>
        </p:nvSpPr>
        <p:spPr>
          <a:xfrm>
            <a:off x="57517" y="2408036"/>
            <a:ext cx="6732000" cy="216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7ACC887A-F0DD-BA47-9D88-35DC07C39CA0}"/>
              </a:ext>
            </a:extLst>
          </p:cNvPr>
          <p:cNvSpPr/>
          <p:nvPr/>
        </p:nvSpPr>
        <p:spPr>
          <a:xfrm>
            <a:off x="57517" y="2811155"/>
            <a:ext cx="6732000" cy="216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083597A0-7CB5-1648-8E8B-FDE811255F8F}"/>
              </a:ext>
            </a:extLst>
          </p:cNvPr>
          <p:cNvSpPr/>
          <p:nvPr/>
        </p:nvSpPr>
        <p:spPr>
          <a:xfrm>
            <a:off x="57517" y="1990169"/>
            <a:ext cx="6732000" cy="216000"/>
          </a:xfrm>
          <a:prstGeom prst="rect">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E3DAD749-8417-5046-B714-444298420743}"/>
              </a:ext>
            </a:extLst>
          </p:cNvPr>
          <p:cNvSpPr txBox="1"/>
          <p:nvPr/>
        </p:nvSpPr>
        <p:spPr>
          <a:xfrm>
            <a:off x="147483" y="97857"/>
            <a:ext cx="6607278" cy="830997"/>
          </a:xfrm>
          <a:prstGeom prst="rect">
            <a:avLst/>
          </a:prstGeom>
          <a:noFill/>
        </p:spPr>
        <p:txBody>
          <a:bodyPr wrap="square" rtlCol="0">
            <a:spAutoFit/>
          </a:bodyPr>
          <a:lstStyle/>
          <a:p>
            <a:pPr algn="ctr"/>
            <a:r>
              <a:rPr lang="en-US" sz="1600" b="1" u="sng" dirty="0">
                <a:latin typeface="Arial" panose="020B0604020202020204" pitchFamily="34" charset="0"/>
                <a:cs typeface="Arial" panose="020B0604020202020204" pitchFamily="34" charset="0"/>
              </a:rPr>
              <a:t>Supplementary Table S5:</a:t>
            </a:r>
            <a:r>
              <a:rPr lang="en-US" sz="1600" dirty="0">
                <a:latin typeface="Arial" panose="020B0604020202020204" pitchFamily="34" charset="0"/>
                <a:cs typeface="Arial" panose="020B0604020202020204" pitchFamily="34" charset="0"/>
              </a:rPr>
              <a:t> List of downregulated genes in invasive cancer cells in surrounding brain versus bulk metastases that are common to the two brain metastasis pairs analyzed</a:t>
            </a:r>
          </a:p>
        </p:txBody>
      </p:sp>
      <p:sp>
        <p:nvSpPr>
          <p:cNvPr id="13" name="TextBox 12">
            <a:extLst>
              <a:ext uri="{FF2B5EF4-FFF2-40B4-BE49-F238E27FC236}">
                <a16:creationId xmlns:a16="http://schemas.microsoft.com/office/drawing/2014/main" id="{D1A66B2B-A070-4D46-8F50-047F05967BE2}"/>
              </a:ext>
            </a:extLst>
          </p:cNvPr>
          <p:cNvSpPr txBox="1"/>
          <p:nvPr/>
        </p:nvSpPr>
        <p:spPr>
          <a:xfrm>
            <a:off x="310547" y="1238868"/>
            <a:ext cx="782587"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Gene</a:t>
            </a:r>
          </a:p>
          <a:p>
            <a:pPr algn="ctr"/>
            <a:r>
              <a:rPr lang="en-US" sz="1400" dirty="0">
                <a:latin typeface="Arial" panose="020B0604020202020204" pitchFamily="34" charset="0"/>
                <a:cs typeface="Arial" panose="020B0604020202020204" pitchFamily="34" charset="0"/>
              </a:rPr>
              <a:t>Symbol</a:t>
            </a:r>
          </a:p>
        </p:txBody>
      </p:sp>
      <p:sp>
        <p:nvSpPr>
          <p:cNvPr id="14" name="TextBox 13">
            <a:extLst>
              <a:ext uri="{FF2B5EF4-FFF2-40B4-BE49-F238E27FC236}">
                <a16:creationId xmlns:a16="http://schemas.microsoft.com/office/drawing/2014/main" id="{13AA3D7B-8F71-0A4E-8795-41F394667BEE}"/>
              </a:ext>
            </a:extLst>
          </p:cNvPr>
          <p:cNvSpPr txBox="1"/>
          <p:nvPr/>
        </p:nvSpPr>
        <p:spPr>
          <a:xfrm>
            <a:off x="1260616" y="1219696"/>
            <a:ext cx="912429"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OPK458 </a:t>
            </a:r>
          </a:p>
          <a:p>
            <a:pPr algn="ctr"/>
            <a:r>
              <a:rPr lang="en-US" sz="1400" dirty="0">
                <a:latin typeface="Arial" panose="020B0604020202020204" pitchFamily="34" charset="0"/>
                <a:cs typeface="Arial" panose="020B0604020202020204" pitchFamily="34" charset="0"/>
              </a:rPr>
              <a:t>% FC</a:t>
            </a:r>
          </a:p>
        </p:txBody>
      </p:sp>
      <p:sp>
        <p:nvSpPr>
          <p:cNvPr id="15" name="TextBox 14">
            <a:extLst>
              <a:ext uri="{FF2B5EF4-FFF2-40B4-BE49-F238E27FC236}">
                <a16:creationId xmlns:a16="http://schemas.microsoft.com/office/drawing/2014/main" id="{69896C59-7AD9-A944-87EB-FCD23A57FE9F}"/>
              </a:ext>
            </a:extLst>
          </p:cNvPr>
          <p:cNvSpPr txBox="1"/>
          <p:nvPr/>
        </p:nvSpPr>
        <p:spPr>
          <a:xfrm>
            <a:off x="5462769" y="1438517"/>
            <a:ext cx="1080745" cy="307777"/>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Description</a:t>
            </a:r>
          </a:p>
        </p:txBody>
      </p:sp>
      <p:sp>
        <p:nvSpPr>
          <p:cNvPr id="18" name="TextBox 17">
            <a:extLst>
              <a:ext uri="{FF2B5EF4-FFF2-40B4-BE49-F238E27FC236}">
                <a16:creationId xmlns:a16="http://schemas.microsoft.com/office/drawing/2014/main" id="{873B3564-AACA-BC49-8B3F-3DCFF447371B}"/>
              </a:ext>
            </a:extLst>
          </p:cNvPr>
          <p:cNvSpPr txBox="1"/>
          <p:nvPr/>
        </p:nvSpPr>
        <p:spPr>
          <a:xfrm>
            <a:off x="2353504" y="1228609"/>
            <a:ext cx="912429"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OPK458 </a:t>
            </a:r>
          </a:p>
          <a:p>
            <a:pPr algn="ctr"/>
            <a:r>
              <a:rPr lang="en-US" sz="1400" dirty="0">
                <a:latin typeface="Arial" panose="020B0604020202020204" pitchFamily="34" charset="0"/>
                <a:cs typeface="Arial" panose="020B0604020202020204" pitchFamily="34" charset="0"/>
              </a:rPr>
              <a:t>AdjP</a:t>
            </a:r>
          </a:p>
        </p:txBody>
      </p:sp>
      <p:sp>
        <p:nvSpPr>
          <p:cNvPr id="19" name="TextBox 18">
            <a:extLst>
              <a:ext uri="{FF2B5EF4-FFF2-40B4-BE49-F238E27FC236}">
                <a16:creationId xmlns:a16="http://schemas.microsoft.com/office/drawing/2014/main" id="{9138D625-4A36-AA4A-9E0D-EC9C4EA20ACA}"/>
              </a:ext>
            </a:extLst>
          </p:cNvPr>
          <p:cNvSpPr txBox="1"/>
          <p:nvPr/>
        </p:nvSpPr>
        <p:spPr>
          <a:xfrm>
            <a:off x="3443813" y="1234050"/>
            <a:ext cx="912429"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OPK472 </a:t>
            </a:r>
          </a:p>
          <a:p>
            <a:pPr algn="ctr"/>
            <a:r>
              <a:rPr lang="en-US" sz="1400" dirty="0">
                <a:latin typeface="Arial" panose="020B0604020202020204" pitchFamily="34" charset="0"/>
                <a:cs typeface="Arial" panose="020B0604020202020204" pitchFamily="34" charset="0"/>
              </a:rPr>
              <a:t>% FC</a:t>
            </a:r>
          </a:p>
        </p:txBody>
      </p:sp>
      <p:sp>
        <p:nvSpPr>
          <p:cNvPr id="20" name="TextBox 19">
            <a:extLst>
              <a:ext uri="{FF2B5EF4-FFF2-40B4-BE49-F238E27FC236}">
                <a16:creationId xmlns:a16="http://schemas.microsoft.com/office/drawing/2014/main" id="{38F1DC8B-5613-8046-B6D2-555A82B99D6D}"/>
              </a:ext>
            </a:extLst>
          </p:cNvPr>
          <p:cNvSpPr txBox="1"/>
          <p:nvPr/>
        </p:nvSpPr>
        <p:spPr>
          <a:xfrm>
            <a:off x="4459206" y="1211967"/>
            <a:ext cx="912429" cy="523220"/>
          </a:xfrm>
          <a:prstGeom prst="rect">
            <a:avLst/>
          </a:prstGeom>
          <a:noFill/>
        </p:spPr>
        <p:txBody>
          <a:bodyPr wrap="none" rtlCol="0">
            <a:spAutoFit/>
          </a:bodyPr>
          <a:lstStyle/>
          <a:p>
            <a:pPr algn="ctr"/>
            <a:r>
              <a:rPr lang="en-US" sz="1400" dirty="0">
                <a:latin typeface="Arial" panose="020B0604020202020204" pitchFamily="34" charset="0"/>
                <a:cs typeface="Arial" panose="020B0604020202020204" pitchFamily="34" charset="0"/>
              </a:rPr>
              <a:t>OPK472 </a:t>
            </a:r>
          </a:p>
          <a:p>
            <a:pPr algn="ctr"/>
            <a:r>
              <a:rPr lang="en-US" sz="1400" dirty="0">
                <a:latin typeface="Arial" panose="020B0604020202020204" pitchFamily="34" charset="0"/>
                <a:cs typeface="Arial" panose="020B0604020202020204" pitchFamily="34" charset="0"/>
              </a:rPr>
              <a:t>AdjP</a:t>
            </a:r>
          </a:p>
        </p:txBody>
      </p:sp>
      <p:sp>
        <p:nvSpPr>
          <p:cNvPr id="24" name="TextBox 23">
            <a:extLst>
              <a:ext uri="{FF2B5EF4-FFF2-40B4-BE49-F238E27FC236}">
                <a16:creationId xmlns:a16="http://schemas.microsoft.com/office/drawing/2014/main" id="{0FDF2475-F6F4-5142-A81E-69AC56001F4D}"/>
              </a:ext>
            </a:extLst>
          </p:cNvPr>
          <p:cNvSpPr txBox="1"/>
          <p:nvPr/>
        </p:nvSpPr>
        <p:spPr>
          <a:xfrm>
            <a:off x="5321711" y="1767004"/>
            <a:ext cx="1566454" cy="1514261"/>
          </a:xfrm>
          <a:prstGeom prst="rect">
            <a:avLst/>
          </a:prstGeom>
          <a:noFill/>
        </p:spPr>
        <p:txBody>
          <a:bodyPr wrap="none" rtlCol="0">
            <a:spAutoFit/>
          </a:bodyPr>
          <a:lstStyle/>
          <a:p>
            <a:r>
              <a:rPr lang="en-US" sz="1320" dirty="0">
                <a:latin typeface="Arial" panose="020B0604020202020204" pitchFamily="34" charset="0"/>
                <a:cs typeface="Arial" panose="020B0604020202020204" pitchFamily="34" charset="0"/>
              </a:rPr>
              <a:t>Translation</a:t>
            </a:r>
          </a:p>
          <a:p>
            <a:r>
              <a:rPr lang="en-US" sz="1320" dirty="0">
                <a:latin typeface="Arial" panose="020B0604020202020204" pitchFamily="34" charset="0"/>
                <a:cs typeface="Arial" panose="020B0604020202020204" pitchFamily="34" charset="0"/>
              </a:rPr>
              <a:t>Innate Immunity</a:t>
            </a:r>
          </a:p>
          <a:p>
            <a:r>
              <a:rPr lang="en-US" sz="1320" dirty="0">
                <a:latin typeface="Arial" panose="020B0604020202020204" pitchFamily="34" charset="0"/>
                <a:cs typeface="Arial" panose="020B0604020202020204" pitchFamily="34" charset="0"/>
              </a:rPr>
              <a:t>Ribosomal Protein</a:t>
            </a:r>
          </a:p>
          <a:p>
            <a:r>
              <a:rPr lang="en-US" sz="1320" dirty="0">
                <a:latin typeface="Arial" panose="020B0604020202020204" pitchFamily="34" charset="0"/>
                <a:cs typeface="Arial" panose="020B0604020202020204" pitchFamily="34" charset="0"/>
              </a:rPr>
              <a:t>Ribosomal Protein</a:t>
            </a:r>
          </a:p>
          <a:p>
            <a:r>
              <a:rPr lang="en-US" sz="1320" dirty="0">
                <a:latin typeface="Arial" panose="020B0604020202020204" pitchFamily="34" charset="0"/>
                <a:cs typeface="Arial" panose="020B0604020202020204" pitchFamily="34" charset="0"/>
              </a:rPr>
              <a:t>Ribosomal Protein</a:t>
            </a:r>
          </a:p>
          <a:p>
            <a:r>
              <a:rPr lang="en-US" sz="1320" dirty="0">
                <a:latin typeface="Arial" panose="020B0604020202020204" pitchFamily="34" charset="0"/>
                <a:cs typeface="Arial" panose="020B0604020202020204" pitchFamily="34" charset="0"/>
              </a:rPr>
              <a:t>Ribosomal Protein</a:t>
            </a:r>
          </a:p>
          <a:p>
            <a:r>
              <a:rPr lang="en-US" sz="1320" dirty="0">
                <a:latin typeface="Arial" panose="020B0604020202020204" pitchFamily="34" charset="0"/>
                <a:cs typeface="Arial" panose="020B0604020202020204" pitchFamily="34" charset="0"/>
              </a:rPr>
              <a:t>Ribosomal Protein</a:t>
            </a:r>
          </a:p>
        </p:txBody>
      </p:sp>
      <p:graphicFrame>
        <p:nvGraphicFramePr>
          <p:cNvPr id="25" name="Table 24">
            <a:extLst>
              <a:ext uri="{FF2B5EF4-FFF2-40B4-BE49-F238E27FC236}">
                <a16:creationId xmlns:a16="http://schemas.microsoft.com/office/drawing/2014/main" id="{9218A890-084E-DF4D-978D-EAEB88728D07}"/>
              </a:ext>
            </a:extLst>
          </p:cNvPr>
          <p:cNvGraphicFramePr>
            <a:graphicFrameLocks noGrp="1"/>
          </p:cNvGraphicFramePr>
          <p:nvPr>
            <p:extLst>
              <p:ext uri="{D42A27DB-BD31-4B8C-83A1-F6EECF244321}">
                <p14:modId xmlns:p14="http://schemas.microsoft.com/office/powerpoint/2010/main" val="439973544"/>
              </p:ext>
            </p:extLst>
          </p:nvPr>
        </p:nvGraphicFramePr>
        <p:xfrm>
          <a:off x="435116" y="1798000"/>
          <a:ext cx="825500" cy="1422400"/>
        </p:xfrm>
        <a:graphic>
          <a:graphicData uri="http://schemas.openxmlformats.org/drawingml/2006/table">
            <a:tbl>
              <a:tblPr/>
              <a:tblGrid>
                <a:gridCol w="825500">
                  <a:extLst>
                    <a:ext uri="{9D8B030D-6E8A-4147-A177-3AD203B41FA5}">
                      <a16:colId xmlns:a16="http://schemas.microsoft.com/office/drawing/2014/main" val="1598858087"/>
                    </a:ext>
                  </a:extLst>
                </a:gridCol>
              </a:tblGrid>
              <a:tr h="203200">
                <a:tc>
                  <a:txBody>
                    <a:bodyPr/>
                    <a:lstStyle/>
                    <a:p>
                      <a:pPr algn="l" fontAlgn="ctr"/>
                      <a:r>
                        <a:rPr lang="en-CA" sz="1200" b="0" i="0" u="none" strike="noStrike">
                          <a:solidFill>
                            <a:srgbClr val="000000"/>
                          </a:solidFill>
                          <a:effectLst/>
                          <a:latin typeface="Arial" panose="020B0604020202020204" pitchFamily="34" charset="0"/>
                        </a:rPr>
                        <a:t>EIF1</a:t>
                      </a:r>
                    </a:p>
                  </a:txBody>
                  <a:tcPr marL="9525" marR="9525" marT="9525" marB="0" anchor="ctr">
                    <a:lnL>
                      <a:noFill/>
                    </a:lnL>
                    <a:lnR>
                      <a:noFill/>
                    </a:lnR>
                    <a:lnT>
                      <a:noFill/>
                    </a:lnT>
                    <a:lnB>
                      <a:noFill/>
                    </a:lnB>
                  </a:tcPr>
                </a:tc>
                <a:extLst>
                  <a:ext uri="{0D108BD9-81ED-4DB2-BD59-A6C34878D82A}">
                    <a16:rowId xmlns:a16="http://schemas.microsoft.com/office/drawing/2014/main" val="547651273"/>
                  </a:ext>
                </a:extLst>
              </a:tr>
              <a:tr h="203200">
                <a:tc>
                  <a:txBody>
                    <a:bodyPr/>
                    <a:lstStyle/>
                    <a:p>
                      <a:pPr algn="l" fontAlgn="ctr"/>
                      <a:r>
                        <a:rPr lang="en-CA" sz="1200" b="0" i="0" u="none" strike="noStrike">
                          <a:solidFill>
                            <a:srgbClr val="000000"/>
                          </a:solidFill>
                          <a:effectLst/>
                          <a:latin typeface="Arial" panose="020B0604020202020204" pitchFamily="34" charset="0"/>
                        </a:rPr>
                        <a:t>MIF</a:t>
                      </a:r>
                    </a:p>
                  </a:txBody>
                  <a:tcPr marL="9525" marR="9525" marT="9525" marB="0" anchor="ctr">
                    <a:lnL>
                      <a:noFill/>
                    </a:lnL>
                    <a:lnR>
                      <a:noFill/>
                    </a:lnR>
                    <a:lnT>
                      <a:noFill/>
                    </a:lnT>
                    <a:lnB>
                      <a:noFill/>
                    </a:lnB>
                  </a:tcPr>
                </a:tc>
                <a:extLst>
                  <a:ext uri="{0D108BD9-81ED-4DB2-BD59-A6C34878D82A}">
                    <a16:rowId xmlns:a16="http://schemas.microsoft.com/office/drawing/2014/main" val="2099479995"/>
                  </a:ext>
                </a:extLst>
              </a:tr>
              <a:tr h="203200">
                <a:tc>
                  <a:txBody>
                    <a:bodyPr/>
                    <a:lstStyle/>
                    <a:p>
                      <a:pPr algn="l" fontAlgn="ctr"/>
                      <a:r>
                        <a:rPr lang="en-CA" sz="1200" b="0" i="0" u="none" strike="noStrike">
                          <a:solidFill>
                            <a:srgbClr val="000000"/>
                          </a:solidFill>
                          <a:effectLst/>
                          <a:latin typeface="Arial" panose="020B0604020202020204" pitchFamily="34" charset="0"/>
                        </a:rPr>
                        <a:t>RPL10</a:t>
                      </a:r>
                    </a:p>
                  </a:txBody>
                  <a:tcPr marL="9525" marR="9525" marT="9525" marB="0" anchor="ctr">
                    <a:lnL>
                      <a:noFill/>
                    </a:lnL>
                    <a:lnR>
                      <a:noFill/>
                    </a:lnR>
                    <a:lnT>
                      <a:noFill/>
                    </a:lnT>
                    <a:lnB>
                      <a:noFill/>
                    </a:lnB>
                  </a:tcPr>
                </a:tc>
                <a:extLst>
                  <a:ext uri="{0D108BD9-81ED-4DB2-BD59-A6C34878D82A}">
                    <a16:rowId xmlns:a16="http://schemas.microsoft.com/office/drawing/2014/main" val="3462663194"/>
                  </a:ext>
                </a:extLst>
              </a:tr>
              <a:tr h="203200">
                <a:tc>
                  <a:txBody>
                    <a:bodyPr/>
                    <a:lstStyle/>
                    <a:p>
                      <a:pPr algn="l" fontAlgn="ctr"/>
                      <a:r>
                        <a:rPr lang="en-CA" sz="1200" b="0" i="0" u="none" strike="noStrike">
                          <a:solidFill>
                            <a:srgbClr val="000000"/>
                          </a:solidFill>
                          <a:effectLst/>
                          <a:latin typeface="Arial" panose="020B0604020202020204" pitchFamily="34" charset="0"/>
                        </a:rPr>
                        <a:t>RPL13A</a:t>
                      </a:r>
                    </a:p>
                  </a:txBody>
                  <a:tcPr marL="9525" marR="9525" marT="9525" marB="0" anchor="ctr">
                    <a:lnL>
                      <a:noFill/>
                    </a:lnL>
                    <a:lnR>
                      <a:noFill/>
                    </a:lnR>
                    <a:lnT>
                      <a:noFill/>
                    </a:lnT>
                    <a:lnB>
                      <a:noFill/>
                    </a:lnB>
                  </a:tcPr>
                </a:tc>
                <a:extLst>
                  <a:ext uri="{0D108BD9-81ED-4DB2-BD59-A6C34878D82A}">
                    <a16:rowId xmlns:a16="http://schemas.microsoft.com/office/drawing/2014/main" val="4219314225"/>
                  </a:ext>
                </a:extLst>
              </a:tr>
              <a:tr h="203200">
                <a:tc>
                  <a:txBody>
                    <a:bodyPr/>
                    <a:lstStyle/>
                    <a:p>
                      <a:pPr algn="l" fontAlgn="ctr"/>
                      <a:r>
                        <a:rPr lang="en-CA" sz="1200" b="0" i="0" u="none" strike="noStrike">
                          <a:solidFill>
                            <a:srgbClr val="000000"/>
                          </a:solidFill>
                          <a:effectLst/>
                          <a:latin typeface="Arial" panose="020B0604020202020204" pitchFamily="34" charset="0"/>
                        </a:rPr>
                        <a:t>RPS27A</a:t>
                      </a:r>
                    </a:p>
                  </a:txBody>
                  <a:tcPr marL="9525" marR="9525" marT="9525" marB="0" anchor="ctr">
                    <a:lnL>
                      <a:noFill/>
                    </a:lnL>
                    <a:lnR>
                      <a:noFill/>
                    </a:lnR>
                    <a:lnT>
                      <a:noFill/>
                    </a:lnT>
                    <a:lnB>
                      <a:noFill/>
                    </a:lnB>
                  </a:tcPr>
                </a:tc>
                <a:extLst>
                  <a:ext uri="{0D108BD9-81ED-4DB2-BD59-A6C34878D82A}">
                    <a16:rowId xmlns:a16="http://schemas.microsoft.com/office/drawing/2014/main" val="3370144337"/>
                  </a:ext>
                </a:extLst>
              </a:tr>
              <a:tr h="203200">
                <a:tc>
                  <a:txBody>
                    <a:bodyPr/>
                    <a:lstStyle/>
                    <a:p>
                      <a:pPr algn="l" fontAlgn="ctr"/>
                      <a:r>
                        <a:rPr lang="en-CA" sz="1200" b="0" i="0" u="none" strike="noStrike">
                          <a:solidFill>
                            <a:srgbClr val="000000"/>
                          </a:solidFill>
                          <a:effectLst/>
                          <a:latin typeface="Arial" panose="020B0604020202020204" pitchFamily="34" charset="0"/>
                        </a:rPr>
                        <a:t>RPS4X</a:t>
                      </a:r>
                    </a:p>
                  </a:txBody>
                  <a:tcPr marL="9525" marR="9525" marT="9525" marB="0" anchor="ctr">
                    <a:lnL>
                      <a:noFill/>
                    </a:lnL>
                    <a:lnR>
                      <a:noFill/>
                    </a:lnR>
                    <a:lnT>
                      <a:noFill/>
                    </a:lnT>
                    <a:lnB>
                      <a:noFill/>
                    </a:lnB>
                  </a:tcPr>
                </a:tc>
                <a:extLst>
                  <a:ext uri="{0D108BD9-81ED-4DB2-BD59-A6C34878D82A}">
                    <a16:rowId xmlns:a16="http://schemas.microsoft.com/office/drawing/2014/main" val="79313808"/>
                  </a:ext>
                </a:extLst>
              </a:tr>
              <a:tr h="203200">
                <a:tc>
                  <a:txBody>
                    <a:bodyPr/>
                    <a:lstStyle/>
                    <a:p>
                      <a:pPr algn="l" fontAlgn="ctr"/>
                      <a:r>
                        <a:rPr lang="en-CA" sz="1200" b="0" i="0" u="none" strike="noStrike" dirty="0">
                          <a:solidFill>
                            <a:srgbClr val="000000"/>
                          </a:solidFill>
                          <a:effectLst/>
                          <a:latin typeface="Arial" panose="020B0604020202020204" pitchFamily="34" charset="0"/>
                        </a:rPr>
                        <a:t>RPS6</a:t>
                      </a:r>
                    </a:p>
                  </a:txBody>
                  <a:tcPr marL="9525" marR="9525" marT="9525" marB="0" anchor="ctr">
                    <a:lnL>
                      <a:noFill/>
                    </a:lnL>
                    <a:lnR>
                      <a:noFill/>
                    </a:lnR>
                    <a:lnT>
                      <a:noFill/>
                    </a:lnT>
                    <a:lnB>
                      <a:noFill/>
                    </a:lnB>
                  </a:tcPr>
                </a:tc>
                <a:extLst>
                  <a:ext uri="{0D108BD9-81ED-4DB2-BD59-A6C34878D82A}">
                    <a16:rowId xmlns:a16="http://schemas.microsoft.com/office/drawing/2014/main" val="171490843"/>
                  </a:ext>
                </a:extLst>
              </a:tr>
            </a:tbl>
          </a:graphicData>
        </a:graphic>
      </p:graphicFrame>
      <p:graphicFrame>
        <p:nvGraphicFramePr>
          <p:cNvPr id="26" name="Table 25">
            <a:extLst>
              <a:ext uri="{FF2B5EF4-FFF2-40B4-BE49-F238E27FC236}">
                <a16:creationId xmlns:a16="http://schemas.microsoft.com/office/drawing/2014/main" id="{B8BB0289-03B7-2B4A-B8D9-8A24808297D9}"/>
              </a:ext>
            </a:extLst>
          </p:cNvPr>
          <p:cNvGraphicFramePr>
            <a:graphicFrameLocks noGrp="1"/>
          </p:cNvGraphicFramePr>
          <p:nvPr>
            <p:extLst>
              <p:ext uri="{D42A27DB-BD31-4B8C-83A1-F6EECF244321}">
                <p14:modId xmlns:p14="http://schemas.microsoft.com/office/powerpoint/2010/main" val="1482487644"/>
              </p:ext>
            </p:extLst>
          </p:nvPr>
        </p:nvGraphicFramePr>
        <p:xfrm>
          <a:off x="1106245" y="1807870"/>
          <a:ext cx="1066800" cy="1422400"/>
        </p:xfrm>
        <a:graphic>
          <a:graphicData uri="http://schemas.openxmlformats.org/drawingml/2006/table">
            <a:tbl>
              <a:tblPr/>
              <a:tblGrid>
                <a:gridCol w="1066800">
                  <a:extLst>
                    <a:ext uri="{9D8B030D-6E8A-4147-A177-3AD203B41FA5}">
                      <a16:colId xmlns:a16="http://schemas.microsoft.com/office/drawing/2014/main" val="2571888544"/>
                    </a:ext>
                  </a:extLst>
                </a:gridCol>
              </a:tblGrid>
              <a:tr h="203200">
                <a:tc>
                  <a:txBody>
                    <a:bodyPr/>
                    <a:lstStyle/>
                    <a:p>
                      <a:pPr algn="r" fontAlgn="ctr"/>
                      <a:r>
                        <a:rPr lang="en-CA" sz="1200" b="0" i="0" u="none" strike="noStrike">
                          <a:solidFill>
                            <a:srgbClr val="000000"/>
                          </a:solidFill>
                          <a:effectLst/>
                          <a:latin typeface="Arial" panose="020B0604020202020204" pitchFamily="34" charset="0"/>
                        </a:rPr>
                        <a:t>0.917510854</a:t>
                      </a:r>
                    </a:p>
                  </a:txBody>
                  <a:tcPr marL="9525" marR="9525" marT="9525" marB="0" anchor="ctr">
                    <a:lnL>
                      <a:noFill/>
                    </a:lnL>
                    <a:lnR>
                      <a:noFill/>
                    </a:lnR>
                    <a:lnT>
                      <a:noFill/>
                    </a:lnT>
                    <a:lnB>
                      <a:noFill/>
                    </a:lnB>
                  </a:tcPr>
                </a:tc>
                <a:extLst>
                  <a:ext uri="{0D108BD9-81ED-4DB2-BD59-A6C34878D82A}">
                    <a16:rowId xmlns:a16="http://schemas.microsoft.com/office/drawing/2014/main" val="3812723275"/>
                  </a:ext>
                </a:extLst>
              </a:tr>
              <a:tr h="203200">
                <a:tc>
                  <a:txBody>
                    <a:bodyPr/>
                    <a:lstStyle/>
                    <a:p>
                      <a:pPr algn="r" fontAlgn="ctr"/>
                      <a:r>
                        <a:rPr lang="en-CA" sz="1200" b="0" i="0" u="none" strike="noStrike">
                          <a:solidFill>
                            <a:srgbClr val="000000"/>
                          </a:solidFill>
                          <a:effectLst/>
                          <a:latin typeface="Arial" panose="020B0604020202020204" pitchFamily="34" charset="0"/>
                        </a:rPr>
                        <a:t>0.984771574</a:t>
                      </a:r>
                    </a:p>
                  </a:txBody>
                  <a:tcPr marL="9525" marR="9525" marT="9525" marB="0" anchor="ctr">
                    <a:lnL>
                      <a:noFill/>
                    </a:lnL>
                    <a:lnR>
                      <a:noFill/>
                    </a:lnR>
                    <a:lnT>
                      <a:noFill/>
                    </a:lnT>
                    <a:lnB>
                      <a:noFill/>
                    </a:lnB>
                  </a:tcPr>
                </a:tc>
                <a:extLst>
                  <a:ext uri="{0D108BD9-81ED-4DB2-BD59-A6C34878D82A}">
                    <a16:rowId xmlns:a16="http://schemas.microsoft.com/office/drawing/2014/main" val="459857266"/>
                  </a:ext>
                </a:extLst>
              </a:tr>
              <a:tr h="203200">
                <a:tc>
                  <a:txBody>
                    <a:bodyPr/>
                    <a:lstStyle/>
                    <a:p>
                      <a:pPr algn="r" fontAlgn="ctr"/>
                      <a:r>
                        <a:rPr lang="en-CA" sz="1200" b="0" i="0" u="none" strike="noStrike">
                          <a:solidFill>
                            <a:srgbClr val="000000"/>
                          </a:solidFill>
                          <a:effectLst/>
                          <a:latin typeface="Arial" panose="020B0604020202020204" pitchFamily="34" charset="0"/>
                        </a:rPr>
                        <a:t>0.997997998</a:t>
                      </a:r>
                    </a:p>
                  </a:txBody>
                  <a:tcPr marL="9525" marR="9525" marT="9525" marB="0" anchor="ctr">
                    <a:lnL>
                      <a:noFill/>
                    </a:lnL>
                    <a:lnR>
                      <a:noFill/>
                    </a:lnR>
                    <a:lnT>
                      <a:noFill/>
                    </a:lnT>
                    <a:lnB>
                      <a:noFill/>
                    </a:lnB>
                  </a:tcPr>
                </a:tc>
                <a:extLst>
                  <a:ext uri="{0D108BD9-81ED-4DB2-BD59-A6C34878D82A}">
                    <a16:rowId xmlns:a16="http://schemas.microsoft.com/office/drawing/2014/main" val="3214536428"/>
                  </a:ext>
                </a:extLst>
              </a:tr>
              <a:tr h="203200">
                <a:tc>
                  <a:txBody>
                    <a:bodyPr/>
                    <a:lstStyle/>
                    <a:p>
                      <a:pPr algn="r" fontAlgn="ctr"/>
                      <a:r>
                        <a:rPr lang="en-CA" sz="1200" b="0" i="0" u="none" strike="noStrike">
                          <a:solidFill>
                            <a:srgbClr val="000000"/>
                          </a:solidFill>
                          <a:effectLst/>
                          <a:latin typeface="Arial" panose="020B0604020202020204" pitchFamily="34" charset="0"/>
                        </a:rPr>
                        <a:t>0.999</a:t>
                      </a:r>
                    </a:p>
                  </a:txBody>
                  <a:tcPr marL="9525" marR="9525" marT="9525" marB="0" anchor="ctr">
                    <a:lnL>
                      <a:noFill/>
                    </a:lnL>
                    <a:lnR>
                      <a:noFill/>
                    </a:lnR>
                    <a:lnT>
                      <a:noFill/>
                    </a:lnT>
                    <a:lnB>
                      <a:noFill/>
                    </a:lnB>
                  </a:tcPr>
                </a:tc>
                <a:extLst>
                  <a:ext uri="{0D108BD9-81ED-4DB2-BD59-A6C34878D82A}">
                    <a16:rowId xmlns:a16="http://schemas.microsoft.com/office/drawing/2014/main" val="2972598974"/>
                  </a:ext>
                </a:extLst>
              </a:tr>
              <a:tr h="203200">
                <a:tc>
                  <a:txBody>
                    <a:bodyPr/>
                    <a:lstStyle/>
                    <a:p>
                      <a:pPr algn="r" fontAlgn="ctr"/>
                      <a:r>
                        <a:rPr lang="en-CA" sz="1200" b="0" i="0" u="none" strike="noStrike">
                          <a:solidFill>
                            <a:srgbClr val="000000"/>
                          </a:solidFill>
                          <a:effectLst/>
                          <a:latin typeface="Arial" panose="020B0604020202020204" pitchFamily="34" charset="0"/>
                        </a:rPr>
                        <a:t>0.927889714</a:t>
                      </a:r>
                    </a:p>
                  </a:txBody>
                  <a:tcPr marL="9525" marR="9525" marT="9525" marB="0" anchor="ctr">
                    <a:lnL>
                      <a:noFill/>
                    </a:lnL>
                    <a:lnR>
                      <a:noFill/>
                    </a:lnR>
                    <a:lnT>
                      <a:noFill/>
                    </a:lnT>
                    <a:lnB>
                      <a:noFill/>
                    </a:lnB>
                  </a:tcPr>
                </a:tc>
                <a:extLst>
                  <a:ext uri="{0D108BD9-81ED-4DB2-BD59-A6C34878D82A}">
                    <a16:rowId xmlns:a16="http://schemas.microsoft.com/office/drawing/2014/main" val="3482586623"/>
                  </a:ext>
                </a:extLst>
              </a:tr>
              <a:tr h="203200">
                <a:tc>
                  <a:txBody>
                    <a:bodyPr/>
                    <a:lstStyle/>
                    <a:p>
                      <a:pPr algn="r" fontAlgn="ctr"/>
                      <a:r>
                        <a:rPr lang="en-CA" sz="1200" b="0" i="0" u="none" strike="noStrike" dirty="0">
                          <a:solidFill>
                            <a:srgbClr val="000000"/>
                          </a:solidFill>
                          <a:effectLst/>
                          <a:latin typeface="Arial" panose="020B0604020202020204" pitchFamily="34" charset="0"/>
                        </a:rPr>
                        <a:t>0.980769231</a:t>
                      </a:r>
                    </a:p>
                  </a:txBody>
                  <a:tcPr marL="9525" marR="9525" marT="9525" marB="0" anchor="ctr">
                    <a:lnL>
                      <a:noFill/>
                    </a:lnL>
                    <a:lnR>
                      <a:noFill/>
                    </a:lnR>
                    <a:lnT>
                      <a:noFill/>
                    </a:lnT>
                    <a:lnB>
                      <a:noFill/>
                    </a:lnB>
                  </a:tcPr>
                </a:tc>
                <a:extLst>
                  <a:ext uri="{0D108BD9-81ED-4DB2-BD59-A6C34878D82A}">
                    <a16:rowId xmlns:a16="http://schemas.microsoft.com/office/drawing/2014/main" val="2718322751"/>
                  </a:ext>
                </a:extLst>
              </a:tr>
              <a:tr h="203200">
                <a:tc>
                  <a:txBody>
                    <a:bodyPr/>
                    <a:lstStyle/>
                    <a:p>
                      <a:pPr algn="r" fontAlgn="ctr"/>
                      <a:r>
                        <a:rPr lang="en-CA" sz="1200" b="0" i="0" u="none" strike="noStrike" dirty="0">
                          <a:solidFill>
                            <a:srgbClr val="000000"/>
                          </a:solidFill>
                          <a:effectLst/>
                          <a:latin typeface="Arial" panose="020B0604020202020204" pitchFamily="34" charset="0"/>
                        </a:rPr>
                        <a:t>0.988966901</a:t>
                      </a:r>
                    </a:p>
                  </a:txBody>
                  <a:tcPr marL="9525" marR="9525" marT="9525" marB="0" anchor="ctr">
                    <a:lnL>
                      <a:noFill/>
                    </a:lnL>
                    <a:lnR>
                      <a:noFill/>
                    </a:lnR>
                    <a:lnT>
                      <a:noFill/>
                    </a:lnT>
                    <a:lnB>
                      <a:noFill/>
                    </a:lnB>
                  </a:tcPr>
                </a:tc>
                <a:extLst>
                  <a:ext uri="{0D108BD9-81ED-4DB2-BD59-A6C34878D82A}">
                    <a16:rowId xmlns:a16="http://schemas.microsoft.com/office/drawing/2014/main" val="1834030709"/>
                  </a:ext>
                </a:extLst>
              </a:tr>
            </a:tbl>
          </a:graphicData>
        </a:graphic>
      </p:graphicFrame>
      <p:graphicFrame>
        <p:nvGraphicFramePr>
          <p:cNvPr id="27" name="Table 26">
            <a:extLst>
              <a:ext uri="{FF2B5EF4-FFF2-40B4-BE49-F238E27FC236}">
                <a16:creationId xmlns:a16="http://schemas.microsoft.com/office/drawing/2014/main" id="{D5E12130-012D-0A4C-89CE-C05936E2A582}"/>
              </a:ext>
            </a:extLst>
          </p:cNvPr>
          <p:cNvGraphicFramePr>
            <a:graphicFrameLocks noGrp="1"/>
          </p:cNvGraphicFramePr>
          <p:nvPr>
            <p:extLst>
              <p:ext uri="{D42A27DB-BD31-4B8C-83A1-F6EECF244321}">
                <p14:modId xmlns:p14="http://schemas.microsoft.com/office/powerpoint/2010/main" val="4088659052"/>
              </p:ext>
            </p:extLst>
          </p:nvPr>
        </p:nvGraphicFramePr>
        <p:xfrm>
          <a:off x="2121004" y="1807870"/>
          <a:ext cx="990600" cy="1422400"/>
        </p:xfrm>
        <a:graphic>
          <a:graphicData uri="http://schemas.openxmlformats.org/drawingml/2006/table">
            <a:tbl>
              <a:tblPr/>
              <a:tblGrid>
                <a:gridCol w="990600">
                  <a:extLst>
                    <a:ext uri="{9D8B030D-6E8A-4147-A177-3AD203B41FA5}">
                      <a16:colId xmlns:a16="http://schemas.microsoft.com/office/drawing/2014/main" val="1801937808"/>
                    </a:ext>
                  </a:extLst>
                </a:gridCol>
              </a:tblGrid>
              <a:tr h="203200">
                <a:tc>
                  <a:txBody>
                    <a:bodyPr/>
                    <a:lstStyle/>
                    <a:p>
                      <a:pPr algn="r" fontAlgn="ctr"/>
                      <a:r>
                        <a:rPr lang="en-CA" sz="1200" b="0" i="0" u="none" strike="noStrike">
                          <a:solidFill>
                            <a:srgbClr val="000000"/>
                          </a:solidFill>
                          <a:effectLst/>
                          <a:latin typeface="Arial" panose="020B0604020202020204" pitchFamily="34" charset="0"/>
                        </a:rPr>
                        <a:t>2.20E-08</a:t>
                      </a:r>
                    </a:p>
                  </a:txBody>
                  <a:tcPr marL="9525" marR="9525" marT="9525" marB="0" anchor="ctr">
                    <a:lnL>
                      <a:noFill/>
                    </a:lnL>
                    <a:lnR>
                      <a:noFill/>
                    </a:lnR>
                    <a:lnT>
                      <a:noFill/>
                    </a:lnT>
                    <a:lnB>
                      <a:noFill/>
                    </a:lnB>
                  </a:tcPr>
                </a:tc>
                <a:extLst>
                  <a:ext uri="{0D108BD9-81ED-4DB2-BD59-A6C34878D82A}">
                    <a16:rowId xmlns:a16="http://schemas.microsoft.com/office/drawing/2014/main" val="908069127"/>
                  </a:ext>
                </a:extLst>
              </a:tr>
              <a:tr h="203200">
                <a:tc>
                  <a:txBody>
                    <a:bodyPr/>
                    <a:lstStyle/>
                    <a:p>
                      <a:pPr algn="r" fontAlgn="ctr"/>
                      <a:r>
                        <a:rPr lang="en-CA" sz="1200" b="0" i="0" u="none" strike="noStrike">
                          <a:solidFill>
                            <a:srgbClr val="000000"/>
                          </a:solidFill>
                          <a:effectLst/>
                          <a:latin typeface="Arial" panose="020B0604020202020204" pitchFamily="34" charset="0"/>
                        </a:rPr>
                        <a:t>1.10E-45</a:t>
                      </a:r>
                    </a:p>
                  </a:txBody>
                  <a:tcPr marL="9525" marR="9525" marT="9525" marB="0" anchor="ctr">
                    <a:lnL>
                      <a:noFill/>
                    </a:lnL>
                    <a:lnR>
                      <a:noFill/>
                    </a:lnR>
                    <a:lnT>
                      <a:noFill/>
                    </a:lnT>
                    <a:lnB>
                      <a:noFill/>
                    </a:lnB>
                  </a:tcPr>
                </a:tc>
                <a:extLst>
                  <a:ext uri="{0D108BD9-81ED-4DB2-BD59-A6C34878D82A}">
                    <a16:rowId xmlns:a16="http://schemas.microsoft.com/office/drawing/2014/main" val="704509516"/>
                  </a:ext>
                </a:extLst>
              </a:tr>
              <a:tr h="203200">
                <a:tc>
                  <a:txBody>
                    <a:bodyPr/>
                    <a:lstStyle/>
                    <a:p>
                      <a:pPr algn="r" fontAlgn="ctr"/>
                      <a:r>
                        <a:rPr lang="en-CA" sz="1200" b="0" i="0" u="none" strike="noStrike">
                          <a:solidFill>
                            <a:srgbClr val="000000"/>
                          </a:solidFill>
                          <a:effectLst/>
                          <a:latin typeface="Arial" panose="020B0604020202020204" pitchFamily="34" charset="0"/>
                        </a:rPr>
                        <a:t>2.99E-216</a:t>
                      </a:r>
                    </a:p>
                  </a:txBody>
                  <a:tcPr marL="9525" marR="9525" marT="9525" marB="0" anchor="ctr">
                    <a:lnL>
                      <a:noFill/>
                    </a:lnL>
                    <a:lnR>
                      <a:noFill/>
                    </a:lnR>
                    <a:lnT>
                      <a:noFill/>
                    </a:lnT>
                    <a:lnB>
                      <a:noFill/>
                    </a:lnB>
                  </a:tcPr>
                </a:tc>
                <a:extLst>
                  <a:ext uri="{0D108BD9-81ED-4DB2-BD59-A6C34878D82A}">
                    <a16:rowId xmlns:a16="http://schemas.microsoft.com/office/drawing/2014/main" val="1295256150"/>
                  </a:ext>
                </a:extLst>
              </a:tr>
              <a:tr h="203200">
                <a:tc>
                  <a:txBody>
                    <a:bodyPr/>
                    <a:lstStyle/>
                    <a:p>
                      <a:pPr algn="r" fontAlgn="ctr"/>
                      <a:r>
                        <a:rPr lang="en-CA" sz="1200" b="0" i="0" u="none" strike="noStrike">
                          <a:solidFill>
                            <a:srgbClr val="000000"/>
                          </a:solidFill>
                          <a:effectLst/>
                          <a:latin typeface="Arial" panose="020B0604020202020204" pitchFamily="34" charset="0"/>
                        </a:rPr>
                        <a:t>6.79E-75</a:t>
                      </a:r>
                    </a:p>
                  </a:txBody>
                  <a:tcPr marL="9525" marR="9525" marT="9525" marB="0" anchor="ctr">
                    <a:lnL>
                      <a:noFill/>
                    </a:lnL>
                    <a:lnR>
                      <a:noFill/>
                    </a:lnR>
                    <a:lnT>
                      <a:noFill/>
                    </a:lnT>
                    <a:lnB>
                      <a:noFill/>
                    </a:lnB>
                  </a:tcPr>
                </a:tc>
                <a:extLst>
                  <a:ext uri="{0D108BD9-81ED-4DB2-BD59-A6C34878D82A}">
                    <a16:rowId xmlns:a16="http://schemas.microsoft.com/office/drawing/2014/main" val="2553910980"/>
                  </a:ext>
                </a:extLst>
              </a:tr>
              <a:tr h="203200">
                <a:tc>
                  <a:txBody>
                    <a:bodyPr/>
                    <a:lstStyle/>
                    <a:p>
                      <a:pPr algn="r" fontAlgn="ctr"/>
                      <a:r>
                        <a:rPr lang="en-CA" sz="1200" b="0" i="0" u="none" strike="noStrike">
                          <a:solidFill>
                            <a:srgbClr val="000000"/>
                          </a:solidFill>
                          <a:effectLst/>
                          <a:latin typeface="Arial" panose="020B0604020202020204" pitchFamily="34" charset="0"/>
                        </a:rPr>
                        <a:t>1.83E-90</a:t>
                      </a:r>
                    </a:p>
                  </a:txBody>
                  <a:tcPr marL="9525" marR="9525" marT="9525" marB="0" anchor="ctr">
                    <a:lnL>
                      <a:noFill/>
                    </a:lnL>
                    <a:lnR>
                      <a:noFill/>
                    </a:lnR>
                    <a:lnT>
                      <a:noFill/>
                    </a:lnT>
                    <a:lnB>
                      <a:noFill/>
                    </a:lnB>
                  </a:tcPr>
                </a:tc>
                <a:extLst>
                  <a:ext uri="{0D108BD9-81ED-4DB2-BD59-A6C34878D82A}">
                    <a16:rowId xmlns:a16="http://schemas.microsoft.com/office/drawing/2014/main" val="2548495848"/>
                  </a:ext>
                </a:extLst>
              </a:tr>
              <a:tr h="203200">
                <a:tc>
                  <a:txBody>
                    <a:bodyPr/>
                    <a:lstStyle/>
                    <a:p>
                      <a:pPr algn="r" fontAlgn="ctr"/>
                      <a:r>
                        <a:rPr lang="en-CA" sz="1200" b="0" i="0" u="none" strike="noStrike">
                          <a:solidFill>
                            <a:srgbClr val="000000"/>
                          </a:solidFill>
                          <a:effectLst/>
                          <a:latin typeface="Arial" panose="020B0604020202020204" pitchFamily="34" charset="0"/>
                        </a:rPr>
                        <a:t>8.63E-88</a:t>
                      </a:r>
                    </a:p>
                  </a:txBody>
                  <a:tcPr marL="9525" marR="9525" marT="9525" marB="0" anchor="ctr">
                    <a:lnL>
                      <a:noFill/>
                    </a:lnL>
                    <a:lnR>
                      <a:noFill/>
                    </a:lnR>
                    <a:lnT>
                      <a:noFill/>
                    </a:lnT>
                    <a:lnB>
                      <a:noFill/>
                    </a:lnB>
                  </a:tcPr>
                </a:tc>
                <a:extLst>
                  <a:ext uri="{0D108BD9-81ED-4DB2-BD59-A6C34878D82A}">
                    <a16:rowId xmlns:a16="http://schemas.microsoft.com/office/drawing/2014/main" val="3169288485"/>
                  </a:ext>
                </a:extLst>
              </a:tr>
              <a:tr h="203200">
                <a:tc>
                  <a:txBody>
                    <a:bodyPr/>
                    <a:lstStyle/>
                    <a:p>
                      <a:pPr algn="r" fontAlgn="ctr"/>
                      <a:r>
                        <a:rPr lang="en-CA" sz="1200" b="0" i="0" u="none" strike="noStrike" dirty="0">
                          <a:solidFill>
                            <a:srgbClr val="000000"/>
                          </a:solidFill>
                          <a:effectLst/>
                          <a:latin typeface="Arial" panose="020B0604020202020204" pitchFamily="34" charset="0"/>
                        </a:rPr>
                        <a:t>1.98E-59</a:t>
                      </a:r>
                    </a:p>
                  </a:txBody>
                  <a:tcPr marL="9525" marR="9525" marT="9525" marB="0" anchor="ctr">
                    <a:lnL>
                      <a:noFill/>
                    </a:lnL>
                    <a:lnR>
                      <a:noFill/>
                    </a:lnR>
                    <a:lnT>
                      <a:noFill/>
                    </a:lnT>
                    <a:lnB>
                      <a:noFill/>
                    </a:lnB>
                  </a:tcPr>
                </a:tc>
                <a:extLst>
                  <a:ext uri="{0D108BD9-81ED-4DB2-BD59-A6C34878D82A}">
                    <a16:rowId xmlns:a16="http://schemas.microsoft.com/office/drawing/2014/main" val="3166539009"/>
                  </a:ext>
                </a:extLst>
              </a:tr>
            </a:tbl>
          </a:graphicData>
        </a:graphic>
      </p:graphicFrame>
      <p:graphicFrame>
        <p:nvGraphicFramePr>
          <p:cNvPr id="28" name="Table 27">
            <a:extLst>
              <a:ext uri="{FF2B5EF4-FFF2-40B4-BE49-F238E27FC236}">
                <a16:creationId xmlns:a16="http://schemas.microsoft.com/office/drawing/2014/main" id="{8B85A923-33B0-434D-A52C-C4F47A8C24AB}"/>
              </a:ext>
            </a:extLst>
          </p:cNvPr>
          <p:cNvGraphicFramePr>
            <a:graphicFrameLocks noGrp="1"/>
          </p:cNvGraphicFramePr>
          <p:nvPr>
            <p:extLst>
              <p:ext uri="{D42A27DB-BD31-4B8C-83A1-F6EECF244321}">
                <p14:modId xmlns:p14="http://schemas.microsoft.com/office/powerpoint/2010/main" val="1098268460"/>
              </p:ext>
            </p:extLst>
          </p:nvPr>
        </p:nvGraphicFramePr>
        <p:xfrm>
          <a:off x="3265933" y="1807870"/>
          <a:ext cx="1066800" cy="1422400"/>
        </p:xfrm>
        <a:graphic>
          <a:graphicData uri="http://schemas.openxmlformats.org/drawingml/2006/table">
            <a:tbl>
              <a:tblPr/>
              <a:tblGrid>
                <a:gridCol w="1066800">
                  <a:extLst>
                    <a:ext uri="{9D8B030D-6E8A-4147-A177-3AD203B41FA5}">
                      <a16:colId xmlns:a16="http://schemas.microsoft.com/office/drawing/2014/main" val="3114781474"/>
                    </a:ext>
                  </a:extLst>
                </a:gridCol>
              </a:tblGrid>
              <a:tr h="203200">
                <a:tc>
                  <a:txBody>
                    <a:bodyPr/>
                    <a:lstStyle/>
                    <a:p>
                      <a:pPr algn="r" fontAlgn="ctr"/>
                      <a:r>
                        <a:rPr lang="en-CA" sz="1200" b="0" i="0" u="none" strike="noStrike">
                          <a:solidFill>
                            <a:srgbClr val="000000"/>
                          </a:solidFill>
                          <a:effectLst/>
                          <a:latin typeface="Arial" panose="020B0604020202020204" pitchFamily="34" charset="0"/>
                        </a:rPr>
                        <a:t>0.987692308</a:t>
                      </a:r>
                    </a:p>
                  </a:txBody>
                  <a:tcPr marL="9525" marR="9525" marT="9525" marB="0" anchor="ctr">
                    <a:lnL>
                      <a:noFill/>
                    </a:lnL>
                    <a:lnR>
                      <a:noFill/>
                    </a:lnR>
                    <a:lnT>
                      <a:noFill/>
                    </a:lnT>
                    <a:lnB>
                      <a:noFill/>
                    </a:lnB>
                  </a:tcPr>
                </a:tc>
                <a:extLst>
                  <a:ext uri="{0D108BD9-81ED-4DB2-BD59-A6C34878D82A}">
                    <a16:rowId xmlns:a16="http://schemas.microsoft.com/office/drawing/2014/main" val="380962626"/>
                  </a:ext>
                </a:extLst>
              </a:tr>
              <a:tr h="203200">
                <a:tc>
                  <a:txBody>
                    <a:bodyPr/>
                    <a:lstStyle/>
                    <a:p>
                      <a:pPr algn="r" fontAlgn="ctr"/>
                      <a:r>
                        <a:rPr lang="en-CA" sz="1200" b="0" i="0" u="none" strike="noStrike">
                          <a:solidFill>
                            <a:srgbClr val="000000"/>
                          </a:solidFill>
                          <a:effectLst/>
                          <a:latin typeface="Arial" panose="020B0604020202020204" pitchFamily="34" charset="0"/>
                        </a:rPr>
                        <a:t>0.9872</a:t>
                      </a:r>
                    </a:p>
                  </a:txBody>
                  <a:tcPr marL="9525" marR="9525" marT="9525" marB="0" anchor="ctr">
                    <a:lnL>
                      <a:noFill/>
                    </a:lnL>
                    <a:lnR>
                      <a:noFill/>
                    </a:lnR>
                    <a:lnT>
                      <a:noFill/>
                    </a:lnT>
                    <a:lnB>
                      <a:noFill/>
                    </a:lnB>
                  </a:tcPr>
                </a:tc>
                <a:extLst>
                  <a:ext uri="{0D108BD9-81ED-4DB2-BD59-A6C34878D82A}">
                    <a16:rowId xmlns:a16="http://schemas.microsoft.com/office/drawing/2014/main" val="2006324861"/>
                  </a:ext>
                </a:extLst>
              </a:tr>
              <a:tr h="203200">
                <a:tc>
                  <a:txBody>
                    <a:bodyPr/>
                    <a:lstStyle/>
                    <a:p>
                      <a:pPr algn="r" fontAlgn="ctr"/>
                      <a:r>
                        <a:rPr lang="en-CA" sz="1200" b="0" i="0" u="none" strike="noStrike">
                          <a:solidFill>
                            <a:srgbClr val="000000"/>
                          </a:solidFill>
                          <a:effectLst/>
                          <a:latin typeface="Arial" panose="020B0604020202020204" pitchFamily="34" charset="0"/>
                        </a:rPr>
                        <a:t>1</a:t>
                      </a:r>
                    </a:p>
                  </a:txBody>
                  <a:tcPr marL="9525" marR="9525" marT="9525" marB="0" anchor="ctr">
                    <a:lnL>
                      <a:noFill/>
                    </a:lnL>
                    <a:lnR>
                      <a:noFill/>
                    </a:lnR>
                    <a:lnT>
                      <a:noFill/>
                    </a:lnT>
                    <a:lnB>
                      <a:noFill/>
                    </a:lnB>
                  </a:tcPr>
                </a:tc>
                <a:extLst>
                  <a:ext uri="{0D108BD9-81ED-4DB2-BD59-A6C34878D82A}">
                    <a16:rowId xmlns:a16="http://schemas.microsoft.com/office/drawing/2014/main" val="1587856922"/>
                  </a:ext>
                </a:extLst>
              </a:tr>
              <a:tr h="203200">
                <a:tc>
                  <a:txBody>
                    <a:bodyPr/>
                    <a:lstStyle/>
                    <a:p>
                      <a:pPr algn="r" fontAlgn="ctr"/>
                      <a:r>
                        <a:rPr lang="en-CA" sz="1200" b="0" i="0" u="none" strike="noStrike">
                          <a:solidFill>
                            <a:srgbClr val="000000"/>
                          </a:solidFill>
                          <a:effectLst/>
                          <a:latin typeface="Arial" panose="020B0604020202020204" pitchFamily="34" charset="0"/>
                        </a:rPr>
                        <a:t>0.984924623</a:t>
                      </a:r>
                    </a:p>
                  </a:txBody>
                  <a:tcPr marL="9525" marR="9525" marT="9525" marB="0" anchor="ctr">
                    <a:lnL>
                      <a:noFill/>
                    </a:lnL>
                    <a:lnR>
                      <a:noFill/>
                    </a:lnR>
                    <a:lnT>
                      <a:noFill/>
                    </a:lnT>
                    <a:lnB>
                      <a:noFill/>
                    </a:lnB>
                  </a:tcPr>
                </a:tc>
                <a:extLst>
                  <a:ext uri="{0D108BD9-81ED-4DB2-BD59-A6C34878D82A}">
                    <a16:rowId xmlns:a16="http://schemas.microsoft.com/office/drawing/2014/main" val="302740393"/>
                  </a:ext>
                </a:extLst>
              </a:tr>
              <a:tr h="203200">
                <a:tc>
                  <a:txBody>
                    <a:bodyPr/>
                    <a:lstStyle/>
                    <a:p>
                      <a:pPr algn="r" fontAlgn="ctr"/>
                      <a:r>
                        <a:rPr lang="en-CA" sz="1200" b="0" i="0" u="none" strike="noStrike">
                          <a:solidFill>
                            <a:srgbClr val="000000"/>
                          </a:solidFill>
                          <a:effectLst/>
                          <a:latin typeface="Arial" panose="020B0604020202020204" pitchFamily="34" charset="0"/>
                        </a:rPr>
                        <a:t>0.984924623</a:t>
                      </a:r>
                    </a:p>
                  </a:txBody>
                  <a:tcPr marL="9525" marR="9525" marT="9525" marB="0" anchor="ctr">
                    <a:lnL>
                      <a:noFill/>
                    </a:lnL>
                    <a:lnR>
                      <a:noFill/>
                    </a:lnR>
                    <a:lnT>
                      <a:noFill/>
                    </a:lnT>
                    <a:lnB>
                      <a:noFill/>
                    </a:lnB>
                  </a:tcPr>
                </a:tc>
                <a:extLst>
                  <a:ext uri="{0D108BD9-81ED-4DB2-BD59-A6C34878D82A}">
                    <a16:rowId xmlns:a16="http://schemas.microsoft.com/office/drawing/2014/main" val="636370560"/>
                  </a:ext>
                </a:extLst>
              </a:tr>
              <a:tr h="203200">
                <a:tc>
                  <a:txBody>
                    <a:bodyPr/>
                    <a:lstStyle/>
                    <a:p>
                      <a:pPr algn="r" fontAlgn="ctr"/>
                      <a:r>
                        <a:rPr lang="en-CA" sz="1200" b="0" i="0" u="none" strike="noStrike">
                          <a:solidFill>
                            <a:srgbClr val="000000"/>
                          </a:solidFill>
                          <a:effectLst/>
                          <a:latin typeface="Arial" panose="020B0604020202020204" pitchFamily="34" charset="0"/>
                        </a:rPr>
                        <a:t>0.983453981</a:t>
                      </a:r>
                    </a:p>
                  </a:txBody>
                  <a:tcPr marL="9525" marR="9525" marT="9525" marB="0" anchor="ctr">
                    <a:lnL>
                      <a:noFill/>
                    </a:lnL>
                    <a:lnR>
                      <a:noFill/>
                    </a:lnR>
                    <a:lnT>
                      <a:noFill/>
                    </a:lnT>
                    <a:lnB>
                      <a:noFill/>
                    </a:lnB>
                  </a:tcPr>
                </a:tc>
                <a:extLst>
                  <a:ext uri="{0D108BD9-81ED-4DB2-BD59-A6C34878D82A}">
                    <a16:rowId xmlns:a16="http://schemas.microsoft.com/office/drawing/2014/main" val="859492449"/>
                  </a:ext>
                </a:extLst>
              </a:tr>
              <a:tr h="203200">
                <a:tc>
                  <a:txBody>
                    <a:bodyPr/>
                    <a:lstStyle/>
                    <a:p>
                      <a:pPr algn="r" fontAlgn="ctr"/>
                      <a:r>
                        <a:rPr lang="en-CA" sz="1200" b="0" i="0" u="none" strike="noStrike" dirty="0">
                          <a:solidFill>
                            <a:srgbClr val="000000"/>
                          </a:solidFill>
                          <a:effectLst/>
                          <a:latin typeface="Arial" panose="020B0604020202020204" pitchFamily="34" charset="0"/>
                        </a:rPr>
                        <a:t>0.946985447</a:t>
                      </a:r>
                    </a:p>
                  </a:txBody>
                  <a:tcPr marL="9525" marR="9525" marT="9525" marB="0" anchor="ctr">
                    <a:lnL>
                      <a:noFill/>
                    </a:lnL>
                    <a:lnR>
                      <a:noFill/>
                    </a:lnR>
                    <a:lnT>
                      <a:noFill/>
                    </a:lnT>
                    <a:lnB>
                      <a:noFill/>
                    </a:lnB>
                  </a:tcPr>
                </a:tc>
                <a:extLst>
                  <a:ext uri="{0D108BD9-81ED-4DB2-BD59-A6C34878D82A}">
                    <a16:rowId xmlns:a16="http://schemas.microsoft.com/office/drawing/2014/main" val="3867481146"/>
                  </a:ext>
                </a:extLst>
              </a:tr>
            </a:tbl>
          </a:graphicData>
        </a:graphic>
      </p:graphicFrame>
      <p:graphicFrame>
        <p:nvGraphicFramePr>
          <p:cNvPr id="29" name="Table 28">
            <a:extLst>
              <a:ext uri="{FF2B5EF4-FFF2-40B4-BE49-F238E27FC236}">
                <a16:creationId xmlns:a16="http://schemas.microsoft.com/office/drawing/2014/main" id="{7481945C-3161-1C47-8A5D-C530207FEA12}"/>
              </a:ext>
            </a:extLst>
          </p:cNvPr>
          <p:cNvGraphicFramePr>
            <a:graphicFrameLocks noGrp="1"/>
          </p:cNvGraphicFramePr>
          <p:nvPr>
            <p:extLst>
              <p:ext uri="{D42A27DB-BD31-4B8C-83A1-F6EECF244321}">
                <p14:modId xmlns:p14="http://schemas.microsoft.com/office/powerpoint/2010/main" val="1272476284"/>
              </p:ext>
            </p:extLst>
          </p:nvPr>
        </p:nvGraphicFramePr>
        <p:xfrm>
          <a:off x="4189657" y="1788265"/>
          <a:ext cx="990600" cy="1422400"/>
        </p:xfrm>
        <a:graphic>
          <a:graphicData uri="http://schemas.openxmlformats.org/drawingml/2006/table">
            <a:tbl>
              <a:tblPr/>
              <a:tblGrid>
                <a:gridCol w="990600">
                  <a:extLst>
                    <a:ext uri="{9D8B030D-6E8A-4147-A177-3AD203B41FA5}">
                      <a16:colId xmlns:a16="http://schemas.microsoft.com/office/drawing/2014/main" val="2799463041"/>
                    </a:ext>
                  </a:extLst>
                </a:gridCol>
              </a:tblGrid>
              <a:tr h="203200">
                <a:tc>
                  <a:txBody>
                    <a:bodyPr/>
                    <a:lstStyle/>
                    <a:p>
                      <a:pPr algn="r" fontAlgn="ctr"/>
                      <a:r>
                        <a:rPr lang="en-CA" sz="1200" b="0" i="0" u="none" strike="noStrike">
                          <a:solidFill>
                            <a:srgbClr val="000000"/>
                          </a:solidFill>
                          <a:effectLst/>
                          <a:latin typeface="Arial" panose="020B0604020202020204" pitchFamily="34" charset="0"/>
                        </a:rPr>
                        <a:t>1.13E-05</a:t>
                      </a:r>
                    </a:p>
                  </a:txBody>
                  <a:tcPr marL="9525" marR="9525" marT="9525" marB="0" anchor="ctr">
                    <a:lnL>
                      <a:noFill/>
                    </a:lnL>
                    <a:lnR>
                      <a:noFill/>
                    </a:lnR>
                    <a:lnT>
                      <a:noFill/>
                    </a:lnT>
                    <a:lnB>
                      <a:noFill/>
                    </a:lnB>
                  </a:tcPr>
                </a:tc>
                <a:extLst>
                  <a:ext uri="{0D108BD9-81ED-4DB2-BD59-A6C34878D82A}">
                    <a16:rowId xmlns:a16="http://schemas.microsoft.com/office/drawing/2014/main" val="2945071499"/>
                  </a:ext>
                </a:extLst>
              </a:tr>
              <a:tr h="203200">
                <a:tc>
                  <a:txBody>
                    <a:bodyPr/>
                    <a:lstStyle/>
                    <a:p>
                      <a:pPr algn="r" fontAlgn="ctr"/>
                      <a:r>
                        <a:rPr lang="en-CA" sz="1200" b="0" i="0" u="none" strike="noStrike">
                          <a:solidFill>
                            <a:srgbClr val="000000"/>
                          </a:solidFill>
                          <a:effectLst/>
                          <a:latin typeface="Arial" panose="020B0604020202020204" pitchFamily="34" charset="0"/>
                        </a:rPr>
                        <a:t>1.14E-39</a:t>
                      </a:r>
                    </a:p>
                  </a:txBody>
                  <a:tcPr marL="9525" marR="9525" marT="9525" marB="0" anchor="ctr">
                    <a:lnL>
                      <a:noFill/>
                    </a:lnL>
                    <a:lnR>
                      <a:noFill/>
                    </a:lnR>
                    <a:lnT>
                      <a:noFill/>
                    </a:lnT>
                    <a:lnB>
                      <a:noFill/>
                    </a:lnB>
                  </a:tcPr>
                </a:tc>
                <a:extLst>
                  <a:ext uri="{0D108BD9-81ED-4DB2-BD59-A6C34878D82A}">
                    <a16:rowId xmlns:a16="http://schemas.microsoft.com/office/drawing/2014/main" val="2754755302"/>
                  </a:ext>
                </a:extLst>
              </a:tr>
              <a:tr h="203200">
                <a:tc>
                  <a:txBody>
                    <a:bodyPr/>
                    <a:lstStyle/>
                    <a:p>
                      <a:pPr algn="r" fontAlgn="ctr"/>
                      <a:r>
                        <a:rPr lang="en-CA" sz="1200" b="0" i="0" u="none" strike="noStrike">
                          <a:solidFill>
                            <a:srgbClr val="000000"/>
                          </a:solidFill>
                          <a:effectLst/>
                          <a:latin typeface="Arial" panose="020B0604020202020204" pitchFamily="34" charset="0"/>
                        </a:rPr>
                        <a:t>9.75E-09</a:t>
                      </a:r>
                    </a:p>
                  </a:txBody>
                  <a:tcPr marL="9525" marR="9525" marT="9525" marB="0" anchor="ctr">
                    <a:lnL>
                      <a:noFill/>
                    </a:lnL>
                    <a:lnR>
                      <a:noFill/>
                    </a:lnR>
                    <a:lnT>
                      <a:noFill/>
                    </a:lnT>
                    <a:lnB>
                      <a:noFill/>
                    </a:lnB>
                  </a:tcPr>
                </a:tc>
                <a:extLst>
                  <a:ext uri="{0D108BD9-81ED-4DB2-BD59-A6C34878D82A}">
                    <a16:rowId xmlns:a16="http://schemas.microsoft.com/office/drawing/2014/main" val="4189154707"/>
                  </a:ext>
                </a:extLst>
              </a:tr>
              <a:tr h="203200">
                <a:tc>
                  <a:txBody>
                    <a:bodyPr/>
                    <a:lstStyle/>
                    <a:p>
                      <a:pPr algn="r" fontAlgn="ctr"/>
                      <a:r>
                        <a:rPr lang="en-CA" sz="1200" b="0" i="0" u="none" strike="noStrike">
                          <a:solidFill>
                            <a:srgbClr val="000000"/>
                          </a:solidFill>
                          <a:effectLst/>
                          <a:latin typeface="Arial" panose="020B0604020202020204" pitchFamily="34" charset="0"/>
                        </a:rPr>
                        <a:t>8.62E-07</a:t>
                      </a:r>
                    </a:p>
                  </a:txBody>
                  <a:tcPr marL="9525" marR="9525" marT="9525" marB="0" anchor="ctr">
                    <a:lnL>
                      <a:noFill/>
                    </a:lnL>
                    <a:lnR>
                      <a:noFill/>
                    </a:lnR>
                    <a:lnT>
                      <a:noFill/>
                    </a:lnT>
                    <a:lnB>
                      <a:noFill/>
                    </a:lnB>
                  </a:tcPr>
                </a:tc>
                <a:extLst>
                  <a:ext uri="{0D108BD9-81ED-4DB2-BD59-A6C34878D82A}">
                    <a16:rowId xmlns:a16="http://schemas.microsoft.com/office/drawing/2014/main" val="3996938702"/>
                  </a:ext>
                </a:extLst>
              </a:tr>
              <a:tr h="203200">
                <a:tc>
                  <a:txBody>
                    <a:bodyPr/>
                    <a:lstStyle/>
                    <a:p>
                      <a:pPr algn="r" fontAlgn="ctr"/>
                      <a:r>
                        <a:rPr lang="en-CA" sz="1200" b="0" i="0" u="none" strike="noStrike">
                          <a:solidFill>
                            <a:srgbClr val="000000"/>
                          </a:solidFill>
                          <a:effectLst/>
                          <a:latin typeface="Arial" panose="020B0604020202020204" pitchFamily="34" charset="0"/>
                        </a:rPr>
                        <a:t>0.00022167</a:t>
                      </a:r>
                    </a:p>
                  </a:txBody>
                  <a:tcPr marL="9525" marR="9525" marT="9525" marB="0" anchor="ctr">
                    <a:lnL>
                      <a:noFill/>
                    </a:lnL>
                    <a:lnR>
                      <a:noFill/>
                    </a:lnR>
                    <a:lnT>
                      <a:noFill/>
                    </a:lnT>
                    <a:lnB>
                      <a:noFill/>
                    </a:lnB>
                  </a:tcPr>
                </a:tc>
                <a:extLst>
                  <a:ext uri="{0D108BD9-81ED-4DB2-BD59-A6C34878D82A}">
                    <a16:rowId xmlns:a16="http://schemas.microsoft.com/office/drawing/2014/main" val="599005617"/>
                  </a:ext>
                </a:extLst>
              </a:tr>
              <a:tr h="203200">
                <a:tc>
                  <a:txBody>
                    <a:bodyPr/>
                    <a:lstStyle/>
                    <a:p>
                      <a:pPr algn="r" fontAlgn="ctr"/>
                      <a:r>
                        <a:rPr lang="en-CA" sz="1200" b="0" i="0" u="none" strike="noStrike">
                          <a:solidFill>
                            <a:srgbClr val="000000"/>
                          </a:solidFill>
                          <a:effectLst/>
                          <a:latin typeface="Arial" panose="020B0604020202020204" pitchFamily="34" charset="0"/>
                        </a:rPr>
                        <a:t>3.07E-20</a:t>
                      </a:r>
                    </a:p>
                  </a:txBody>
                  <a:tcPr marL="9525" marR="9525" marT="9525" marB="0" anchor="ctr">
                    <a:lnL>
                      <a:noFill/>
                    </a:lnL>
                    <a:lnR>
                      <a:noFill/>
                    </a:lnR>
                    <a:lnT>
                      <a:noFill/>
                    </a:lnT>
                    <a:lnB>
                      <a:noFill/>
                    </a:lnB>
                  </a:tcPr>
                </a:tc>
                <a:extLst>
                  <a:ext uri="{0D108BD9-81ED-4DB2-BD59-A6C34878D82A}">
                    <a16:rowId xmlns:a16="http://schemas.microsoft.com/office/drawing/2014/main" val="3510656909"/>
                  </a:ext>
                </a:extLst>
              </a:tr>
              <a:tr h="203200">
                <a:tc>
                  <a:txBody>
                    <a:bodyPr/>
                    <a:lstStyle/>
                    <a:p>
                      <a:pPr algn="r" fontAlgn="ctr"/>
                      <a:r>
                        <a:rPr lang="en-CA" sz="1200" b="0" i="0" u="none" strike="noStrike" dirty="0">
                          <a:solidFill>
                            <a:srgbClr val="000000"/>
                          </a:solidFill>
                          <a:effectLst/>
                          <a:latin typeface="Arial" panose="020B0604020202020204" pitchFamily="34" charset="0"/>
                        </a:rPr>
                        <a:t>2.61E-05</a:t>
                      </a:r>
                    </a:p>
                  </a:txBody>
                  <a:tcPr marL="9525" marR="9525" marT="9525" marB="0" anchor="ctr">
                    <a:lnL>
                      <a:noFill/>
                    </a:lnL>
                    <a:lnR>
                      <a:noFill/>
                    </a:lnR>
                    <a:lnT>
                      <a:noFill/>
                    </a:lnT>
                    <a:lnB>
                      <a:noFill/>
                    </a:lnB>
                  </a:tcPr>
                </a:tc>
                <a:extLst>
                  <a:ext uri="{0D108BD9-81ED-4DB2-BD59-A6C34878D82A}">
                    <a16:rowId xmlns:a16="http://schemas.microsoft.com/office/drawing/2014/main" val="2369700178"/>
                  </a:ext>
                </a:extLst>
              </a:tr>
            </a:tbl>
          </a:graphicData>
        </a:graphic>
      </p:graphicFrame>
      <p:sp>
        <p:nvSpPr>
          <p:cNvPr id="22" name="TextBox 21">
            <a:extLst>
              <a:ext uri="{FF2B5EF4-FFF2-40B4-BE49-F238E27FC236}">
                <a16:creationId xmlns:a16="http://schemas.microsoft.com/office/drawing/2014/main" id="{025DA26B-CA74-7A4D-812E-3860A99C8C33}"/>
              </a:ext>
            </a:extLst>
          </p:cNvPr>
          <p:cNvSpPr txBox="1"/>
          <p:nvPr/>
        </p:nvSpPr>
        <p:spPr>
          <a:xfrm>
            <a:off x="66708" y="3353793"/>
            <a:ext cx="6743106" cy="1600438"/>
          </a:xfrm>
          <a:prstGeom prst="rect">
            <a:avLst/>
          </a:prstGeom>
          <a:noFill/>
        </p:spPr>
        <p:txBody>
          <a:bodyPr wrap="square" rtlCol="0">
            <a:spAutoFit/>
          </a:bodyPr>
          <a:lstStyle/>
          <a:p>
            <a:pPr algn="just"/>
            <a:r>
              <a:rPr lang="en-US" sz="1400" dirty="0">
                <a:latin typeface="Arial" panose="020B0604020202020204" pitchFamily="34" charset="0"/>
                <a:cs typeface="Arial" panose="020B0604020202020204" pitchFamily="34" charset="0"/>
              </a:rPr>
              <a:t>Notes:</a:t>
            </a:r>
          </a:p>
          <a:p>
            <a:pPr algn="just"/>
            <a:r>
              <a:rPr lang="en-US" sz="1400" baseline="30000" dirty="0">
                <a:latin typeface="Arial" panose="020B0604020202020204" pitchFamily="34" charset="0"/>
                <a:cs typeface="Arial" panose="020B0604020202020204" pitchFamily="34" charset="0"/>
              </a:rPr>
              <a:t>1</a:t>
            </a:r>
            <a:r>
              <a:rPr lang="en-US" sz="1400" dirty="0">
                <a:latin typeface="Arial" panose="020B0604020202020204" pitchFamily="34" charset="0"/>
                <a:cs typeface="Arial" panose="020B0604020202020204" pitchFamily="34" charset="0"/>
              </a:rPr>
              <a:t> Indicates the fold change in the percentage of cancer cells that express the gene of interest in the invasive cancer cells relative to those present in the bulk metastatic lesion. Cut-off</a:t>
            </a:r>
            <a:r>
              <a:rPr lang="en-US" sz="1400">
                <a:latin typeface="Arial" panose="020B0604020202020204" pitchFamily="34" charset="0"/>
                <a:cs typeface="Arial" panose="020B0604020202020204" pitchFamily="34" charset="0"/>
              </a:rPr>
              <a:t>: Downregulated </a:t>
            </a:r>
            <a:r>
              <a:rPr lang="en-US" sz="1400" dirty="0">
                <a:latin typeface="Arial" panose="020B0604020202020204" pitchFamily="34" charset="0"/>
                <a:cs typeface="Arial" panose="020B0604020202020204" pitchFamily="34" charset="0"/>
              </a:rPr>
              <a:t>by % of cells expressed, </a:t>
            </a:r>
            <a:r>
              <a:rPr lang="en-US" sz="1400" dirty="0" err="1">
                <a:latin typeface="Arial" panose="020B0604020202020204" pitchFamily="34" charset="0"/>
                <a:cs typeface="Arial" panose="020B0604020202020204" pitchFamily="34" charset="0"/>
              </a:rPr>
              <a:t>Padj</a:t>
            </a:r>
            <a:r>
              <a:rPr lang="en-US" sz="1400" dirty="0">
                <a:latin typeface="Arial" panose="020B0604020202020204" pitchFamily="34" charset="0"/>
                <a:cs typeface="Arial" panose="020B0604020202020204" pitchFamily="34" charset="0"/>
              </a:rPr>
              <a:t> &lt; 0.01</a:t>
            </a:r>
          </a:p>
          <a:p>
            <a:pPr algn="just"/>
            <a:endParaRPr lang="en-US" sz="1400" dirty="0">
              <a:latin typeface="Arial" panose="020B0604020202020204" pitchFamily="34" charset="0"/>
              <a:cs typeface="Arial" panose="020B0604020202020204" pitchFamily="34" charset="0"/>
            </a:endParaRPr>
          </a:p>
          <a:p>
            <a:pPr algn="just"/>
            <a:r>
              <a:rPr lang="en-US" sz="1400" dirty="0">
                <a:latin typeface="Arial" panose="020B0604020202020204" pitchFamily="34" charset="0"/>
                <a:cs typeface="Arial" panose="020B0604020202020204" pitchFamily="34" charset="0"/>
              </a:rPr>
              <a:t>Only genes with reads present in 33% of cancer cells in each specimen were included</a:t>
            </a:r>
          </a:p>
        </p:txBody>
      </p:sp>
      <p:cxnSp>
        <p:nvCxnSpPr>
          <p:cNvPr id="23" name="Straight Connector 22">
            <a:extLst>
              <a:ext uri="{FF2B5EF4-FFF2-40B4-BE49-F238E27FC236}">
                <a16:creationId xmlns:a16="http://schemas.microsoft.com/office/drawing/2014/main" id="{D1E9805A-B91A-AA47-9F35-B1D89DD4B932}"/>
              </a:ext>
            </a:extLst>
          </p:cNvPr>
          <p:cNvCxnSpPr/>
          <p:nvPr/>
        </p:nvCxnSpPr>
        <p:spPr>
          <a:xfrm>
            <a:off x="59831" y="1219238"/>
            <a:ext cx="673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9B071AD-B488-6C4A-8ED0-8D8ED831D75A}"/>
              </a:ext>
            </a:extLst>
          </p:cNvPr>
          <p:cNvCxnSpPr/>
          <p:nvPr/>
        </p:nvCxnSpPr>
        <p:spPr>
          <a:xfrm>
            <a:off x="59831" y="1769842"/>
            <a:ext cx="673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F9E3F42-FD18-E14C-934D-688C3DA3AFDE}"/>
              </a:ext>
            </a:extLst>
          </p:cNvPr>
          <p:cNvCxnSpPr/>
          <p:nvPr/>
        </p:nvCxnSpPr>
        <p:spPr>
          <a:xfrm>
            <a:off x="59831" y="3274180"/>
            <a:ext cx="673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72014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118</TotalTime>
  <Words>151</Words>
  <Application>Microsoft Macintosh PowerPoint</Application>
  <PresentationFormat>Letter Paper (8.5x11 in)</PresentationFormat>
  <Paragraphs>58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Table S4: List of commonly overexpressed genes between 3 pairs.</dc:title>
  <dc:creator>Matthew Dankner</dc:creator>
  <cp:lastModifiedBy>Matthew Dankner</cp:lastModifiedBy>
  <cp:revision>16</cp:revision>
  <dcterms:created xsi:type="dcterms:W3CDTF">2020-02-25T15:53:23Z</dcterms:created>
  <dcterms:modified xsi:type="dcterms:W3CDTF">2020-06-02T21:24:47Z</dcterms:modified>
</cp:coreProperties>
</file>