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</p:sldIdLst>
  <p:sldSz cx="9144000" cy="6858000" type="letter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FAD47"/>
    <a:srgbClr val="FF3F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1"/>
    <p:restoredTop sz="96327"/>
  </p:normalViewPr>
  <p:slideViewPr>
    <p:cSldViewPr snapToGrid="0" snapToObjects="1" showGuides="1">
      <p:cViewPr>
        <p:scale>
          <a:sx n="122" d="100"/>
          <a:sy n="122" d="100"/>
        </p:scale>
        <p:origin x="160" y="14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8110EF-8223-374F-87AD-E8E113249E97}" type="datetimeFigureOut">
              <a:rPr lang="en-US" smtClean="0"/>
              <a:t>11/23/20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FBB435-7403-B745-A1FB-C725994E2E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27337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8110EF-8223-374F-87AD-E8E113249E97}" type="datetimeFigureOut">
              <a:rPr lang="en-US" smtClean="0"/>
              <a:t>11/23/20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FBB435-7403-B745-A1FB-C725994E2E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64891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8110EF-8223-374F-87AD-E8E113249E97}" type="datetimeFigureOut">
              <a:rPr lang="en-US" smtClean="0"/>
              <a:t>11/23/20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FBB435-7403-B745-A1FB-C725994E2E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9009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8110EF-8223-374F-87AD-E8E113249E97}" type="datetimeFigureOut">
              <a:rPr lang="en-US" smtClean="0"/>
              <a:t>11/23/20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FBB435-7403-B745-A1FB-C725994E2E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04120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8110EF-8223-374F-87AD-E8E113249E97}" type="datetimeFigureOut">
              <a:rPr lang="en-US" smtClean="0"/>
              <a:t>11/23/20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FBB435-7403-B745-A1FB-C725994E2E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81378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8110EF-8223-374F-87AD-E8E113249E97}" type="datetimeFigureOut">
              <a:rPr lang="en-US" smtClean="0"/>
              <a:t>11/23/20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FBB435-7403-B745-A1FB-C725994E2E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84872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8110EF-8223-374F-87AD-E8E113249E97}" type="datetimeFigureOut">
              <a:rPr lang="en-US" smtClean="0"/>
              <a:t>11/23/20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FBB435-7403-B745-A1FB-C725994E2E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89159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8110EF-8223-374F-87AD-E8E113249E97}" type="datetimeFigureOut">
              <a:rPr lang="en-US" smtClean="0"/>
              <a:t>11/23/20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FBB435-7403-B745-A1FB-C725994E2E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41914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8110EF-8223-374F-87AD-E8E113249E97}" type="datetimeFigureOut">
              <a:rPr lang="en-US" smtClean="0"/>
              <a:t>11/23/20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FBB435-7403-B745-A1FB-C725994E2E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18689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8110EF-8223-374F-87AD-E8E113249E97}" type="datetimeFigureOut">
              <a:rPr lang="en-US" smtClean="0"/>
              <a:t>11/23/20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FBB435-7403-B745-A1FB-C725994E2E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50862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8110EF-8223-374F-87AD-E8E113249E97}" type="datetimeFigureOut">
              <a:rPr lang="en-US" smtClean="0"/>
              <a:t>11/23/20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FBB435-7403-B745-A1FB-C725994E2E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55509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8110EF-8223-374F-87AD-E8E113249E97}" type="datetimeFigureOut">
              <a:rPr lang="en-US" smtClean="0"/>
              <a:t>11/23/20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FBB435-7403-B745-A1FB-C725994E2E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97637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Group 24">
            <a:extLst>
              <a:ext uri="{FF2B5EF4-FFF2-40B4-BE49-F238E27FC236}">
                <a16:creationId xmlns:a16="http://schemas.microsoft.com/office/drawing/2014/main" id="{DED57558-CC5E-A142-AA15-05988959E549}"/>
              </a:ext>
            </a:extLst>
          </p:cNvPr>
          <p:cNvGrpSpPr/>
          <p:nvPr/>
        </p:nvGrpSpPr>
        <p:grpSpPr>
          <a:xfrm>
            <a:off x="69901" y="353718"/>
            <a:ext cx="9027119" cy="5645633"/>
            <a:chOff x="25569" y="350543"/>
            <a:chExt cx="9027119" cy="5645633"/>
          </a:xfrm>
        </p:grpSpPr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42B56CF5-84E9-294F-B5B0-449CA464BCAB}"/>
                </a:ext>
              </a:extLst>
            </p:cNvPr>
            <p:cNvSpPr txBox="1"/>
            <p:nvPr/>
          </p:nvSpPr>
          <p:spPr>
            <a:xfrm>
              <a:off x="134783" y="350543"/>
              <a:ext cx="8917905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u="sng" dirty="0">
                  <a:latin typeface="Arial" panose="020B0604020202020204" pitchFamily="34" charset="0"/>
                  <a:cs typeface="Arial" panose="020B0604020202020204" pitchFamily="34" charset="0"/>
                </a:rPr>
                <a:t>Supplementary Table S6:</a:t>
              </a:r>
              <a:r>
                <a:rPr lang="en-US" sz="1400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n-CA" sz="1400" dirty="0">
                  <a:latin typeface="Arial" panose="020B0604020202020204" pitchFamily="34" charset="0"/>
                  <a:cs typeface="Arial" panose="020B0604020202020204" pitchFamily="34" charset="0"/>
                </a:rPr>
                <a:t>Summary of marker expression by immunohistochemistry in patient specimens and PDX models.</a:t>
              </a:r>
              <a:endParaRPr lang="en-US" sz="14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" name="TextBox 1">
              <a:extLst>
                <a:ext uri="{FF2B5EF4-FFF2-40B4-BE49-F238E27FC236}">
                  <a16:creationId xmlns:a16="http://schemas.microsoft.com/office/drawing/2014/main" id="{C5271E36-34F9-CE4B-A60D-E0B46804E359}"/>
                </a:ext>
              </a:extLst>
            </p:cNvPr>
            <p:cNvSpPr txBox="1"/>
            <p:nvPr/>
          </p:nvSpPr>
          <p:spPr>
            <a:xfrm rot="16200000">
              <a:off x="-111648" y="2075335"/>
              <a:ext cx="58221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Lung</a:t>
              </a:r>
            </a:p>
          </p:txBody>
        </p:sp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D0B058DB-A455-1543-879E-9F4CDE21DD03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-687475" y="2242659"/>
              <a:ext cx="1980000" cy="0"/>
            </a:xfrm>
            <a:prstGeom prst="line">
              <a:avLst/>
            </a:prstGeom>
            <a:ln w="127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B3B6F4D9-57D6-6740-83B6-8662A1B1EBFA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-201476" y="3744086"/>
              <a:ext cx="1008000" cy="0"/>
            </a:xfrm>
            <a:prstGeom prst="line">
              <a:avLst/>
            </a:prstGeom>
            <a:ln w="12700">
              <a:solidFill>
                <a:srgbClr val="FF3FF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9F918A83-086E-7B4A-B91C-1F006406204A}"/>
                </a:ext>
              </a:extLst>
            </p:cNvPr>
            <p:cNvSpPr txBox="1"/>
            <p:nvPr/>
          </p:nvSpPr>
          <p:spPr>
            <a:xfrm rot="16200000">
              <a:off x="-171760" y="3594205"/>
              <a:ext cx="702436" cy="307777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solidFill>
                    <a:srgbClr val="FF3FFE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Breast</a:t>
              </a:r>
            </a:p>
          </p:txBody>
        </p: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3B591D02-79E9-B44B-9097-DBF1FAE2B030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50524" y="4508076"/>
              <a:ext cx="5040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D7742D55-B758-7740-B5CD-F4E5F29CC44F}"/>
                </a:ext>
              </a:extLst>
            </p:cNvPr>
            <p:cNvSpPr txBox="1"/>
            <p:nvPr/>
          </p:nvSpPr>
          <p:spPr>
            <a:xfrm rot="16200000">
              <a:off x="-57145" y="4363058"/>
              <a:ext cx="473206" cy="307777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latin typeface="Arial" panose="020B0604020202020204" pitchFamily="34" charset="0"/>
                  <a:cs typeface="Arial" panose="020B0604020202020204" pitchFamily="34" charset="0"/>
                </a:rPr>
                <a:t>Mel</a:t>
              </a:r>
            </a:p>
          </p:txBody>
        </p: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04C23E6E-4EBE-1346-A84A-F94C6ABC9863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176524" y="4889217"/>
              <a:ext cx="252000" cy="0"/>
            </a:xfrm>
            <a:prstGeom prst="line">
              <a:avLst/>
            </a:prstGeom>
            <a:ln w="12700">
              <a:solidFill>
                <a:srgbClr val="6FAD4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94006BC0-9BCA-6749-9ECB-5CB5E3225AB2}"/>
                </a:ext>
              </a:extLst>
            </p:cNvPr>
            <p:cNvSpPr txBox="1"/>
            <p:nvPr/>
          </p:nvSpPr>
          <p:spPr>
            <a:xfrm rot="16200000">
              <a:off x="-7452" y="4741489"/>
              <a:ext cx="373820" cy="307777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solidFill>
                    <a:srgbClr val="6FAD47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GI</a:t>
              </a: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ACD24BB4-F9E9-2F44-BC0D-1D4E2BACB52A}"/>
                </a:ext>
              </a:extLst>
            </p:cNvPr>
            <p:cNvSpPr/>
            <p:nvPr/>
          </p:nvSpPr>
          <p:spPr bwMode="auto">
            <a:xfrm>
              <a:off x="513396" y="5358656"/>
              <a:ext cx="203200" cy="162897"/>
            </a:xfrm>
            <a:prstGeom prst="rect">
              <a:avLst/>
            </a:prstGeom>
            <a:solidFill>
              <a:srgbClr val="FF0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5121275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01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C728F4BF-25B2-B749-B5F9-6CA317164258}"/>
                </a:ext>
              </a:extLst>
            </p:cNvPr>
            <p:cNvSpPr/>
            <p:nvPr/>
          </p:nvSpPr>
          <p:spPr bwMode="auto">
            <a:xfrm>
              <a:off x="6402875" y="5358656"/>
              <a:ext cx="203200" cy="162897"/>
            </a:xfrm>
            <a:prstGeom prst="rect">
              <a:avLst/>
            </a:prstGeom>
            <a:solidFill>
              <a:srgbClr val="00B05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5121275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0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88FCAAD5-BE49-F54C-ABE6-AC0383888946}"/>
                </a:ext>
              </a:extLst>
            </p:cNvPr>
            <p:cNvSpPr/>
            <p:nvPr/>
          </p:nvSpPr>
          <p:spPr bwMode="auto">
            <a:xfrm>
              <a:off x="3458136" y="5358656"/>
              <a:ext cx="203200" cy="162897"/>
            </a:xfrm>
            <a:prstGeom prst="rect">
              <a:avLst/>
            </a:prstGeom>
            <a:solidFill>
              <a:srgbClr val="FFFC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5121275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0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CC00D2B9-7A36-9044-B614-AA5D4A9E0117}"/>
                </a:ext>
              </a:extLst>
            </p:cNvPr>
            <p:cNvSpPr/>
            <p:nvPr/>
          </p:nvSpPr>
          <p:spPr bwMode="auto">
            <a:xfrm>
              <a:off x="3458136" y="5769623"/>
              <a:ext cx="203200" cy="162897"/>
            </a:xfrm>
            <a:prstGeom prst="rect">
              <a:avLst/>
            </a:prstGeom>
            <a:solidFill>
              <a:srgbClr val="FF40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5121275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0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960BFDB5-16C3-3646-A66A-C21547F9ACCA}"/>
                </a:ext>
              </a:extLst>
            </p:cNvPr>
            <p:cNvSpPr/>
            <p:nvPr/>
          </p:nvSpPr>
          <p:spPr bwMode="auto">
            <a:xfrm>
              <a:off x="513396" y="5769623"/>
              <a:ext cx="203200" cy="162897"/>
            </a:xfrm>
            <a:prstGeom prst="rect">
              <a:avLst/>
            </a:prstGeom>
            <a:solidFill>
              <a:srgbClr val="FE670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5121275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0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9CB2B126-670D-D740-AB83-5FE24B883CC3}"/>
                </a:ext>
              </a:extLst>
            </p:cNvPr>
            <p:cNvSpPr/>
            <p:nvPr/>
          </p:nvSpPr>
          <p:spPr bwMode="auto">
            <a:xfrm>
              <a:off x="6402875" y="5769623"/>
              <a:ext cx="203200" cy="162897"/>
            </a:xfrm>
            <a:prstGeom prst="rect">
              <a:avLst/>
            </a:prstGeom>
            <a:solidFill>
              <a:srgbClr val="007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5121275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0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FDFB4D7D-4176-4F4D-94FA-8D28FC60F3A7}"/>
                </a:ext>
              </a:extLst>
            </p:cNvPr>
            <p:cNvSpPr txBox="1"/>
            <p:nvPr/>
          </p:nvSpPr>
          <p:spPr>
            <a:xfrm>
              <a:off x="778240" y="5303808"/>
              <a:ext cx="131799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Strongly staining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8713E85B-DE75-014B-8EAF-C57F7D964B86}"/>
                </a:ext>
              </a:extLst>
            </p:cNvPr>
            <p:cNvSpPr txBox="1"/>
            <p:nvPr/>
          </p:nvSpPr>
          <p:spPr>
            <a:xfrm>
              <a:off x="3717590" y="5303808"/>
              <a:ext cx="125592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Weakly staining</a:t>
              </a: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44ECD35D-F073-894C-BF80-4620677F4A48}"/>
                </a:ext>
              </a:extLst>
            </p:cNvPr>
            <p:cNvSpPr txBox="1"/>
            <p:nvPr/>
          </p:nvSpPr>
          <p:spPr>
            <a:xfrm>
              <a:off x="6666475" y="5303808"/>
              <a:ext cx="135966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Negative staining</a:t>
              </a: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A81038B2-DB36-EB4B-A626-3FD3AD88A418}"/>
                </a:ext>
              </a:extLst>
            </p:cNvPr>
            <p:cNvSpPr txBox="1"/>
            <p:nvPr/>
          </p:nvSpPr>
          <p:spPr>
            <a:xfrm>
              <a:off x="830883" y="5719177"/>
              <a:ext cx="250581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Minimally Invasive Growth Pattern</a:t>
              </a: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331D979D-0FB8-6A49-98AC-28F4FC12716D}"/>
                </a:ext>
              </a:extLst>
            </p:cNvPr>
            <p:cNvSpPr txBox="1"/>
            <p:nvPr/>
          </p:nvSpPr>
          <p:spPr>
            <a:xfrm>
              <a:off x="3717590" y="5719177"/>
              <a:ext cx="229261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Highly Invasive Growth Pattern</a:t>
              </a: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F9F4CCB3-2941-9E4B-8991-D2726C9838C6}"/>
                </a:ext>
              </a:extLst>
            </p:cNvPr>
            <p:cNvSpPr txBox="1"/>
            <p:nvPr/>
          </p:nvSpPr>
          <p:spPr>
            <a:xfrm>
              <a:off x="6666475" y="5719177"/>
              <a:ext cx="219964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Indeterminate Growth Pattern</a:t>
              </a:r>
            </a:p>
          </p:txBody>
        </p:sp>
      </p:grpSp>
      <p:pic>
        <p:nvPicPr>
          <p:cNvPr id="5" name="Picture 4">
            <a:extLst>
              <a:ext uri="{FF2B5EF4-FFF2-40B4-BE49-F238E27FC236}">
                <a16:creationId xmlns:a16="http://schemas.microsoft.com/office/drawing/2014/main" id="{A94B8DD7-DDA7-DD44-BA11-C0A6CDCE379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3734" y="1012133"/>
            <a:ext cx="8584737" cy="4003083"/>
          </a:xfrm>
          <a:prstGeom prst="rect">
            <a:avLst/>
          </a:prstGeom>
        </p:spPr>
      </p:pic>
      <p:sp>
        <p:nvSpPr>
          <p:cNvPr id="26" name="Rectangle 25">
            <a:extLst>
              <a:ext uri="{FF2B5EF4-FFF2-40B4-BE49-F238E27FC236}">
                <a16:creationId xmlns:a16="http://schemas.microsoft.com/office/drawing/2014/main" id="{D91766FC-558A-2C4F-BA00-9EC0FDC4A48C}"/>
              </a:ext>
            </a:extLst>
          </p:cNvPr>
          <p:cNvSpPr/>
          <p:nvPr/>
        </p:nvSpPr>
        <p:spPr>
          <a:xfrm>
            <a:off x="363734" y="1001116"/>
            <a:ext cx="594733" cy="24052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ECB37BD9-E0E0-A54D-BD34-DF883105B89B}"/>
              </a:ext>
            </a:extLst>
          </p:cNvPr>
          <p:cNvSpPr/>
          <p:nvPr/>
        </p:nvSpPr>
        <p:spPr>
          <a:xfrm>
            <a:off x="8575288" y="1037534"/>
            <a:ext cx="280554" cy="9594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83DE4720-FC88-4A45-BABA-8C92D8276172}"/>
              </a:ext>
            </a:extLst>
          </p:cNvPr>
          <p:cNvSpPr txBox="1"/>
          <p:nvPr/>
        </p:nvSpPr>
        <p:spPr>
          <a:xfrm>
            <a:off x="8602892" y="976758"/>
            <a:ext cx="269626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00" dirty="0">
                <a:latin typeface="Arial" panose="020B0604020202020204" pitchFamily="34" charset="0"/>
                <a:cs typeface="Arial" panose="020B0604020202020204" pitchFamily="34" charset="0"/>
              </a:rPr>
              <a:t>IP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01B58472-3516-F847-8A5C-49642C2C2B38}"/>
              </a:ext>
            </a:extLst>
          </p:cNvPr>
          <p:cNvSpPr/>
          <p:nvPr/>
        </p:nvSpPr>
        <p:spPr>
          <a:xfrm>
            <a:off x="8086338" y="1031184"/>
            <a:ext cx="280554" cy="9594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585D2FAB-E4A0-CE40-A3D6-464F55758887}"/>
              </a:ext>
            </a:extLst>
          </p:cNvPr>
          <p:cNvSpPr txBox="1"/>
          <p:nvPr/>
        </p:nvSpPr>
        <p:spPr>
          <a:xfrm>
            <a:off x="8015869" y="979126"/>
            <a:ext cx="412292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00" dirty="0">
                <a:latin typeface="Arial" panose="020B0604020202020204" pitchFamily="34" charset="0"/>
                <a:cs typeface="Arial" panose="020B0604020202020204" pitchFamily="34" charset="0"/>
              </a:rPr>
              <a:t>CD45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935F05B6-9004-C14C-82BA-51382F50F3A3}"/>
              </a:ext>
            </a:extLst>
          </p:cNvPr>
          <p:cNvSpPr/>
          <p:nvPr/>
        </p:nvSpPr>
        <p:spPr>
          <a:xfrm>
            <a:off x="7537530" y="1032352"/>
            <a:ext cx="356671" cy="9594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D15EA4BD-32C7-8F4F-BBC6-A6D941210D11}"/>
              </a:ext>
            </a:extLst>
          </p:cNvPr>
          <p:cNvSpPr/>
          <p:nvPr/>
        </p:nvSpPr>
        <p:spPr>
          <a:xfrm>
            <a:off x="7055481" y="1035182"/>
            <a:ext cx="355896" cy="9594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0332AAD8-8BDE-AE40-B91E-E932BB81B675}"/>
              </a:ext>
            </a:extLst>
          </p:cNvPr>
          <p:cNvSpPr/>
          <p:nvPr/>
        </p:nvSpPr>
        <p:spPr>
          <a:xfrm>
            <a:off x="6512878" y="1030837"/>
            <a:ext cx="426293" cy="9594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E879480F-1DA1-F24A-9376-3F518518DFE9}"/>
              </a:ext>
            </a:extLst>
          </p:cNvPr>
          <p:cNvSpPr/>
          <p:nvPr/>
        </p:nvSpPr>
        <p:spPr>
          <a:xfrm>
            <a:off x="6092343" y="1037534"/>
            <a:ext cx="280554" cy="9594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4FE6B0B7-09BD-7A43-B0DD-FB0D684633CA}"/>
              </a:ext>
            </a:extLst>
          </p:cNvPr>
          <p:cNvSpPr/>
          <p:nvPr/>
        </p:nvSpPr>
        <p:spPr>
          <a:xfrm>
            <a:off x="5580254" y="1028783"/>
            <a:ext cx="280554" cy="9594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1B04B7C5-CC8F-0F48-A3F3-43576CEBA2BB}"/>
              </a:ext>
            </a:extLst>
          </p:cNvPr>
          <p:cNvSpPr/>
          <p:nvPr/>
        </p:nvSpPr>
        <p:spPr>
          <a:xfrm>
            <a:off x="5074943" y="1028498"/>
            <a:ext cx="280554" cy="9594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9F924F17-BCB6-194B-A70F-68F4F9D1AE42}"/>
              </a:ext>
            </a:extLst>
          </p:cNvPr>
          <p:cNvSpPr/>
          <p:nvPr/>
        </p:nvSpPr>
        <p:spPr>
          <a:xfrm>
            <a:off x="4583461" y="1035182"/>
            <a:ext cx="280554" cy="9594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8A4B32DD-CADC-584B-91ED-0BAF98D69511}"/>
              </a:ext>
            </a:extLst>
          </p:cNvPr>
          <p:cNvSpPr/>
          <p:nvPr/>
        </p:nvSpPr>
        <p:spPr>
          <a:xfrm>
            <a:off x="4072656" y="1035238"/>
            <a:ext cx="280554" cy="9594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8E38A51E-60F5-C149-AC18-45C0F04DCEB6}"/>
              </a:ext>
            </a:extLst>
          </p:cNvPr>
          <p:cNvSpPr/>
          <p:nvPr/>
        </p:nvSpPr>
        <p:spPr>
          <a:xfrm>
            <a:off x="3516824" y="1037532"/>
            <a:ext cx="409226" cy="9594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5DE8D0BC-07F3-404C-9512-16CDAD2BE278}"/>
              </a:ext>
            </a:extLst>
          </p:cNvPr>
          <p:cNvSpPr/>
          <p:nvPr/>
        </p:nvSpPr>
        <p:spPr>
          <a:xfrm>
            <a:off x="3099801" y="1034357"/>
            <a:ext cx="280554" cy="9594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9488163B-5FE3-494F-AC94-34555AC8F922}"/>
              </a:ext>
            </a:extLst>
          </p:cNvPr>
          <p:cNvSpPr/>
          <p:nvPr/>
        </p:nvSpPr>
        <p:spPr>
          <a:xfrm>
            <a:off x="2584200" y="1031471"/>
            <a:ext cx="280554" cy="9594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8EAC30AA-5541-D843-92FD-27EF6F44AA98}"/>
              </a:ext>
            </a:extLst>
          </p:cNvPr>
          <p:cNvSpPr/>
          <p:nvPr/>
        </p:nvSpPr>
        <p:spPr>
          <a:xfrm>
            <a:off x="2076785" y="1037532"/>
            <a:ext cx="304719" cy="9594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7ED07A24-6F0E-AD4D-980C-F97918DC6887}"/>
              </a:ext>
            </a:extLst>
          </p:cNvPr>
          <p:cNvSpPr/>
          <p:nvPr/>
        </p:nvSpPr>
        <p:spPr>
          <a:xfrm>
            <a:off x="1533284" y="1029691"/>
            <a:ext cx="371331" cy="9594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FFE444D4-D1FA-8F4F-9379-7F3E4CD68E16}"/>
              </a:ext>
            </a:extLst>
          </p:cNvPr>
          <p:cNvSpPr/>
          <p:nvPr/>
        </p:nvSpPr>
        <p:spPr>
          <a:xfrm>
            <a:off x="1049429" y="1031095"/>
            <a:ext cx="387242" cy="9594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D2C542D3-20EE-D842-85D7-8FE6C86343EC}"/>
              </a:ext>
            </a:extLst>
          </p:cNvPr>
          <p:cNvSpPr txBox="1"/>
          <p:nvPr/>
        </p:nvSpPr>
        <p:spPr>
          <a:xfrm>
            <a:off x="7459482" y="972672"/>
            <a:ext cx="482824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00" dirty="0">
                <a:latin typeface="Arial" panose="020B0604020202020204" pitchFamily="34" charset="0"/>
                <a:cs typeface="Arial" panose="020B0604020202020204" pitchFamily="34" charset="0"/>
              </a:rPr>
              <a:t>HMB45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7F91A303-AA01-644E-91CB-94E3C07D0BBD}"/>
              </a:ext>
            </a:extLst>
          </p:cNvPr>
          <p:cNvSpPr txBox="1"/>
          <p:nvPr/>
        </p:nvSpPr>
        <p:spPr>
          <a:xfrm>
            <a:off x="6989612" y="976758"/>
            <a:ext cx="487634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00" dirty="0">
                <a:latin typeface="Arial" panose="020B0604020202020204" pitchFamily="34" charset="0"/>
                <a:cs typeface="Arial" panose="020B0604020202020204" pitchFamily="34" charset="0"/>
              </a:rPr>
              <a:t>MART1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04392115-83FA-3246-BE80-B667F228ABBA}"/>
              </a:ext>
            </a:extLst>
          </p:cNvPr>
          <p:cNvSpPr txBox="1"/>
          <p:nvPr/>
        </p:nvSpPr>
        <p:spPr>
          <a:xfrm>
            <a:off x="6459765" y="981855"/>
            <a:ext cx="532518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00" dirty="0">
                <a:latin typeface="Arial" panose="020B0604020202020204" pitchFamily="34" charset="0"/>
                <a:cs typeface="Arial" panose="020B0604020202020204" pitchFamily="34" charset="0"/>
              </a:rPr>
              <a:t>Vimentin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390EF5E6-91E7-1143-9D5E-218062D8D99C}"/>
              </a:ext>
            </a:extLst>
          </p:cNvPr>
          <p:cNvSpPr txBox="1"/>
          <p:nvPr/>
        </p:nvSpPr>
        <p:spPr>
          <a:xfrm>
            <a:off x="6052456" y="984136"/>
            <a:ext cx="333746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00" dirty="0">
                <a:latin typeface="Arial" panose="020B0604020202020204" pitchFamily="34" charset="0"/>
                <a:cs typeface="Arial" panose="020B0604020202020204" pitchFamily="34" charset="0"/>
              </a:rPr>
              <a:t>p53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22AE4B73-FA83-CE4D-85BB-15E42BA97753}"/>
              </a:ext>
            </a:extLst>
          </p:cNvPr>
          <p:cNvSpPr txBox="1"/>
          <p:nvPr/>
        </p:nvSpPr>
        <p:spPr>
          <a:xfrm>
            <a:off x="5509576" y="977005"/>
            <a:ext cx="421910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00" dirty="0">
                <a:latin typeface="Arial" panose="020B0604020202020204" pitchFamily="34" charset="0"/>
                <a:cs typeface="Arial" panose="020B0604020202020204" pitchFamily="34" charset="0"/>
              </a:rPr>
              <a:t>HER2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BAC53A9E-E223-6340-88B1-3BA4E476C8E7}"/>
              </a:ext>
            </a:extLst>
          </p:cNvPr>
          <p:cNvSpPr txBox="1"/>
          <p:nvPr/>
        </p:nvSpPr>
        <p:spPr>
          <a:xfrm>
            <a:off x="5056977" y="977005"/>
            <a:ext cx="308098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00" dirty="0">
                <a:latin typeface="Arial" panose="020B0604020202020204" pitchFamily="34" charset="0"/>
                <a:cs typeface="Arial" panose="020B0604020202020204" pitchFamily="34" charset="0"/>
              </a:rPr>
              <a:t>ER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A37B03AA-4FD5-6F4F-B2F2-8812D637697B}"/>
              </a:ext>
            </a:extLst>
          </p:cNvPr>
          <p:cNvSpPr txBox="1"/>
          <p:nvPr/>
        </p:nvSpPr>
        <p:spPr>
          <a:xfrm>
            <a:off x="4557619" y="985477"/>
            <a:ext cx="333746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00" dirty="0">
                <a:latin typeface="Arial" panose="020B0604020202020204" pitchFamily="34" charset="0"/>
                <a:cs typeface="Arial" panose="020B0604020202020204" pitchFamily="34" charset="0"/>
              </a:rPr>
              <a:t>p38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18387837-B162-0149-85A0-42792F450292}"/>
              </a:ext>
            </a:extLst>
          </p:cNvPr>
          <p:cNvSpPr txBox="1"/>
          <p:nvPr/>
        </p:nvSpPr>
        <p:spPr>
          <a:xfrm>
            <a:off x="4044838" y="985476"/>
            <a:ext cx="357790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00" dirty="0">
                <a:latin typeface="Arial" panose="020B0604020202020204" pitchFamily="34" charset="0"/>
                <a:cs typeface="Arial" panose="020B0604020202020204" pitchFamily="34" charset="0"/>
              </a:rPr>
              <a:t>CgA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881F35E0-51F9-A74F-BC61-EEB0C4047896}"/>
              </a:ext>
            </a:extLst>
          </p:cNvPr>
          <p:cNvSpPr txBox="1"/>
          <p:nvPr/>
        </p:nvSpPr>
        <p:spPr>
          <a:xfrm>
            <a:off x="3454785" y="984099"/>
            <a:ext cx="521297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00" dirty="0">
                <a:latin typeface="Arial" panose="020B0604020202020204" pitchFamily="34" charset="0"/>
                <a:cs typeface="Arial" panose="020B0604020202020204" pitchFamily="34" charset="0"/>
              </a:rPr>
              <a:t>NapsinA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4FE27833-A7CE-4445-AB9E-89BF5D9A5CA6}"/>
              </a:ext>
            </a:extLst>
          </p:cNvPr>
          <p:cNvSpPr txBox="1"/>
          <p:nvPr/>
        </p:nvSpPr>
        <p:spPr>
          <a:xfrm>
            <a:off x="3028780" y="983948"/>
            <a:ext cx="397866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00" dirty="0">
                <a:latin typeface="Arial" panose="020B0604020202020204" pitchFamily="34" charset="0"/>
                <a:cs typeface="Arial" panose="020B0604020202020204" pitchFamily="34" charset="0"/>
              </a:rPr>
              <a:t>TTF1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4D90F7F6-8E59-0F4D-8D05-026D1C010E8D}"/>
              </a:ext>
            </a:extLst>
          </p:cNvPr>
          <p:cNvSpPr txBox="1"/>
          <p:nvPr/>
        </p:nvSpPr>
        <p:spPr>
          <a:xfrm>
            <a:off x="2504256" y="976758"/>
            <a:ext cx="407484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00" dirty="0">
                <a:latin typeface="Arial" panose="020B0604020202020204" pitchFamily="34" charset="0"/>
                <a:cs typeface="Arial" panose="020B0604020202020204" pitchFamily="34" charset="0"/>
              </a:rPr>
              <a:t>CK20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EAD5CCD9-5A09-6744-A663-453357D24674}"/>
              </a:ext>
            </a:extLst>
          </p:cNvPr>
          <p:cNvSpPr txBox="1"/>
          <p:nvPr/>
        </p:nvSpPr>
        <p:spPr>
          <a:xfrm>
            <a:off x="1975294" y="985475"/>
            <a:ext cx="433132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00" dirty="0">
                <a:latin typeface="Arial" panose="020B0604020202020204" pitchFamily="34" charset="0"/>
                <a:cs typeface="Arial" panose="020B0604020202020204" pitchFamily="34" charset="0"/>
              </a:rPr>
              <a:t>CK5/6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9B07EB1B-68B7-0B43-889F-8314D5EA7962}"/>
              </a:ext>
            </a:extLst>
          </p:cNvPr>
          <p:cNvSpPr txBox="1"/>
          <p:nvPr/>
        </p:nvSpPr>
        <p:spPr>
          <a:xfrm>
            <a:off x="1467961" y="983646"/>
            <a:ext cx="482824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00" dirty="0">
                <a:latin typeface="Arial" panose="020B0604020202020204" pitchFamily="34" charset="0"/>
                <a:cs typeface="Arial" panose="020B0604020202020204" pitchFamily="34" charset="0"/>
              </a:rPr>
              <a:t>CK8/18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974DA7FE-187A-784B-BFFD-BA85BE8096E0}"/>
              </a:ext>
            </a:extLst>
          </p:cNvPr>
          <p:cNvSpPr txBox="1"/>
          <p:nvPr/>
        </p:nvSpPr>
        <p:spPr>
          <a:xfrm>
            <a:off x="1006077" y="983646"/>
            <a:ext cx="466794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00" dirty="0">
                <a:latin typeface="Arial" panose="020B0604020202020204" pitchFamily="34" charset="0"/>
                <a:cs typeface="Arial" panose="020B0604020202020204" pitchFamily="34" charset="0"/>
              </a:rPr>
              <a:t>PanCK</a:t>
            </a:r>
          </a:p>
        </p:txBody>
      </p:sp>
    </p:spTree>
    <p:extLst>
      <p:ext uri="{BB962C8B-B14F-4D97-AF65-F5344CB8AC3E}">
        <p14:creationId xmlns:p14="http://schemas.microsoft.com/office/powerpoint/2010/main" val="133090094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890</TotalTime>
  <Words>54</Words>
  <Application>Microsoft Macintosh PowerPoint</Application>
  <PresentationFormat>Letter Paper (8.5x11 in)</PresentationFormat>
  <Paragraphs>27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Peter Siegel</dc:creator>
  <cp:lastModifiedBy>Matthew Dankner</cp:lastModifiedBy>
  <cp:revision>18</cp:revision>
  <dcterms:created xsi:type="dcterms:W3CDTF">2020-04-23T00:48:52Z</dcterms:created>
  <dcterms:modified xsi:type="dcterms:W3CDTF">2020-11-23T19:12:57Z</dcterms:modified>
</cp:coreProperties>
</file>