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0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5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8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4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2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91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23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96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8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5B799-100D-4D2F-AF1B-70F384244D78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501A3-5413-4560-BF31-D9DEF59B0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61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35116" y="192505"/>
            <a:ext cx="2622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</a:t>
            </a:r>
            <a:r>
              <a:rPr lang="en-US" altLang="zh-CN" dirty="0"/>
              <a:t>F</a:t>
            </a:r>
            <a:r>
              <a:rPr lang="en-US" dirty="0"/>
              <a:t>igure 1</a:t>
            </a:r>
          </a:p>
        </p:txBody>
      </p:sp>
      <p:sp>
        <p:nvSpPr>
          <p:cNvPr id="4" name="矩形 3"/>
          <p:cNvSpPr/>
          <p:nvPr/>
        </p:nvSpPr>
        <p:spPr>
          <a:xfrm>
            <a:off x="1461500" y="854242"/>
            <a:ext cx="1474561" cy="2165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</a:rPr>
              <a:t>GenBank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57269" y="854242"/>
            <a:ext cx="1029970" cy="2165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FASTA</a:t>
            </a:r>
          </a:p>
        </p:txBody>
      </p:sp>
      <p:sp>
        <p:nvSpPr>
          <p:cNvPr id="6" name="矩形 5"/>
          <p:cNvSpPr/>
          <p:nvPr/>
        </p:nvSpPr>
        <p:spPr>
          <a:xfrm>
            <a:off x="1461501" y="1070811"/>
            <a:ext cx="1474561" cy="5865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schemeClr val="tx1"/>
                </a:solidFill>
              </a:rPr>
              <a:t>1. EMBLIG (147,834)</a:t>
            </a:r>
          </a:p>
          <a:p>
            <a:r>
              <a:rPr lang="en-US" sz="800" dirty="0">
                <a:solidFill>
                  <a:schemeClr val="tx1"/>
                </a:solidFill>
              </a:rPr>
              <a:t>2. ENA (903,651)</a:t>
            </a:r>
          </a:p>
          <a:p>
            <a:r>
              <a:rPr lang="en-US" sz="800" dirty="0">
                <a:solidFill>
                  <a:schemeClr val="tx1"/>
                </a:solidFill>
              </a:rPr>
              <a:t>3. IMGT/LIGM-DB (27,770)</a:t>
            </a:r>
          </a:p>
          <a:p>
            <a:r>
              <a:rPr lang="en-US" sz="800" dirty="0">
                <a:solidFill>
                  <a:schemeClr val="tx1"/>
                </a:solidFill>
              </a:rPr>
              <a:t>4. NCBI (2,140,293)</a:t>
            </a:r>
          </a:p>
        </p:txBody>
      </p:sp>
      <p:sp>
        <p:nvSpPr>
          <p:cNvPr id="7" name="矩形 6"/>
          <p:cNvSpPr/>
          <p:nvPr/>
        </p:nvSpPr>
        <p:spPr>
          <a:xfrm>
            <a:off x="3557269" y="1070811"/>
            <a:ext cx="1029970" cy="5865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800" dirty="0">
                <a:solidFill>
                  <a:schemeClr val="tx1"/>
                </a:solidFill>
              </a:rPr>
              <a:t>5. </a:t>
            </a:r>
            <a:r>
              <a:rPr lang="en-US" altLang="zh-CN" sz="800" dirty="0" err="1">
                <a:solidFill>
                  <a:schemeClr val="tx1"/>
                </a:solidFill>
              </a:rPr>
              <a:t>abYsis</a:t>
            </a:r>
            <a:r>
              <a:rPr lang="en-US" altLang="zh-CN" sz="800" dirty="0">
                <a:solidFill>
                  <a:schemeClr val="tx1"/>
                </a:solidFill>
              </a:rPr>
              <a:t> (27,862)</a:t>
            </a:r>
          </a:p>
          <a:p>
            <a:r>
              <a:rPr lang="en-US" sz="800" dirty="0">
                <a:solidFill>
                  <a:schemeClr val="tx1"/>
                </a:solidFill>
              </a:rPr>
              <a:t>6. </a:t>
            </a:r>
            <a:r>
              <a:rPr lang="en-US" sz="800" dirty="0" err="1">
                <a:solidFill>
                  <a:schemeClr val="tx1"/>
                </a:solidFill>
              </a:rPr>
              <a:t>bNAber</a:t>
            </a:r>
            <a:r>
              <a:rPr lang="en-US" sz="800" dirty="0">
                <a:solidFill>
                  <a:schemeClr val="tx1"/>
                </a:solidFill>
              </a:rPr>
              <a:t> (131)</a:t>
            </a:r>
          </a:p>
          <a:p>
            <a:r>
              <a:rPr lang="en-US" sz="800" dirty="0">
                <a:solidFill>
                  <a:schemeClr val="tx1"/>
                </a:solidFill>
              </a:rPr>
              <a:t>7. HIV-DB (313)</a:t>
            </a:r>
          </a:p>
        </p:txBody>
      </p:sp>
      <p:cxnSp>
        <p:nvCxnSpPr>
          <p:cNvPr id="8" name="直接箭头连接符 7"/>
          <p:cNvCxnSpPr>
            <a:stCxn id="6" idx="2"/>
          </p:cNvCxnSpPr>
          <p:nvPr/>
        </p:nvCxnSpPr>
        <p:spPr>
          <a:xfrm>
            <a:off x="2198782" y="1657350"/>
            <a:ext cx="0" cy="5905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53986" y="1657349"/>
            <a:ext cx="1282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(</a:t>
            </a:r>
            <a:r>
              <a:rPr lang="en-US" sz="800" dirty="0" err="1"/>
              <a:t>UnknownSeq</a:t>
            </a:r>
            <a:r>
              <a:rPr lang="en-US" sz="800" dirty="0"/>
              <a:t> == ‘’ ) &amp;&amp;</a:t>
            </a:r>
          </a:p>
          <a:p>
            <a:r>
              <a:rPr lang="en-US" sz="800" dirty="0"/>
              <a:t>(Organism == ‘human’ || organism == ‘’)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06850" y="1664969"/>
            <a:ext cx="952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‘human’ in </a:t>
            </a:r>
            <a:r>
              <a:rPr lang="en-US" sz="800" dirty="0" err="1"/>
              <a:t>seq_id</a:t>
            </a:r>
            <a:r>
              <a:rPr lang="en-US" sz="800" dirty="0"/>
              <a:t> (</a:t>
            </a:r>
            <a:r>
              <a:rPr lang="en-US" sz="800" dirty="0" err="1"/>
              <a:t>abYsis</a:t>
            </a:r>
            <a:r>
              <a:rPr lang="en-US" sz="800" dirty="0"/>
              <a:t>)</a:t>
            </a: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4003669" y="1657349"/>
            <a:ext cx="0" cy="59055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643246" y="2273908"/>
            <a:ext cx="2799348" cy="2165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Sequences from human </a:t>
            </a: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3044819" y="2490477"/>
            <a:ext cx="0" cy="101723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545323" y="2860447"/>
            <a:ext cx="1497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1. Processed by IgBLAST</a:t>
            </a:r>
          </a:p>
          <a:p>
            <a:r>
              <a:rPr lang="en-US" sz="800" dirty="0"/>
              <a:t>2. De-duplicate within database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102314" y="2553600"/>
            <a:ext cx="2182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Filtered criteria: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Have V, J, and CDR3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V and J are from the same chain type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No ambiguous bases (N) in CDR3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Neither stop codon nor out-of-frame in variable region</a:t>
            </a:r>
          </a:p>
        </p:txBody>
      </p:sp>
      <p:sp>
        <p:nvSpPr>
          <p:cNvPr id="16" name="矩形 15"/>
          <p:cNvSpPr/>
          <p:nvPr/>
        </p:nvSpPr>
        <p:spPr>
          <a:xfrm>
            <a:off x="1643246" y="3507707"/>
            <a:ext cx="2799348" cy="2165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b="1" dirty="0">
                <a:solidFill>
                  <a:schemeClr val="tx1"/>
                </a:solidFill>
              </a:rPr>
              <a:t>Candidate antibodies from human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3044819" y="3724276"/>
            <a:ext cx="0" cy="468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545323" y="3825313"/>
            <a:ext cx="14975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Aligned to NCBI </a:t>
            </a:r>
            <a:r>
              <a:rPr lang="en-US" sz="800" dirty="0" err="1"/>
              <a:t>Nt</a:t>
            </a:r>
            <a:r>
              <a:rPr lang="en-US" sz="800" dirty="0"/>
              <a:t> database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2314" y="3825313"/>
            <a:ext cx="1921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Remove non-antibody sequences from NCBI and ENA</a:t>
            </a:r>
          </a:p>
        </p:txBody>
      </p:sp>
      <p:sp>
        <p:nvSpPr>
          <p:cNvPr id="20" name="矩形 19"/>
          <p:cNvSpPr/>
          <p:nvPr/>
        </p:nvSpPr>
        <p:spPr>
          <a:xfrm>
            <a:off x="1643246" y="4207145"/>
            <a:ext cx="2799348" cy="2165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b="1" dirty="0">
                <a:solidFill>
                  <a:schemeClr val="tx1"/>
                </a:solidFill>
              </a:rPr>
              <a:t>Antibodies from human 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3044819" y="4434795"/>
            <a:ext cx="0" cy="648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643246" y="5101814"/>
            <a:ext cx="2799348" cy="2165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b="1" dirty="0">
                <a:solidFill>
                  <a:schemeClr val="tx1"/>
                </a:solidFill>
              </a:rPr>
              <a:t>Non-redundant antibodies from human 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45323" y="4451268"/>
            <a:ext cx="1497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Pooled antibodies from 7 databases together and de-duplicate according to the variable region</a:t>
            </a: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3044819" y="5323670"/>
            <a:ext cx="0" cy="648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 rot="5400000">
            <a:off x="-650947" y="3336507"/>
            <a:ext cx="26950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Extract description and reference information</a:t>
            </a:r>
          </a:p>
        </p:txBody>
      </p:sp>
      <p:sp>
        <p:nvSpPr>
          <p:cNvPr id="26" name="圆柱形 25"/>
          <p:cNvSpPr/>
          <p:nvPr/>
        </p:nvSpPr>
        <p:spPr>
          <a:xfrm>
            <a:off x="2604770" y="6016250"/>
            <a:ext cx="876300" cy="533140"/>
          </a:xfrm>
          <a:prstGeom prst="can">
            <a:avLst/>
          </a:prstGeom>
          <a:solidFill>
            <a:srgbClr val="BDD7E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8865" y="6116822"/>
            <a:ext cx="672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Known</a:t>
            </a:r>
          </a:p>
          <a:p>
            <a:pPr algn="ctr"/>
            <a:r>
              <a:rPr lang="en-US" sz="800" b="1" dirty="0"/>
              <a:t>Antibody</a:t>
            </a:r>
          </a:p>
          <a:p>
            <a:pPr algn="ctr"/>
            <a:r>
              <a:rPr lang="en-US" sz="800" b="1" dirty="0"/>
              <a:t>database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 flipV="1">
            <a:off x="868680" y="1364080"/>
            <a:ext cx="592823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 flipV="1">
            <a:off x="863016" y="1356230"/>
            <a:ext cx="20904" cy="417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878256" y="5531859"/>
            <a:ext cx="764990" cy="3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1643235" y="5330753"/>
            <a:ext cx="1477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Recognition of disease based on description, title, and abstract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 flipV="1">
            <a:off x="4594849" y="1364080"/>
            <a:ext cx="592823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 flipV="1">
            <a:off x="5198581" y="1356230"/>
            <a:ext cx="20904" cy="417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rot="10800000">
            <a:off x="4463326" y="5538622"/>
            <a:ext cx="764990" cy="3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3008662" y="5355893"/>
            <a:ext cx="1776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err="1"/>
              <a:t>abYsis</a:t>
            </a:r>
            <a:r>
              <a:rPr lang="en-US" sz="800" dirty="0"/>
              <a:t> does not have annotation info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err="1"/>
              <a:t>bNAber</a:t>
            </a:r>
            <a:r>
              <a:rPr lang="en-US" sz="800" dirty="0"/>
              <a:t> and HIV-DB record antibodies targeting HIV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102314" y="4663814"/>
            <a:ext cx="1921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Remove redundancy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96596" y="7061709"/>
            <a:ext cx="5556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Figure S1 Workflow of known antibody database construction. </a:t>
            </a:r>
            <a:r>
              <a:rPr lang="en-US" sz="800" dirty="0"/>
              <a:t>The first two boxes record the total number of sequences downloaded from 7 databases with </a:t>
            </a:r>
            <a:r>
              <a:rPr lang="en-US" sz="800" dirty="0" err="1"/>
              <a:t>Genbank</a:t>
            </a:r>
            <a:r>
              <a:rPr lang="en-US" sz="800" dirty="0"/>
              <a:t> and FASTA formats. Each step in the process is marked near the arrow between the intermediate results.</a:t>
            </a:r>
          </a:p>
        </p:txBody>
      </p:sp>
    </p:spTree>
    <p:extLst>
      <p:ext uri="{BB962C8B-B14F-4D97-AF65-F5344CB8AC3E}">
        <p14:creationId xmlns:p14="http://schemas.microsoft.com/office/powerpoint/2010/main" val="3256701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233</Words>
  <Application>Microsoft Office PowerPoint</Application>
  <PresentationFormat>A4 纸张(210x297 毫米)</PresentationFormat>
  <Paragraphs>36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黑体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 艳芳</dc:creator>
  <cp:lastModifiedBy>张 艳芳</cp:lastModifiedBy>
  <cp:revision>17</cp:revision>
  <dcterms:created xsi:type="dcterms:W3CDTF">2021-04-14T02:20:02Z</dcterms:created>
  <dcterms:modified xsi:type="dcterms:W3CDTF">2021-04-28T08:42:58Z</dcterms:modified>
</cp:coreProperties>
</file>