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DDFF"/>
    <a:srgbClr val="4FE6FF"/>
    <a:srgbClr val="003A5D"/>
    <a:srgbClr val="00B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54"/>
  </p:normalViewPr>
  <p:slideViewPr>
    <p:cSldViewPr snapToGrid="0" snapToObjects="1">
      <p:cViewPr varScale="1">
        <p:scale>
          <a:sx n="78" d="100"/>
          <a:sy n="78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2" d="100"/>
          <a:sy n="62" d="100"/>
        </p:scale>
        <p:origin x="315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8FD3E-1513-4922-836E-69C1F256584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979F9-6F6C-4B1C-8474-9809D7DAE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3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979F9-6F6C-4B1C-8474-9809D7DAE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5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8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2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0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7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2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3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1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0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1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05A4-B662-294F-9DA1-5D9B91FD62B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0AD1-A2B4-CE4D-9BE1-A480AB004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1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AB67B-F644-49E3-B9C9-2951F830C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581" y="0"/>
            <a:ext cx="11642838" cy="1137055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Minimally Invasive Versus Sternotomy for Mitral Surgery in the Elderly: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 Systematic Review and Meta-Analysis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4CF4FF-198F-4038-A94A-73E2DD96E73F}"/>
              </a:ext>
            </a:extLst>
          </p:cNvPr>
          <p:cNvGrpSpPr/>
          <p:nvPr/>
        </p:nvGrpSpPr>
        <p:grpSpPr>
          <a:xfrm>
            <a:off x="274581" y="1137055"/>
            <a:ext cx="11642838" cy="4453641"/>
            <a:chOff x="274581" y="1137055"/>
            <a:chExt cx="11642838" cy="445364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A66F968-4A60-40CC-ABF8-1715250DD3A4}"/>
                </a:ext>
              </a:extLst>
            </p:cNvPr>
            <p:cNvSpPr/>
            <p:nvPr/>
          </p:nvSpPr>
          <p:spPr>
            <a:xfrm>
              <a:off x="274581" y="1137055"/>
              <a:ext cx="3880946" cy="4453641"/>
            </a:xfrm>
            <a:prstGeom prst="rect">
              <a:avLst/>
            </a:prstGeom>
            <a:solidFill>
              <a:srgbClr val="00BF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STUDY POPULATION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Elderly patients (≥65 years old)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 studies included (</a:t>
              </a:r>
              <a:r>
                <a:rPr lang="en-US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=1,897)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Retrospective observational cohorts from 2011 to 2019 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BD41FA-277E-48C9-A86D-24E908BEAB43}"/>
                </a:ext>
              </a:extLst>
            </p:cNvPr>
            <p:cNvSpPr/>
            <p:nvPr/>
          </p:nvSpPr>
          <p:spPr>
            <a:xfrm>
              <a:off x="4155527" y="1137055"/>
              <a:ext cx="3880946" cy="4453641"/>
            </a:xfrm>
            <a:prstGeom prst="rect">
              <a:avLst/>
            </a:prstGeom>
            <a:solidFill>
              <a:srgbClr val="11D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INTERVENTION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Minimally invasive versus conventional sternotomy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mitral valve surgery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Random-effects meta-analysis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DD0B3E-97C4-4961-85FC-17F984B231B4}"/>
                </a:ext>
              </a:extLst>
            </p:cNvPr>
            <p:cNvSpPr/>
            <p:nvPr/>
          </p:nvSpPr>
          <p:spPr>
            <a:xfrm>
              <a:off x="8036473" y="1137055"/>
              <a:ext cx="3880946" cy="4453641"/>
            </a:xfrm>
            <a:prstGeom prst="rect">
              <a:avLst/>
            </a:prstGeom>
            <a:solidFill>
              <a:srgbClr val="00BF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OUTCOME</a:t>
              </a:r>
            </a:p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MIMVS associated with less acute renal failure, less blood product transfusion</a:t>
              </a:r>
              <a:r>
                <a:rPr lang="en-US"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shorter </a:t>
              </a:r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ICU and hospital LOS</a:t>
              </a: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differences in mortality, stroke, respiratory infection, reoperation for bleeding,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atrial fibrillation</a:t>
              </a:r>
            </a:p>
            <a:p>
              <a:pPr algn="ctr"/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067D66-3B18-4C13-BE99-9FADBCAC927E}"/>
              </a:ext>
            </a:extLst>
          </p:cNvPr>
          <p:cNvGrpSpPr/>
          <p:nvPr/>
        </p:nvGrpSpPr>
        <p:grpSpPr>
          <a:xfrm>
            <a:off x="274581" y="5590696"/>
            <a:ext cx="11642838" cy="1267304"/>
            <a:chOff x="274581" y="5590696"/>
            <a:chExt cx="11642838" cy="126730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5C1BC0D-3D40-4F7D-9935-BB8BC885EA74}"/>
                </a:ext>
              </a:extLst>
            </p:cNvPr>
            <p:cNvSpPr txBox="1"/>
            <p:nvPr/>
          </p:nvSpPr>
          <p:spPr>
            <a:xfrm>
              <a:off x="3204022" y="6627168"/>
              <a:ext cx="57775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@Innovationsjour | Copyright © The Author(s) 2021. All rights reserved. Published by SAGE Publishing Inc.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300ED5C-CD19-4926-A571-D5CC9C00E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581" y="5590696"/>
              <a:ext cx="11642838" cy="103647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A0A69DF-628C-48B0-9981-44EBE0D1E2AA}"/>
                </a:ext>
              </a:extLst>
            </p:cNvPr>
            <p:cNvSpPr txBox="1"/>
            <p:nvPr/>
          </p:nvSpPr>
          <p:spPr>
            <a:xfrm>
              <a:off x="4026773" y="6280919"/>
              <a:ext cx="4781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Hage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Innovations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July/August 2021.</a:t>
              </a:r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52669C36-9C19-484D-BAFB-3FB4E8CB7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18956" y="3287047"/>
            <a:ext cx="1354087" cy="135408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9E6CDDA-C922-47CD-A6C9-7F2FBA5FFE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92773" y="3247280"/>
            <a:ext cx="768345" cy="768345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C55B84D0-AEE7-4BFB-B061-7FC105AE44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8804" y="2405216"/>
            <a:ext cx="952500" cy="95250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E35229F6-7CD7-4F8A-8173-409C913DDD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8804" y="3611789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56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123</Words>
  <Application>Microsoft Office PowerPoint</Application>
  <PresentationFormat>Widescreen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Minimally Invasive Versus Sternotomy for Mitral Surgery in the Elderly:  A Systematic Review and Meta-Analysis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Kiesel</dc:creator>
  <cp:lastModifiedBy>Holmes, Sari</cp:lastModifiedBy>
  <cp:revision>22</cp:revision>
  <dcterms:created xsi:type="dcterms:W3CDTF">2019-04-26T22:59:25Z</dcterms:created>
  <dcterms:modified xsi:type="dcterms:W3CDTF">2021-02-16T19:18:07Z</dcterms:modified>
</cp:coreProperties>
</file>