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74" r:id="rId2"/>
  </p:sldIdLst>
  <p:sldSz cx="6858000" cy="9906000" type="A4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06" autoAdjust="0"/>
    <p:restoredTop sz="96357" autoAdjust="0"/>
  </p:normalViewPr>
  <p:slideViewPr>
    <p:cSldViewPr snapToGrid="0">
      <p:cViewPr varScale="1">
        <p:scale>
          <a:sx n="79" d="100"/>
          <a:sy n="79" d="100"/>
        </p:scale>
        <p:origin x="3024" y="114"/>
      </p:cViewPr>
      <p:guideLst>
        <p:guide orient="horz" pos="309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A7E9BDA-F205-4AD3-8764-CB517CA0899F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24113" y="1163638"/>
            <a:ext cx="217487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82FE9C1-21DD-411E-AA66-B76CF21B8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83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2FE9C1-21DD-411E-AA66-B76CF21B81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72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29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7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08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90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9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44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26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27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0F3CD-7F20-4574-9FEE-A9EDC41A6459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BCFB3-2F2E-45E6-92B3-7184B0CBF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1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18" Type="http://schemas.openxmlformats.org/officeDocument/2006/relationships/image" Target="../media/image16.tiff"/><Relationship Id="rId3" Type="http://schemas.openxmlformats.org/officeDocument/2006/relationships/image" Target="../media/image1.tiff"/><Relationship Id="rId21" Type="http://schemas.openxmlformats.org/officeDocument/2006/relationships/image" Target="../media/image19.jpeg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17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tiff"/><Relationship Id="rId15" Type="http://schemas.openxmlformats.org/officeDocument/2006/relationships/image" Target="../media/image13.jpeg"/><Relationship Id="rId10" Type="http://schemas.openxmlformats.org/officeDocument/2006/relationships/image" Target="../media/image8.tiff"/><Relationship Id="rId19" Type="http://schemas.openxmlformats.org/officeDocument/2006/relationships/image" Target="../media/image17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Relationship Id="rId14" Type="http://schemas.openxmlformats.org/officeDocument/2006/relationships/image" Target="../media/image12.tiff"/><Relationship Id="rId22" Type="http://schemas.openxmlformats.org/officeDocument/2006/relationships/image" Target="../media/image2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13E5BB-AE15-44B9-A7AE-53F4ACEFD3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15" y="6688127"/>
            <a:ext cx="2503562" cy="1673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BF5535-F848-4FE9-8177-F07A6B82B7BA}"/>
              </a:ext>
            </a:extLst>
          </p:cNvPr>
          <p:cNvSpPr txBox="1"/>
          <p:nvPr/>
        </p:nvSpPr>
        <p:spPr>
          <a:xfrm>
            <a:off x="1000407" y="2746077"/>
            <a:ext cx="2246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OCI-LY10          VAL             U-2932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80E8F55-2898-467F-81FC-DFBD0861D150}"/>
              </a:ext>
            </a:extLst>
          </p:cNvPr>
          <p:cNvCxnSpPr>
            <a:cxnSpLocks/>
          </p:cNvCxnSpPr>
          <p:nvPr/>
        </p:nvCxnSpPr>
        <p:spPr>
          <a:xfrm>
            <a:off x="963432" y="2945243"/>
            <a:ext cx="777283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D89614F-0ACB-44D8-9544-752CB9CD4DFD}"/>
              </a:ext>
            </a:extLst>
          </p:cNvPr>
          <p:cNvCxnSpPr>
            <a:cxnSpLocks/>
          </p:cNvCxnSpPr>
          <p:nvPr/>
        </p:nvCxnSpPr>
        <p:spPr>
          <a:xfrm>
            <a:off x="1801002" y="2945243"/>
            <a:ext cx="777283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729ED3-B9E9-494C-81B2-3F6898B260F0}"/>
              </a:ext>
            </a:extLst>
          </p:cNvPr>
          <p:cNvCxnSpPr>
            <a:cxnSpLocks/>
          </p:cNvCxnSpPr>
          <p:nvPr/>
        </p:nvCxnSpPr>
        <p:spPr>
          <a:xfrm>
            <a:off x="2620094" y="2945243"/>
            <a:ext cx="777283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3440C92-680A-4680-89A7-7D035283A814}"/>
              </a:ext>
            </a:extLst>
          </p:cNvPr>
          <p:cNvSpPr txBox="1"/>
          <p:nvPr/>
        </p:nvSpPr>
        <p:spPr>
          <a:xfrm>
            <a:off x="3471459" y="3675176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Bcl-2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73CBF9-6628-45FB-A7A4-C5506AA11011}"/>
              </a:ext>
            </a:extLst>
          </p:cNvPr>
          <p:cNvSpPr txBox="1"/>
          <p:nvPr/>
        </p:nvSpPr>
        <p:spPr>
          <a:xfrm>
            <a:off x="973792" y="5800706"/>
            <a:ext cx="2281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OCI-LY10           VAL             U-2932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8E1ED9-F9E0-43D5-868F-BD5C16FB8652}"/>
              </a:ext>
            </a:extLst>
          </p:cNvPr>
          <p:cNvSpPr txBox="1"/>
          <p:nvPr/>
        </p:nvSpPr>
        <p:spPr>
          <a:xfrm>
            <a:off x="3417840" y="613144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D4F874-2AC8-407B-A4BB-BCF6E772DAE4}"/>
              </a:ext>
            </a:extLst>
          </p:cNvPr>
          <p:cNvSpPr txBox="1"/>
          <p:nvPr/>
        </p:nvSpPr>
        <p:spPr>
          <a:xfrm>
            <a:off x="889913" y="6119066"/>
            <a:ext cx="925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0   3    8   24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267AEF7-6D53-439E-933D-D9112E0D5B77}"/>
              </a:ext>
            </a:extLst>
          </p:cNvPr>
          <p:cNvCxnSpPr>
            <a:cxnSpLocks/>
          </p:cNvCxnSpPr>
          <p:nvPr/>
        </p:nvCxnSpPr>
        <p:spPr>
          <a:xfrm>
            <a:off x="893051" y="6081117"/>
            <a:ext cx="777283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4D8D85F-1004-4A82-B13A-41090B93081A}"/>
              </a:ext>
            </a:extLst>
          </p:cNvPr>
          <p:cNvCxnSpPr>
            <a:cxnSpLocks/>
          </p:cNvCxnSpPr>
          <p:nvPr/>
        </p:nvCxnSpPr>
        <p:spPr>
          <a:xfrm>
            <a:off x="1704681" y="6084662"/>
            <a:ext cx="777283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D6A4E63-0E44-4C78-BF72-3771E9C43AF6}"/>
              </a:ext>
            </a:extLst>
          </p:cNvPr>
          <p:cNvCxnSpPr>
            <a:cxnSpLocks/>
          </p:cNvCxnSpPr>
          <p:nvPr/>
        </p:nvCxnSpPr>
        <p:spPr>
          <a:xfrm>
            <a:off x="2523378" y="6084659"/>
            <a:ext cx="777283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6AD19E6-C232-48E4-9405-9EB4A046DC43}"/>
              </a:ext>
            </a:extLst>
          </p:cNvPr>
          <p:cNvSpPr txBox="1"/>
          <p:nvPr/>
        </p:nvSpPr>
        <p:spPr>
          <a:xfrm>
            <a:off x="3419822" y="6633325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Bcl-2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DA6CC42-7F90-4F22-A504-A3320FD50C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96" y="8075627"/>
            <a:ext cx="2513655" cy="24619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A2C108F-7904-4A38-8785-7D171452C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79" y="5106116"/>
            <a:ext cx="2491343" cy="2161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ADC1A97-222F-49EF-A0D7-A9CB7B070503}"/>
              </a:ext>
            </a:extLst>
          </p:cNvPr>
          <p:cNvSpPr txBox="1"/>
          <p:nvPr/>
        </p:nvSpPr>
        <p:spPr>
          <a:xfrm>
            <a:off x="3453826" y="5062274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A294A35-336F-41C8-8903-6FF95E7D00CE}"/>
              </a:ext>
            </a:extLst>
          </p:cNvPr>
          <p:cNvSpPr txBox="1"/>
          <p:nvPr/>
        </p:nvSpPr>
        <p:spPr>
          <a:xfrm>
            <a:off x="3421722" y="8072196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99E6C668-9C98-41D4-8F50-865D1F58A6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96" y="6922414"/>
            <a:ext cx="2504249" cy="2150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542AC488-D868-4AE7-A064-83A3ADC2F71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24" y="3973786"/>
            <a:ext cx="2491343" cy="2021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4AE3DF4F-F0C4-4020-A19A-2C44B1950613}"/>
              </a:ext>
            </a:extLst>
          </p:cNvPr>
          <p:cNvSpPr txBox="1"/>
          <p:nvPr/>
        </p:nvSpPr>
        <p:spPr>
          <a:xfrm>
            <a:off x="3419822" y="6897330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Bcl-xL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2563E83-F3CC-468F-91D8-C92F255B7575}"/>
              </a:ext>
            </a:extLst>
          </p:cNvPr>
          <p:cNvSpPr txBox="1"/>
          <p:nvPr/>
        </p:nvSpPr>
        <p:spPr>
          <a:xfrm>
            <a:off x="3481839" y="3958913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Bcl-xL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DF54C1FB-64CC-4402-BBBE-DA65A0E7568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24" y="3693531"/>
            <a:ext cx="2493054" cy="2032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4" name="Picture 6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C1707A4-1202-40E9-B17C-F8892324265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78" y="7435807"/>
            <a:ext cx="2513655" cy="30089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41D61930-114D-4002-A743-DEB8ED514DD3}"/>
              </a:ext>
            </a:extLst>
          </p:cNvPr>
          <p:cNvSpPr txBox="1"/>
          <p:nvPr/>
        </p:nvSpPr>
        <p:spPr>
          <a:xfrm>
            <a:off x="3455722" y="4464472"/>
            <a:ext cx="14478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cleaved Caspase-3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B282D75-CB22-46DE-B4CA-74523CD98F0D}"/>
              </a:ext>
            </a:extLst>
          </p:cNvPr>
          <p:cNvSpPr txBox="1"/>
          <p:nvPr/>
        </p:nvSpPr>
        <p:spPr>
          <a:xfrm>
            <a:off x="3421993" y="7444522"/>
            <a:ext cx="14478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cleaved Caspase-3</a:t>
            </a:r>
          </a:p>
        </p:txBody>
      </p:sp>
      <p:pic>
        <p:nvPicPr>
          <p:cNvPr id="68" name="Picture 67" descr="A picture containing water, person, holding, cloudy&#10;&#10;Description automatically generated">
            <a:extLst>
              <a:ext uri="{FF2B5EF4-FFF2-40B4-BE49-F238E27FC236}">
                <a16:creationId xmlns:a16="http://schemas.microsoft.com/office/drawing/2014/main" id="{ABDF78F7-73C7-4180-9A27-AD38FA48C18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79" y="4509567"/>
            <a:ext cx="2493054" cy="2433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C573A21C-4878-43C1-94C0-07CE6604930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78" y="7806959"/>
            <a:ext cx="2513655" cy="2026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884AF70E-1D83-4A49-8DCB-27F328ABCC8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79" y="4804650"/>
            <a:ext cx="2493054" cy="2111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DCFE94DA-2F8D-4BBC-B95D-0C9C844BFC8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42" y="6370971"/>
            <a:ext cx="2513655" cy="2342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935CC216-3B25-4818-9DBC-AD94C192A61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11" y="3412983"/>
            <a:ext cx="2493054" cy="21627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C4B87779-3300-4D6A-919D-8E89CC87B324}"/>
              </a:ext>
            </a:extLst>
          </p:cNvPr>
          <p:cNvSpPr txBox="1"/>
          <p:nvPr/>
        </p:nvSpPr>
        <p:spPr>
          <a:xfrm>
            <a:off x="3465617" y="4769078"/>
            <a:ext cx="1135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cleaved PARP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0A53A6B-6BC1-46CA-BB07-96A4292C9300}"/>
              </a:ext>
            </a:extLst>
          </p:cNvPr>
          <p:cNvSpPr txBox="1"/>
          <p:nvPr/>
        </p:nvSpPr>
        <p:spPr>
          <a:xfrm>
            <a:off x="3423292" y="7770639"/>
            <a:ext cx="1135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cleaved PARP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878C83E-C299-4CFA-A629-08658855EF62}"/>
              </a:ext>
            </a:extLst>
          </p:cNvPr>
          <p:cNvSpPr txBox="1"/>
          <p:nvPr/>
        </p:nvSpPr>
        <p:spPr>
          <a:xfrm>
            <a:off x="3425569" y="6369681"/>
            <a:ext cx="7171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Mcl-1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5842050-19FB-4C22-8B2A-C66B8B09CEE8}"/>
              </a:ext>
            </a:extLst>
          </p:cNvPr>
          <p:cNvSpPr txBox="1"/>
          <p:nvPr/>
        </p:nvSpPr>
        <p:spPr>
          <a:xfrm>
            <a:off x="3453826" y="338709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Mcl-1</a:t>
            </a: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4CE32BCF-2B25-4713-BA53-42CFFB36781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61" y="7200736"/>
            <a:ext cx="2513655" cy="1735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F886DFA5-CCDD-49D5-B7F3-58310D49E0A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79" y="4235912"/>
            <a:ext cx="2500695" cy="20739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61264C21-4A1A-4B75-9E21-186E6BCF124C}"/>
              </a:ext>
            </a:extLst>
          </p:cNvPr>
          <p:cNvSpPr txBox="1"/>
          <p:nvPr/>
        </p:nvSpPr>
        <p:spPr>
          <a:xfrm>
            <a:off x="3429593" y="7140574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Opa-1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66A4C9B-A70A-4653-999F-EBB74F8B79D1}"/>
              </a:ext>
            </a:extLst>
          </p:cNvPr>
          <p:cNvSpPr txBox="1"/>
          <p:nvPr/>
        </p:nvSpPr>
        <p:spPr>
          <a:xfrm>
            <a:off x="3472414" y="4206421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Opa-1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6675283-BB59-496E-B99A-C8C850460E4B}"/>
              </a:ext>
            </a:extLst>
          </p:cNvPr>
          <p:cNvSpPr txBox="1"/>
          <p:nvPr/>
        </p:nvSpPr>
        <p:spPr>
          <a:xfrm>
            <a:off x="610985" y="2592188"/>
            <a:ext cx="238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FE80711-8520-4ABC-8606-BB2EDAEE00E0}"/>
              </a:ext>
            </a:extLst>
          </p:cNvPr>
          <p:cNvSpPr txBox="1"/>
          <p:nvPr/>
        </p:nvSpPr>
        <p:spPr>
          <a:xfrm>
            <a:off x="554291" y="564681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2B641C2-2942-44B1-864A-BBE67AA6C0A5}"/>
              </a:ext>
            </a:extLst>
          </p:cNvPr>
          <p:cNvSpPr txBox="1"/>
          <p:nvPr/>
        </p:nvSpPr>
        <p:spPr>
          <a:xfrm>
            <a:off x="17430" y="9504"/>
            <a:ext cx="1726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0D1EC84-28AE-4E2D-AF8D-9FDA51D6D75F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" t="27394" r="1544" b="31159"/>
          <a:stretch/>
        </p:blipFill>
        <p:spPr>
          <a:xfrm>
            <a:off x="989415" y="2332027"/>
            <a:ext cx="3375178" cy="15982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485E547-F308-43A0-9DF3-B5B07F543FC0}"/>
              </a:ext>
            </a:extLst>
          </p:cNvPr>
          <p:cNvSpPr txBox="1"/>
          <p:nvPr/>
        </p:nvSpPr>
        <p:spPr>
          <a:xfrm>
            <a:off x="1229046" y="477376"/>
            <a:ext cx="31630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Mino           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Mino_R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          JeKo-1           JeKo-1_R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216D7FF-43A8-4EED-A731-B19C1BA096CC}"/>
              </a:ext>
            </a:extLst>
          </p:cNvPr>
          <p:cNvSpPr txBox="1"/>
          <p:nvPr/>
        </p:nvSpPr>
        <p:spPr>
          <a:xfrm>
            <a:off x="4437736" y="2269276"/>
            <a:ext cx="7697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C21D3856-66A6-45AA-9C56-CC8157FED947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" t="32102" r="1444" b="20780"/>
          <a:stretch/>
        </p:blipFill>
        <p:spPr>
          <a:xfrm>
            <a:off x="989415" y="1599121"/>
            <a:ext cx="3376554" cy="17057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933A180D-B5D1-4D5E-A462-89240423DCB0}"/>
              </a:ext>
            </a:extLst>
          </p:cNvPr>
          <p:cNvSpPr txBox="1"/>
          <p:nvPr/>
        </p:nvSpPr>
        <p:spPr>
          <a:xfrm>
            <a:off x="4417528" y="1569131"/>
            <a:ext cx="10422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cleaved PARP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06D737DD-AFDC-4292-9C68-5BE3FF3BCD7E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" t="20963" b="18544"/>
          <a:stretch/>
        </p:blipFill>
        <p:spPr>
          <a:xfrm>
            <a:off x="980785" y="1071628"/>
            <a:ext cx="3377931" cy="2190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1698E11B-86CE-4A66-86DD-29A713F1C08D}"/>
              </a:ext>
            </a:extLst>
          </p:cNvPr>
          <p:cNvSpPr txBox="1"/>
          <p:nvPr/>
        </p:nvSpPr>
        <p:spPr>
          <a:xfrm>
            <a:off x="4424531" y="1052834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Mcl-1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114A617-A9DE-4345-A8E3-5E544927F708}"/>
              </a:ext>
            </a:extLst>
          </p:cNvPr>
          <p:cNvSpPr txBox="1"/>
          <p:nvPr/>
        </p:nvSpPr>
        <p:spPr>
          <a:xfrm>
            <a:off x="4424531" y="1315983"/>
            <a:ext cx="5757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Bcl-xL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EB273498-F1E9-4ACB-8913-14595900F8BE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6" t="14552" r="-881" b="18248"/>
          <a:stretch/>
        </p:blipFill>
        <p:spPr>
          <a:xfrm>
            <a:off x="982163" y="1345192"/>
            <a:ext cx="3376554" cy="1884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4A725BF2-DB4B-4A61-99A4-A3B14E1D6111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5" b="10477"/>
          <a:stretch/>
        </p:blipFill>
        <p:spPr>
          <a:xfrm>
            <a:off x="990791" y="2069942"/>
            <a:ext cx="3375177" cy="19059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46427CF4-0B37-4639-A3A6-1BCBFEE9C76C}"/>
              </a:ext>
            </a:extLst>
          </p:cNvPr>
          <p:cNvSpPr txBox="1"/>
          <p:nvPr/>
        </p:nvSpPr>
        <p:spPr>
          <a:xfrm>
            <a:off x="4427054" y="2025373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Opa-1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A1CB74FD-4E7D-4C7C-8F9F-DB1F8DA0E0DB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" t="11238" r="1219" b="32859"/>
          <a:stretch/>
        </p:blipFill>
        <p:spPr>
          <a:xfrm>
            <a:off x="990791" y="1827941"/>
            <a:ext cx="3375177" cy="1705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06EBB93A-7FDB-4D6E-9608-2E8A0DB47F96}"/>
              </a:ext>
            </a:extLst>
          </p:cNvPr>
          <p:cNvSpPr txBox="1"/>
          <p:nvPr/>
        </p:nvSpPr>
        <p:spPr>
          <a:xfrm>
            <a:off x="4418345" y="1792475"/>
            <a:ext cx="1324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cleaved Caspase-3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9247EE16-8405-4F60-9E58-E32E41B17376}"/>
              </a:ext>
            </a:extLst>
          </p:cNvPr>
          <p:cNvCxnSpPr>
            <a:cxnSpLocks/>
          </p:cNvCxnSpPr>
          <p:nvPr/>
        </p:nvCxnSpPr>
        <p:spPr>
          <a:xfrm>
            <a:off x="1046510" y="691088"/>
            <a:ext cx="817359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D9A4E32-6455-4B71-890E-826E71F8180C}"/>
              </a:ext>
            </a:extLst>
          </p:cNvPr>
          <p:cNvCxnSpPr>
            <a:cxnSpLocks/>
          </p:cNvCxnSpPr>
          <p:nvPr/>
        </p:nvCxnSpPr>
        <p:spPr>
          <a:xfrm>
            <a:off x="1963246" y="691088"/>
            <a:ext cx="694611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E6253DDD-8B50-4CBE-98AE-EF1103926EA5}"/>
              </a:ext>
            </a:extLst>
          </p:cNvPr>
          <p:cNvCxnSpPr>
            <a:cxnSpLocks/>
          </p:cNvCxnSpPr>
          <p:nvPr/>
        </p:nvCxnSpPr>
        <p:spPr>
          <a:xfrm>
            <a:off x="2736879" y="691088"/>
            <a:ext cx="714046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D940377C-41A9-4BEE-B20B-101046F6A938}"/>
              </a:ext>
            </a:extLst>
          </p:cNvPr>
          <p:cNvCxnSpPr>
            <a:cxnSpLocks/>
          </p:cNvCxnSpPr>
          <p:nvPr/>
        </p:nvCxnSpPr>
        <p:spPr>
          <a:xfrm>
            <a:off x="3551654" y="691088"/>
            <a:ext cx="777283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8BC70540-EA75-4814-AFA8-8BFDE793A31D}"/>
              </a:ext>
            </a:extLst>
          </p:cNvPr>
          <p:cNvSpPr txBox="1"/>
          <p:nvPr/>
        </p:nvSpPr>
        <p:spPr>
          <a:xfrm>
            <a:off x="4308327" y="800638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AZD5991, µM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8E21BAA-3818-478E-B39C-AE0EEA6357CA}"/>
              </a:ext>
            </a:extLst>
          </p:cNvPr>
          <p:cNvSpPr txBox="1"/>
          <p:nvPr/>
        </p:nvSpPr>
        <p:spPr>
          <a:xfrm>
            <a:off x="639859" y="353394"/>
            <a:ext cx="238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85B7D73-FC1F-4297-ACDF-0910C9AB1101}"/>
              </a:ext>
            </a:extLst>
          </p:cNvPr>
          <p:cNvSpPr txBox="1"/>
          <p:nvPr/>
        </p:nvSpPr>
        <p:spPr>
          <a:xfrm rot="16200000">
            <a:off x="1158609" y="370868"/>
            <a:ext cx="431528" cy="98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</a:p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0.1 </a:t>
            </a:r>
          </a:p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9E7D03B-7C5C-410E-B0EF-74EC4583313B}"/>
              </a:ext>
            </a:extLst>
          </p:cNvPr>
          <p:cNvSpPr txBox="1"/>
          <p:nvPr/>
        </p:nvSpPr>
        <p:spPr>
          <a:xfrm rot="16200000">
            <a:off x="1799048" y="802989"/>
            <a:ext cx="25519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896BAA5-34F3-43CA-A8EA-58153D8146D5}"/>
              </a:ext>
            </a:extLst>
          </p:cNvPr>
          <p:cNvSpPr txBox="1"/>
          <p:nvPr/>
        </p:nvSpPr>
        <p:spPr>
          <a:xfrm rot="16200000">
            <a:off x="1901078" y="708335"/>
            <a:ext cx="43152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9387D26-0FA5-45A3-8165-7F421B6F3873}"/>
              </a:ext>
            </a:extLst>
          </p:cNvPr>
          <p:cNvSpPr txBox="1"/>
          <p:nvPr/>
        </p:nvSpPr>
        <p:spPr>
          <a:xfrm rot="16200000">
            <a:off x="2141368" y="736235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C14D4D-2CBC-43B1-8727-1AF4506D916B}"/>
              </a:ext>
            </a:extLst>
          </p:cNvPr>
          <p:cNvSpPr txBox="1"/>
          <p:nvPr/>
        </p:nvSpPr>
        <p:spPr>
          <a:xfrm rot="16200000">
            <a:off x="2323904" y="764358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CBCEFC8-407E-4D2D-B3E2-B6F39B23E1B5}"/>
              </a:ext>
            </a:extLst>
          </p:cNvPr>
          <p:cNvSpPr txBox="1"/>
          <p:nvPr/>
        </p:nvSpPr>
        <p:spPr>
          <a:xfrm rot="16200000">
            <a:off x="2718426" y="722279"/>
            <a:ext cx="43152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4C735E6-E2BD-4845-AF4B-531B4A5FD1A2}"/>
              </a:ext>
            </a:extLst>
          </p:cNvPr>
          <p:cNvSpPr txBox="1"/>
          <p:nvPr/>
        </p:nvSpPr>
        <p:spPr>
          <a:xfrm rot="16200000">
            <a:off x="2958716" y="750179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7EDC168-38FD-4C02-B3B6-BA3F2A961487}"/>
              </a:ext>
            </a:extLst>
          </p:cNvPr>
          <p:cNvSpPr txBox="1"/>
          <p:nvPr/>
        </p:nvSpPr>
        <p:spPr>
          <a:xfrm rot="16200000">
            <a:off x="3141252" y="778302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F8FBD88-DC27-4AA6-A0D1-3D85CB8FFBE1}"/>
              </a:ext>
            </a:extLst>
          </p:cNvPr>
          <p:cNvSpPr txBox="1"/>
          <p:nvPr/>
        </p:nvSpPr>
        <p:spPr>
          <a:xfrm rot="16200000">
            <a:off x="2588876" y="802988"/>
            <a:ext cx="25519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0AFBB63-BE99-4BAD-AFF0-35DB8BE08A01}"/>
              </a:ext>
            </a:extLst>
          </p:cNvPr>
          <p:cNvSpPr txBox="1"/>
          <p:nvPr/>
        </p:nvSpPr>
        <p:spPr>
          <a:xfrm rot="16200000">
            <a:off x="3563586" y="736992"/>
            <a:ext cx="43152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472665D-BE4E-4418-B27A-E848113D5631}"/>
              </a:ext>
            </a:extLst>
          </p:cNvPr>
          <p:cNvSpPr txBox="1"/>
          <p:nvPr/>
        </p:nvSpPr>
        <p:spPr>
          <a:xfrm rot="16200000">
            <a:off x="3803876" y="764892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607DB77-077D-4CB1-8F16-1015D2D027C2}"/>
              </a:ext>
            </a:extLst>
          </p:cNvPr>
          <p:cNvSpPr txBox="1"/>
          <p:nvPr/>
        </p:nvSpPr>
        <p:spPr>
          <a:xfrm rot="16200000">
            <a:off x="3986412" y="793015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72778BB-9441-4C43-9E0B-5E3141E649E6}"/>
              </a:ext>
            </a:extLst>
          </p:cNvPr>
          <p:cNvSpPr txBox="1"/>
          <p:nvPr/>
        </p:nvSpPr>
        <p:spPr>
          <a:xfrm rot="16200000">
            <a:off x="3434395" y="816428"/>
            <a:ext cx="25519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794E292-D88A-4E19-BDC7-764D4AC5A94F}"/>
              </a:ext>
            </a:extLst>
          </p:cNvPr>
          <p:cNvSpPr txBox="1"/>
          <p:nvPr/>
        </p:nvSpPr>
        <p:spPr>
          <a:xfrm>
            <a:off x="1665768" y="6119066"/>
            <a:ext cx="925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0   3    8   24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EC240E6-31F4-49E7-AABE-370BD2C628B4}"/>
              </a:ext>
            </a:extLst>
          </p:cNvPr>
          <p:cNvSpPr txBox="1"/>
          <p:nvPr/>
        </p:nvSpPr>
        <p:spPr>
          <a:xfrm>
            <a:off x="2497047" y="6119061"/>
            <a:ext cx="925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0   3    8   24 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05932B2-30D2-4009-B129-D1B8CD2B3B0D}"/>
              </a:ext>
            </a:extLst>
          </p:cNvPr>
          <p:cNvSpPr txBox="1"/>
          <p:nvPr/>
        </p:nvSpPr>
        <p:spPr>
          <a:xfrm>
            <a:off x="3454752" y="3149287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AZD5991, µM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9E59AE0-D445-4FDF-B7EC-E9D4E0A6B891}"/>
              </a:ext>
            </a:extLst>
          </p:cNvPr>
          <p:cNvSpPr txBox="1"/>
          <p:nvPr/>
        </p:nvSpPr>
        <p:spPr>
          <a:xfrm rot="16200000">
            <a:off x="945473" y="3151638"/>
            <a:ext cx="25519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BEC5B96A-8D80-4221-99A0-D4A04CD8C536}"/>
              </a:ext>
            </a:extLst>
          </p:cNvPr>
          <p:cNvSpPr txBox="1"/>
          <p:nvPr/>
        </p:nvSpPr>
        <p:spPr>
          <a:xfrm rot="16200000">
            <a:off x="1047503" y="3056984"/>
            <a:ext cx="43152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7DD04493-E0A1-4B47-800E-16443258BA1F}"/>
              </a:ext>
            </a:extLst>
          </p:cNvPr>
          <p:cNvSpPr txBox="1"/>
          <p:nvPr/>
        </p:nvSpPr>
        <p:spPr>
          <a:xfrm rot="16200000">
            <a:off x="1287793" y="3084884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1D06D9E-DEBA-462E-B886-FC20AC207464}"/>
              </a:ext>
            </a:extLst>
          </p:cNvPr>
          <p:cNvSpPr txBox="1"/>
          <p:nvPr/>
        </p:nvSpPr>
        <p:spPr>
          <a:xfrm rot="16200000">
            <a:off x="1470329" y="3113007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8B4A145-0338-4D28-A3CB-D9C9348ABE2E}"/>
              </a:ext>
            </a:extLst>
          </p:cNvPr>
          <p:cNvSpPr txBox="1"/>
          <p:nvPr/>
        </p:nvSpPr>
        <p:spPr>
          <a:xfrm rot="16200000">
            <a:off x="1864851" y="3070928"/>
            <a:ext cx="43152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C606DC2B-2613-47C9-BFDA-74B9C7738A5F}"/>
              </a:ext>
            </a:extLst>
          </p:cNvPr>
          <p:cNvSpPr txBox="1"/>
          <p:nvPr/>
        </p:nvSpPr>
        <p:spPr>
          <a:xfrm rot="16200000">
            <a:off x="2105141" y="3098828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008F3D2-8B53-41C2-9D3A-91D48011B05F}"/>
              </a:ext>
            </a:extLst>
          </p:cNvPr>
          <p:cNvSpPr txBox="1"/>
          <p:nvPr/>
        </p:nvSpPr>
        <p:spPr>
          <a:xfrm rot="16200000">
            <a:off x="2287677" y="3126951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3DC21612-BB0E-4FFA-B5AA-C159CD76CDD1}"/>
              </a:ext>
            </a:extLst>
          </p:cNvPr>
          <p:cNvSpPr txBox="1"/>
          <p:nvPr/>
        </p:nvSpPr>
        <p:spPr>
          <a:xfrm rot="16200000">
            <a:off x="1735301" y="3151637"/>
            <a:ext cx="25519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C91DD47-D4F6-4F01-A04F-29EAD17F8212}"/>
              </a:ext>
            </a:extLst>
          </p:cNvPr>
          <p:cNvSpPr txBox="1"/>
          <p:nvPr/>
        </p:nvSpPr>
        <p:spPr>
          <a:xfrm rot="16200000">
            <a:off x="2710011" y="3085641"/>
            <a:ext cx="43152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8D668D5-02F5-4964-9C0A-4AF9AE627FD0}"/>
              </a:ext>
            </a:extLst>
          </p:cNvPr>
          <p:cNvSpPr txBox="1"/>
          <p:nvPr/>
        </p:nvSpPr>
        <p:spPr>
          <a:xfrm rot="16200000">
            <a:off x="2950301" y="3113541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8FFEA92-AED9-406C-88B3-2210896C6C5B}"/>
              </a:ext>
            </a:extLst>
          </p:cNvPr>
          <p:cNvSpPr txBox="1"/>
          <p:nvPr/>
        </p:nvSpPr>
        <p:spPr>
          <a:xfrm rot="16200000">
            <a:off x="3132837" y="3141664"/>
            <a:ext cx="360996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82307DE-A8E7-442E-9BB2-262AC133643E}"/>
              </a:ext>
            </a:extLst>
          </p:cNvPr>
          <p:cNvSpPr txBox="1"/>
          <p:nvPr/>
        </p:nvSpPr>
        <p:spPr>
          <a:xfrm rot="16200000">
            <a:off x="2580820" y="3165077"/>
            <a:ext cx="255198" cy="294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DFEF0C-54F7-4A85-8EEE-222C76350149}"/>
              </a:ext>
            </a:extLst>
          </p:cNvPr>
          <p:cNvSpPr txBox="1"/>
          <p:nvPr/>
        </p:nvSpPr>
        <p:spPr>
          <a:xfrm>
            <a:off x="259307" y="8761863"/>
            <a:ext cx="60459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Supplementary Figure 1</a:t>
            </a:r>
            <a:r>
              <a:rPr lang="en-US" sz="1200" dirty="0"/>
              <a:t>. </a:t>
            </a:r>
            <a:r>
              <a:rPr lang="en-US" sz="1200" b="1" dirty="0"/>
              <a:t>Effect of AZD5991 on Bcl-2 family members.</a:t>
            </a:r>
            <a:r>
              <a:rPr lang="en-US" sz="1200" dirty="0"/>
              <a:t> (A-B) MCL and DLBCL cells were treated with the indicated concentrations of AZD5991 for 8 h. (C) DLBCL cell lines were treated with 1 µM AZD5991 up to 24 hours. Whole cell lysates were subjected to immunoblotting.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12485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55405</TotalTime>
  <Words>151</Words>
  <Application>Microsoft Office PowerPoint</Application>
  <PresentationFormat>A4 Paper (210x297 mm)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OHSU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Tingting Liu</dc:creator>
  <cp:lastModifiedBy>Alexey Danilov MD PhD</cp:lastModifiedBy>
  <cp:revision>396</cp:revision>
  <cp:lastPrinted>2020-08-28T13:29:40Z</cp:lastPrinted>
  <dcterms:created xsi:type="dcterms:W3CDTF">2020-03-31T19:41:40Z</dcterms:created>
  <dcterms:modified xsi:type="dcterms:W3CDTF">2021-06-15T03:21:17Z</dcterms:modified>
</cp:coreProperties>
</file>