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
  </p:notesMasterIdLst>
  <p:sldIdLst>
    <p:sldId id="284" r:id="rId2"/>
  </p:sldIdLst>
  <p:sldSz cx="6858000" cy="9906000" type="A4"/>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6"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06" autoAdjust="0"/>
    <p:restoredTop sz="96357" autoAdjust="0"/>
  </p:normalViewPr>
  <p:slideViewPr>
    <p:cSldViewPr snapToGrid="0">
      <p:cViewPr varScale="1">
        <p:scale>
          <a:sx n="79" d="100"/>
          <a:sy n="79" d="100"/>
        </p:scale>
        <p:origin x="3024" y="114"/>
      </p:cViewPr>
      <p:guideLst>
        <p:guide orient="horz" pos="3096"/>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8A7E9BDA-F205-4AD3-8764-CB517CA0899F}" type="datetimeFigureOut">
              <a:rPr lang="en-US" smtClean="0"/>
              <a:t>6/14/2021</a:t>
            </a:fld>
            <a:endParaRPr lang="en-US"/>
          </a:p>
        </p:txBody>
      </p:sp>
      <p:sp>
        <p:nvSpPr>
          <p:cNvPr id="4" name="Slide Image Placeholder 3"/>
          <p:cNvSpPr>
            <a:spLocks noGrp="1" noRot="1" noChangeAspect="1"/>
          </p:cNvSpPr>
          <p:nvPr>
            <p:ph type="sldImg" idx="2"/>
          </p:nvPr>
        </p:nvSpPr>
        <p:spPr>
          <a:xfrm>
            <a:off x="2424113" y="1163638"/>
            <a:ext cx="2174875" cy="3141662"/>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382FE9C1-21DD-411E-AA66-B76CF21B8147}" type="slidenum">
              <a:rPr lang="en-US" smtClean="0"/>
              <a:t>‹#›</a:t>
            </a:fld>
            <a:endParaRPr lang="en-US"/>
          </a:p>
        </p:txBody>
      </p:sp>
    </p:spTree>
    <p:extLst>
      <p:ext uri="{BB962C8B-B14F-4D97-AF65-F5344CB8AC3E}">
        <p14:creationId xmlns:p14="http://schemas.microsoft.com/office/powerpoint/2010/main" val="152583159"/>
      </p:ext>
    </p:extLst>
  </p:cSld>
  <p:clrMap bg1="lt1" tx1="dk1" bg2="lt2" tx2="dk2" accent1="accent1" accent2="accent2" accent3="accent3" accent4="accent4" accent5="accent5" accent6="accent6" hlink="hlink" folHlink="folHlink"/>
  <p:notesStyle>
    <a:lvl1pPr marL="0" algn="l" defTabSz="538764" rtl="0" eaLnBrk="1" latinLnBrk="0" hangingPunct="1">
      <a:defRPr sz="707" kern="1200">
        <a:solidFill>
          <a:schemeClr val="tx1"/>
        </a:solidFill>
        <a:latin typeface="+mn-lt"/>
        <a:ea typeface="+mn-ea"/>
        <a:cs typeface="+mn-cs"/>
      </a:defRPr>
    </a:lvl1pPr>
    <a:lvl2pPr marL="269382" algn="l" defTabSz="538764" rtl="0" eaLnBrk="1" latinLnBrk="0" hangingPunct="1">
      <a:defRPr sz="707" kern="1200">
        <a:solidFill>
          <a:schemeClr val="tx1"/>
        </a:solidFill>
        <a:latin typeface="+mn-lt"/>
        <a:ea typeface="+mn-ea"/>
        <a:cs typeface="+mn-cs"/>
      </a:defRPr>
    </a:lvl2pPr>
    <a:lvl3pPr marL="538764" algn="l" defTabSz="538764" rtl="0" eaLnBrk="1" latinLnBrk="0" hangingPunct="1">
      <a:defRPr sz="707" kern="1200">
        <a:solidFill>
          <a:schemeClr val="tx1"/>
        </a:solidFill>
        <a:latin typeface="+mn-lt"/>
        <a:ea typeface="+mn-ea"/>
        <a:cs typeface="+mn-cs"/>
      </a:defRPr>
    </a:lvl3pPr>
    <a:lvl4pPr marL="808147" algn="l" defTabSz="538764" rtl="0" eaLnBrk="1" latinLnBrk="0" hangingPunct="1">
      <a:defRPr sz="707" kern="1200">
        <a:solidFill>
          <a:schemeClr val="tx1"/>
        </a:solidFill>
        <a:latin typeface="+mn-lt"/>
        <a:ea typeface="+mn-ea"/>
        <a:cs typeface="+mn-cs"/>
      </a:defRPr>
    </a:lvl4pPr>
    <a:lvl5pPr marL="1077529" algn="l" defTabSz="538764" rtl="0" eaLnBrk="1" latinLnBrk="0" hangingPunct="1">
      <a:defRPr sz="707" kern="1200">
        <a:solidFill>
          <a:schemeClr val="tx1"/>
        </a:solidFill>
        <a:latin typeface="+mn-lt"/>
        <a:ea typeface="+mn-ea"/>
        <a:cs typeface="+mn-cs"/>
      </a:defRPr>
    </a:lvl5pPr>
    <a:lvl6pPr marL="1346911" algn="l" defTabSz="538764" rtl="0" eaLnBrk="1" latinLnBrk="0" hangingPunct="1">
      <a:defRPr sz="707" kern="1200">
        <a:solidFill>
          <a:schemeClr val="tx1"/>
        </a:solidFill>
        <a:latin typeface="+mn-lt"/>
        <a:ea typeface="+mn-ea"/>
        <a:cs typeface="+mn-cs"/>
      </a:defRPr>
    </a:lvl6pPr>
    <a:lvl7pPr marL="1616293" algn="l" defTabSz="538764" rtl="0" eaLnBrk="1" latinLnBrk="0" hangingPunct="1">
      <a:defRPr sz="707" kern="1200">
        <a:solidFill>
          <a:schemeClr val="tx1"/>
        </a:solidFill>
        <a:latin typeface="+mn-lt"/>
        <a:ea typeface="+mn-ea"/>
        <a:cs typeface="+mn-cs"/>
      </a:defRPr>
    </a:lvl7pPr>
    <a:lvl8pPr marL="1885676" algn="l" defTabSz="538764" rtl="0" eaLnBrk="1" latinLnBrk="0" hangingPunct="1">
      <a:defRPr sz="707" kern="1200">
        <a:solidFill>
          <a:schemeClr val="tx1"/>
        </a:solidFill>
        <a:latin typeface="+mn-lt"/>
        <a:ea typeface="+mn-ea"/>
        <a:cs typeface="+mn-cs"/>
      </a:defRPr>
    </a:lvl8pPr>
    <a:lvl9pPr marL="2155058" algn="l" defTabSz="538764" rtl="0" eaLnBrk="1" latinLnBrk="0" hangingPunct="1">
      <a:defRPr sz="70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3569729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447971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917108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2333408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B50F3CD-7F20-4574-9FEE-A9EDC41A6459}" type="datetimeFigureOut">
              <a:rPr lang="en-US" smtClean="0"/>
              <a:t>6/14/2021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752669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73946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B50F3CD-7F20-4574-9FEE-A9EDC41A6459}" type="datetimeFigureOut">
              <a:rPr lang="en-US" smtClean="0"/>
              <a:t>6/14/2021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2797901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B50F3CD-7F20-4574-9FEE-A9EDC41A6459}" type="datetimeFigureOut">
              <a:rPr lang="en-US" smtClean="0"/>
              <a:t>6/14/2021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938594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50F3CD-7F20-4574-9FEE-A9EDC41A6459}" type="datetimeFigureOut">
              <a:rPr lang="en-US" smtClean="0"/>
              <a:t>6/14/2021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478344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3119226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2B50F3CD-7F20-4574-9FEE-A9EDC41A6459}" type="datetimeFigureOut">
              <a:rPr lang="en-US" smtClean="0"/>
              <a:t>6/14/2021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0BCFB3-2F2E-45E6-92B3-7184B0CBFEBB}" type="slidenum">
              <a:rPr lang="en-US" smtClean="0"/>
              <a:t>‹#›</a:t>
            </a:fld>
            <a:endParaRPr lang="en-US"/>
          </a:p>
        </p:txBody>
      </p:sp>
    </p:spTree>
    <p:extLst>
      <p:ext uri="{BB962C8B-B14F-4D97-AF65-F5344CB8AC3E}">
        <p14:creationId xmlns:p14="http://schemas.microsoft.com/office/powerpoint/2010/main" val="1445273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B50F3CD-7F20-4574-9FEE-A9EDC41A6459}" type="datetimeFigureOut">
              <a:rPr lang="en-US" smtClean="0"/>
              <a:t>6/14/2021</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E0BCFB3-2F2E-45E6-92B3-7184B0CBFEBB}" type="slidenum">
              <a:rPr lang="en-US" smtClean="0"/>
              <a:t>‹#›</a:t>
            </a:fld>
            <a:endParaRPr lang="en-US"/>
          </a:p>
        </p:txBody>
      </p:sp>
    </p:spTree>
    <p:extLst>
      <p:ext uri="{BB962C8B-B14F-4D97-AF65-F5344CB8AC3E}">
        <p14:creationId xmlns:p14="http://schemas.microsoft.com/office/powerpoint/2010/main" val="199921453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raphical user interface, application&#10;&#10;Description automatically generated">
            <a:extLst>
              <a:ext uri="{FF2B5EF4-FFF2-40B4-BE49-F238E27FC236}">
                <a16:creationId xmlns:a16="http://schemas.microsoft.com/office/drawing/2014/main" id="{490AAC0E-0ABA-4670-BC92-97F67A62207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5997" y="730052"/>
            <a:ext cx="4248366" cy="2843200"/>
          </a:xfrm>
          <a:prstGeom prst="rect">
            <a:avLst/>
          </a:prstGeom>
        </p:spPr>
      </p:pic>
      <p:sp>
        <p:nvSpPr>
          <p:cNvPr id="8" name="TextBox 7">
            <a:extLst>
              <a:ext uri="{FF2B5EF4-FFF2-40B4-BE49-F238E27FC236}">
                <a16:creationId xmlns:a16="http://schemas.microsoft.com/office/drawing/2014/main" id="{6542A961-D911-4697-85A8-84E6A506AECA}"/>
              </a:ext>
            </a:extLst>
          </p:cNvPr>
          <p:cNvSpPr txBox="1"/>
          <p:nvPr/>
        </p:nvSpPr>
        <p:spPr>
          <a:xfrm>
            <a:off x="-67257" y="1249448"/>
            <a:ext cx="633828" cy="276999"/>
          </a:xfrm>
          <a:prstGeom prst="rect">
            <a:avLst/>
          </a:prstGeom>
          <a:noFill/>
        </p:spPr>
        <p:txBody>
          <a:bodyPr wrap="none" rtlCol="0">
            <a:spAutoFit/>
          </a:bodyPr>
          <a:lstStyle/>
          <a:p>
            <a:r>
              <a:rPr lang="en-US" sz="1200" dirty="0"/>
              <a:t>Vehicle</a:t>
            </a:r>
          </a:p>
        </p:txBody>
      </p:sp>
      <p:sp>
        <p:nvSpPr>
          <p:cNvPr id="9" name="TextBox 8">
            <a:extLst>
              <a:ext uri="{FF2B5EF4-FFF2-40B4-BE49-F238E27FC236}">
                <a16:creationId xmlns:a16="http://schemas.microsoft.com/office/drawing/2014/main" id="{FC8CE6D0-45BA-4BFE-A608-2D2DCF5F55BF}"/>
              </a:ext>
            </a:extLst>
          </p:cNvPr>
          <p:cNvSpPr txBox="1"/>
          <p:nvPr/>
        </p:nvSpPr>
        <p:spPr>
          <a:xfrm>
            <a:off x="-66936" y="2411350"/>
            <a:ext cx="633507" cy="276999"/>
          </a:xfrm>
          <a:prstGeom prst="rect">
            <a:avLst/>
          </a:prstGeom>
          <a:noFill/>
        </p:spPr>
        <p:txBody>
          <a:bodyPr wrap="none" rtlCol="0">
            <a:spAutoFit/>
          </a:bodyPr>
          <a:lstStyle/>
          <a:p>
            <a:r>
              <a:rPr lang="en-US" sz="1200" dirty="0"/>
              <a:t>Combo</a:t>
            </a:r>
          </a:p>
        </p:txBody>
      </p:sp>
      <p:sp>
        <p:nvSpPr>
          <p:cNvPr id="12" name="TextBox 11">
            <a:extLst>
              <a:ext uri="{FF2B5EF4-FFF2-40B4-BE49-F238E27FC236}">
                <a16:creationId xmlns:a16="http://schemas.microsoft.com/office/drawing/2014/main" id="{A8EA9134-6662-4B7A-87DA-CBC07A56512C}"/>
              </a:ext>
            </a:extLst>
          </p:cNvPr>
          <p:cNvSpPr txBox="1"/>
          <p:nvPr/>
        </p:nvSpPr>
        <p:spPr>
          <a:xfrm>
            <a:off x="8782" y="208736"/>
            <a:ext cx="1837362"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Supplemental Figure 6</a:t>
            </a:r>
          </a:p>
        </p:txBody>
      </p:sp>
      <p:sp>
        <p:nvSpPr>
          <p:cNvPr id="11" name="TextBox 10">
            <a:extLst>
              <a:ext uri="{FF2B5EF4-FFF2-40B4-BE49-F238E27FC236}">
                <a16:creationId xmlns:a16="http://schemas.microsoft.com/office/drawing/2014/main" id="{710B4B1F-6D40-40C7-887D-2757C1F2B6CC}"/>
              </a:ext>
            </a:extLst>
          </p:cNvPr>
          <p:cNvSpPr txBox="1"/>
          <p:nvPr/>
        </p:nvSpPr>
        <p:spPr>
          <a:xfrm>
            <a:off x="-28777" y="567960"/>
            <a:ext cx="274434" cy="276999"/>
          </a:xfrm>
          <a:prstGeom prst="rect">
            <a:avLst/>
          </a:prstGeom>
          <a:noFill/>
        </p:spPr>
        <p:txBody>
          <a:bodyPr wrap="none" rtlCol="0">
            <a:spAutoFit/>
          </a:bodyPr>
          <a:lstStyle/>
          <a:p>
            <a:r>
              <a:rPr lang="en-US" sz="1200" dirty="0"/>
              <a:t>A</a:t>
            </a:r>
          </a:p>
        </p:txBody>
      </p:sp>
      <p:sp>
        <p:nvSpPr>
          <p:cNvPr id="15" name="TextBox 14">
            <a:extLst>
              <a:ext uri="{FF2B5EF4-FFF2-40B4-BE49-F238E27FC236}">
                <a16:creationId xmlns:a16="http://schemas.microsoft.com/office/drawing/2014/main" id="{5718EE94-79AC-4E58-8F5A-7CA30750420F}"/>
              </a:ext>
            </a:extLst>
          </p:cNvPr>
          <p:cNvSpPr txBox="1"/>
          <p:nvPr/>
        </p:nvSpPr>
        <p:spPr>
          <a:xfrm>
            <a:off x="31393" y="3563461"/>
            <a:ext cx="268022" cy="276999"/>
          </a:xfrm>
          <a:prstGeom prst="rect">
            <a:avLst/>
          </a:prstGeom>
          <a:noFill/>
        </p:spPr>
        <p:txBody>
          <a:bodyPr wrap="none" rtlCol="0">
            <a:spAutoFit/>
          </a:bodyPr>
          <a:lstStyle/>
          <a:p>
            <a:r>
              <a:rPr lang="en-US" sz="1200" dirty="0"/>
              <a:t>B</a:t>
            </a:r>
          </a:p>
        </p:txBody>
      </p:sp>
      <p:sp>
        <p:nvSpPr>
          <p:cNvPr id="16" name="TextBox 15">
            <a:extLst>
              <a:ext uri="{FF2B5EF4-FFF2-40B4-BE49-F238E27FC236}">
                <a16:creationId xmlns:a16="http://schemas.microsoft.com/office/drawing/2014/main" id="{C727E75D-AE21-4E7D-9AE2-69A4AC338B5B}"/>
              </a:ext>
            </a:extLst>
          </p:cNvPr>
          <p:cNvSpPr txBox="1"/>
          <p:nvPr/>
        </p:nvSpPr>
        <p:spPr>
          <a:xfrm>
            <a:off x="38814" y="5422536"/>
            <a:ext cx="266420" cy="276999"/>
          </a:xfrm>
          <a:prstGeom prst="rect">
            <a:avLst/>
          </a:prstGeom>
          <a:noFill/>
        </p:spPr>
        <p:txBody>
          <a:bodyPr wrap="none" rtlCol="0">
            <a:spAutoFit/>
          </a:bodyPr>
          <a:lstStyle/>
          <a:p>
            <a:r>
              <a:rPr lang="en-US" sz="1200" dirty="0"/>
              <a:t>C</a:t>
            </a:r>
          </a:p>
        </p:txBody>
      </p:sp>
      <p:sp>
        <p:nvSpPr>
          <p:cNvPr id="17" name="TextBox 16">
            <a:extLst>
              <a:ext uri="{FF2B5EF4-FFF2-40B4-BE49-F238E27FC236}">
                <a16:creationId xmlns:a16="http://schemas.microsoft.com/office/drawing/2014/main" id="{AF787066-0E14-44A9-BE2D-211342B4575E}"/>
              </a:ext>
            </a:extLst>
          </p:cNvPr>
          <p:cNvSpPr txBox="1"/>
          <p:nvPr/>
        </p:nvSpPr>
        <p:spPr>
          <a:xfrm>
            <a:off x="48844" y="7167966"/>
            <a:ext cx="6500127" cy="1569660"/>
          </a:xfrm>
          <a:prstGeom prst="rect">
            <a:avLst/>
          </a:prstGeom>
          <a:noFill/>
        </p:spPr>
        <p:txBody>
          <a:bodyPr wrap="square" rtlCol="0">
            <a:spAutoFit/>
          </a:bodyPr>
          <a:lstStyle/>
          <a:p>
            <a:r>
              <a:rPr lang="en-US" sz="1200" b="1" dirty="0"/>
              <a:t>Supplemental Figure 6. </a:t>
            </a:r>
            <a:r>
              <a:rPr lang="en-US" sz="1200" b="1" i="1" dirty="0"/>
              <a:t>In vivo </a:t>
            </a:r>
            <a:r>
              <a:rPr lang="en-US" sz="1200" b="1" dirty="0"/>
              <a:t>safety of AZD5991. </a:t>
            </a:r>
            <a:r>
              <a:rPr lang="en-US" sz="1200" dirty="0"/>
              <a:t>MCL PDX mice received treatment with AZD5991 or vehicle control as described in the methods. Treatment was begun upon detection of the circulating MCL cells in the peripheral blood. Two doses of 60 mg/kg AZD5991 or vehicle control were administered (days 1 and 10). Mice were weighed during the experiment and cell counts were measured in the peripheral blood. (A) Gating strategy to analyze circulating MCL cells in mice is shown (B) Body weight and (C) peripheral blood counts are shown as a function of time (since start of treatment)</a:t>
            </a:r>
          </a:p>
          <a:p>
            <a:endParaRPr lang="en-US" sz="1200" dirty="0"/>
          </a:p>
        </p:txBody>
      </p:sp>
      <p:graphicFrame>
        <p:nvGraphicFramePr>
          <p:cNvPr id="18" name="Object 17">
            <a:extLst>
              <a:ext uri="{FF2B5EF4-FFF2-40B4-BE49-F238E27FC236}">
                <a16:creationId xmlns:a16="http://schemas.microsoft.com/office/drawing/2014/main" id="{D04DFDBD-2F3A-4624-B3F4-8BBB064B422F}"/>
              </a:ext>
            </a:extLst>
          </p:cNvPr>
          <p:cNvGraphicFramePr>
            <a:graphicFrameLocks noChangeAspect="1"/>
          </p:cNvGraphicFramePr>
          <p:nvPr>
            <p:extLst>
              <p:ext uri="{D42A27DB-BD31-4B8C-83A1-F6EECF244321}">
                <p14:modId xmlns:p14="http://schemas.microsoft.com/office/powerpoint/2010/main" val="4011464832"/>
              </p:ext>
            </p:extLst>
          </p:nvPr>
        </p:nvGraphicFramePr>
        <p:xfrm>
          <a:off x="-67257" y="5699535"/>
          <a:ext cx="6995295" cy="1311618"/>
        </p:xfrm>
        <a:graphic>
          <a:graphicData uri="http://schemas.openxmlformats.org/presentationml/2006/ole">
            <mc:AlternateContent xmlns:mc="http://schemas.openxmlformats.org/markup-compatibility/2006">
              <mc:Choice xmlns:v="urn:schemas-microsoft-com:vml" Requires="v">
                <p:oleObj spid="_x0000_s16412" name="Prism 8" r:id="rId4" imgW="9854754" imgH="1847402" progId="Prism8.Document">
                  <p:embed/>
                </p:oleObj>
              </mc:Choice>
              <mc:Fallback>
                <p:oleObj name="Prism 8" r:id="rId4" imgW="9854754" imgH="1847402" progId="Prism8.Document">
                  <p:embed/>
                  <p:pic>
                    <p:nvPicPr>
                      <p:cNvPr id="5" name="Object 4">
                        <a:extLst>
                          <a:ext uri="{FF2B5EF4-FFF2-40B4-BE49-F238E27FC236}">
                            <a16:creationId xmlns:a16="http://schemas.microsoft.com/office/drawing/2014/main" id="{C485932B-E462-4B38-959A-C99039D9B68F}"/>
                          </a:ext>
                        </a:extLst>
                      </p:cNvPr>
                      <p:cNvPicPr/>
                      <p:nvPr/>
                    </p:nvPicPr>
                    <p:blipFill>
                      <a:blip r:embed="rId5"/>
                      <a:stretch>
                        <a:fillRect/>
                      </a:stretch>
                    </p:blipFill>
                    <p:spPr>
                      <a:xfrm>
                        <a:off x="-67257" y="5699535"/>
                        <a:ext cx="6995295" cy="1311618"/>
                      </a:xfrm>
                      <a:prstGeom prst="rect">
                        <a:avLst/>
                      </a:prstGeom>
                    </p:spPr>
                  </p:pic>
                </p:oleObj>
              </mc:Fallback>
            </mc:AlternateContent>
          </a:graphicData>
        </a:graphic>
      </p:graphicFrame>
      <p:graphicFrame>
        <p:nvGraphicFramePr>
          <p:cNvPr id="3" name="Object 2">
            <a:extLst>
              <a:ext uri="{FF2B5EF4-FFF2-40B4-BE49-F238E27FC236}">
                <a16:creationId xmlns:a16="http://schemas.microsoft.com/office/drawing/2014/main" id="{570AC1EE-1B6D-4546-9BEF-86ABA1F8D63D}"/>
              </a:ext>
            </a:extLst>
          </p:cNvPr>
          <p:cNvGraphicFramePr>
            <a:graphicFrameLocks noChangeAspect="1"/>
          </p:cNvGraphicFramePr>
          <p:nvPr>
            <p:extLst>
              <p:ext uri="{D42A27DB-BD31-4B8C-83A1-F6EECF244321}">
                <p14:modId xmlns:p14="http://schemas.microsoft.com/office/powerpoint/2010/main" val="3317578805"/>
              </p:ext>
            </p:extLst>
          </p:nvPr>
        </p:nvGraphicFramePr>
        <p:xfrm>
          <a:off x="79794" y="3552310"/>
          <a:ext cx="4082503" cy="2213026"/>
        </p:xfrm>
        <a:graphic>
          <a:graphicData uri="http://schemas.openxmlformats.org/presentationml/2006/ole">
            <mc:AlternateContent xmlns:mc="http://schemas.openxmlformats.org/markup-compatibility/2006">
              <mc:Choice xmlns:v="urn:schemas-microsoft-com:vml" Requires="v">
                <p:oleObj spid="_x0000_s16413" name="Prism 6" r:id="rId6" imgW="4527986" imgH="2454810" progId="Prism6.Document">
                  <p:embed/>
                </p:oleObj>
              </mc:Choice>
              <mc:Fallback>
                <p:oleObj name="Prism 6" r:id="rId6" imgW="4527986" imgH="2454810" progId="Prism6.Document">
                  <p:embed/>
                  <p:pic>
                    <p:nvPicPr>
                      <p:cNvPr id="0" name=""/>
                      <p:cNvPicPr/>
                      <p:nvPr/>
                    </p:nvPicPr>
                    <p:blipFill>
                      <a:blip r:embed="rId7"/>
                      <a:stretch>
                        <a:fillRect/>
                      </a:stretch>
                    </p:blipFill>
                    <p:spPr>
                      <a:xfrm>
                        <a:off x="79794" y="3552310"/>
                        <a:ext cx="4082503" cy="2213026"/>
                      </a:xfrm>
                      <a:prstGeom prst="rect">
                        <a:avLst/>
                      </a:prstGeom>
                    </p:spPr>
                  </p:pic>
                </p:oleObj>
              </mc:Fallback>
            </mc:AlternateContent>
          </a:graphicData>
        </a:graphic>
      </p:graphicFrame>
    </p:spTree>
    <p:extLst>
      <p:ext uri="{BB962C8B-B14F-4D97-AF65-F5344CB8AC3E}">
        <p14:creationId xmlns:p14="http://schemas.microsoft.com/office/powerpoint/2010/main" val="94439605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55387</TotalTime>
  <Words>123</Words>
  <Application>Microsoft Office PowerPoint</Application>
  <PresentationFormat>A4 Paper (210x297 mm)</PresentationFormat>
  <Paragraphs>7</Paragraphs>
  <Slides>1</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1</vt:i4>
      </vt:variant>
    </vt:vector>
  </HeadingPairs>
  <TitlesOfParts>
    <vt:vector size="7" baseType="lpstr">
      <vt:lpstr>Arial</vt:lpstr>
      <vt:lpstr>Calibri</vt:lpstr>
      <vt:lpstr>Calibri Light</vt:lpstr>
      <vt:lpstr>Office Theme</vt:lpstr>
      <vt:lpstr>Prism 8</vt:lpstr>
      <vt:lpstr>Prism 6</vt:lpstr>
      <vt:lpstr>PowerPoint Presentation</vt:lpstr>
    </vt:vector>
  </TitlesOfParts>
  <Company>OHSU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Tingting Liu</dc:creator>
  <cp:lastModifiedBy>Alexey Danilov MD PhD</cp:lastModifiedBy>
  <cp:revision>396</cp:revision>
  <cp:lastPrinted>2020-08-28T13:29:40Z</cp:lastPrinted>
  <dcterms:created xsi:type="dcterms:W3CDTF">2020-03-31T19:41:40Z</dcterms:created>
  <dcterms:modified xsi:type="dcterms:W3CDTF">2021-06-15T03:23:01Z</dcterms:modified>
</cp:coreProperties>
</file>