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72" r:id="rId2"/>
    <p:sldId id="273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5A8295-0E7F-4C13-BD7F-6D5D99019D74}" v="1" dt="2021-05-04T22:54:37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7"/>
    <p:restoredTop sz="94684"/>
  </p:normalViewPr>
  <p:slideViewPr>
    <p:cSldViewPr snapToGrid="0" snapToObjects="1">
      <p:cViewPr varScale="1">
        <p:scale>
          <a:sx n="47" d="100"/>
          <a:sy n="47" d="100"/>
        </p:scale>
        <p:origin x="2324" y="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shbein, Lauren" userId="836c46a4-2789-4391-9b98-0253ddf60f4f" providerId="ADAL" clId="{005A8295-0E7F-4C13-BD7F-6D5D99019D74}"/>
    <pc:docChg chg="custSel addSld modSld">
      <pc:chgData name="Fishbein, Lauren" userId="836c46a4-2789-4391-9b98-0253ddf60f4f" providerId="ADAL" clId="{005A8295-0E7F-4C13-BD7F-6D5D99019D74}" dt="2021-05-04T23:09:04.598" v="20" actId="20577"/>
      <pc:docMkLst>
        <pc:docMk/>
      </pc:docMkLst>
      <pc:sldChg chg="addSp delSp modSp mod">
        <pc:chgData name="Fishbein, Lauren" userId="836c46a4-2789-4391-9b98-0253ddf60f4f" providerId="ADAL" clId="{005A8295-0E7F-4C13-BD7F-6D5D99019D74}" dt="2021-05-04T23:08:58.662" v="16" actId="20577"/>
        <pc:sldMkLst>
          <pc:docMk/>
          <pc:sldMk cId="3810038419" sldId="272"/>
        </pc:sldMkLst>
        <pc:spChg chg="del mod">
          <ac:chgData name="Fishbein, Lauren" userId="836c46a4-2789-4391-9b98-0253ddf60f4f" providerId="ADAL" clId="{005A8295-0E7F-4C13-BD7F-6D5D99019D74}" dt="2021-05-04T22:54:34.016" v="4" actId="21"/>
          <ac:spMkLst>
            <pc:docMk/>
            <pc:sldMk cId="3810038419" sldId="272"/>
            <ac:spMk id="52" creationId="{EE8F2083-A90D-4751-B328-84FA4C9F24A9}"/>
          </ac:spMkLst>
        </pc:spChg>
        <pc:spChg chg="add mod">
          <ac:chgData name="Fishbein, Lauren" userId="836c46a4-2789-4391-9b98-0253ddf60f4f" providerId="ADAL" clId="{005A8295-0E7F-4C13-BD7F-6D5D99019D74}" dt="2021-05-04T23:08:58.662" v="16" actId="20577"/>
          <ac:spMkLst>
            <pc:docMk/>
            <pc:sldMk cId="3810038419" sldId="272"/>
            <ac:spMk id="53" creationId="{3D91E246-A005-44F4-A66C-DE5270B5CD0C}"/>
          </ac:spMkLst>
        </pc:spChg>
      </pc:sldChg>
      <pc:sldChg chg="addSp modSp new mod">
        <pc:chgData name="Fishbein, Lauren" userId="836c46a4-2789-4391-9b98-0253ddf60f4f" providerId="ADAL" clId="{005A8295-0E7F-4C13-BD7F-6D5D99019D74}" dt="2021-05-04T23:09:04.598" v="20" actId="20577"/>
        <pc:sldMkLst>
          <pc:docMk/>
          <pc:sldMk cId="2808086260" sldId="273"/>
        </pc:sldMkLst>
        <pc:spChg chg="add mod">
          <ac:chgData name="Fishbein, Lauren" userId="836c46a4-2789-4391-9b98-0253ddf60f4f" providerId="ADAL" clId="{005A8295-0E7F-4C13-BD7F-6D5D99019D74}" dt="2021-05-04T23:09:04.598" v="20" actId="20577"/>
          <ac:spMkLst>
            <pc:docMk/>
            <pc:sldMk cId="2808086260" sldId="273"/>
            <ac:spMk id="2" creationId="{15FBA218-FD65-4303-94C9-C4DEFD88DE4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2DF47-6021-6E40-B734-E42545B8B0CC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F165D-3730-5244-B892-B1F013ADA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89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6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69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7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3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52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76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3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1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27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0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9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955B7-E5A4-754A-8163-EEA230FD6FBE}" type="datetimeFigureOut">
              <a:rPr lang="en-US" smtClean="0"/>
              <a:t>5/4/2021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7C69D-D362-6147-BB56-4D0DF629C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5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B9C3EB-AE36-48B8-98F7-DBFAB4B76089}"/>
              </a:ext>
            </a:extLst>
          </p:cNvPr>
          <p:cNvGrpSpPr/>
          <p:nvPr/>
        </p:nvGrpSpPr>
        <p:grpSpPr>
          <a:xfrm>
            <a:off x="2758491" y="217249"/>
            <a:ext cx="3950382" cy="8378468"/>
            <a:chOff x="2852437" y="665393"/>
            <a:chExt cx="3950382" cy="837846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B340D59-8D55-4ED0-89A0-F4134F5CDBDB}"/>
                </a:ext>
              </a:extLst>
            </p:cNvPr>
            <p:cNvGrpSpPr/>
            <p:nvPr/>
          </p:nvGrpSpPr>
          <p:grpSpPr>
            <a:xfrm>
              <a:off x="4083269" y="665393"/>
              <a:ext cx="2719550" cy="7472086"/>
              <a:chOff x="4106916" y="-535258"/>
              <a:chExt cx="2695903" cy="8827919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71ADD906-3025-487D-BF58-982E507B60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06916" y="-535258"/>
                <a:ext cx="2602774" cy="2837023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34434FE1-3067-406B-AD7F-2F660B5AEB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106916" y="5411513"/>
                <a:ext cx="2695903" cy="2881148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105D2622-9377-4FE4-B68D-F88F6A9C5A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106916" y="2416065"/>
                <a:ext cx="2602774" cy="2881148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E2205FA-1DC3-4FE5-83B5-51F4A6CB35CE}"/>
                </a:ext>
              </a:extLst>
            </p:cNvPr>
            <p:cNvSpPr txBox="1"/>
            <p:nvPr/>
          </p:nvSpPr>
          <p:spPr>
            <a:xfrm rot="16200000">
              <a:off x="4127481" y="8188577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8" name="TextBox 25">
              <a:extLst>
                <a:ext uri="{FF2B5EF4-FFF2-40B4-BE49-F238E27FC236}">
                  <a16:creationId xmlns:a16="http://schemas.microsoft.com/office/drawing/2014/main" id="{7FE678C6-0793-4E7B-8297-A22A29B92D0C}"/>
                </a:ext>
              </a:extLst>
            </p:cNvPr>
            <p:cNvSpPr txBox="1"/>
            <p:nvPr/>
          </p:nvSpPr>
          <p:spPr>
            <a:xfrm>
              <a:off x="4200738" y="8571690"/>
              <a:ext cx="10206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48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hrs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No serum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B49ACD4-D1A6-49E3-973D-145DB212D520}"/>
                </a:ext>
              </a:extLst>
            </p:cNvPr>
            <p:cNvCxnSpPr/>
            <p:nvPr/>
          </p:nvCxnSpPr>
          <p:spPr>
            <a:xfrm>
              <a:off x="4195489" y="8571690"/>
              <a:ext cx="10972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EAEE5B0-9A3F-42FD-978E-30D3CD2AE630}"/>
                </a:ext>
              </a:extLst>
            </p:cNvPr>
            <p:cNvSpPr txBox="1"/>
            <p:nvPr/>
          </p:nvSpPr>
          <p:spPr>
            <a:xfrm rot="16200000">
              <a:off x="4593322" y="8199084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8B5CD52-4BF2-43B2-B6B5-9A121FCA0DC1}"/>
                </a:ext>
              </a:extLst>
            </p:cNvPr>
            <p:cNvSpPr txBox="1"/>
            <p:nvPr/>
          </p:nvSpPr>
          <p:spPr>
            <a:xfrm rot="16200000">
              <a:off x="4928781" y="8169590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dEx1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843DA8B-423A-4745-AC22-7D6A8AF34257}"/>
                </a:ext>
              </a:extLst>
            </p:cNvPr>
            <p:cNvSpPr txBox="1"/>
            <p:nvPr/>
          </p:nvSpPr>
          <p:spPr>
            <a:xfrm rot="16200000">
              <a:off x="5399240" y="8199083"/>
              <a:ext cx="4235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02C78C8-DE6E-44E9-8631-EAC3438EC8B9}"/>
                </a:ext>
              </a:extLst>
            </p:cNvPr>
            <p:cNvSpPr txBox="1"/>
            <p:nvPr/>
          </p:nvSpPr>
          <p:spPr>
            <a:xfrm rot="16200000">
              <a:off x="5865081" y="8209590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26BB8F0-EB2F-4048-B780-D12DE224F8D0}"/>
                </a:ext>
              </a:extLst>
            </p:cNvPr>
            <p:cNvSpPr txBox="1"/>
            <p:nvPr/>
          </p:nvSpPr>
          <p:spPr>
            <a:xfrm rot="16200000">
              <a:off x="6200540" y="8166448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dEx1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E3E197F-782A-4E8F-A911-7E2AA6989B87}"/>
                </a:ext>
              </a:extLst>
            </p:cNvPr>
            <p:cNvCxnSpPr/>
            <p:nvPr/>
          </p:nvCxnSpPr>
          <p:spPr>
            <a:xfrm>
              <a:off x="5451482" y="8582196"/>
              <a:ext cx="10972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25">
              <a:extLst>
                <a:ext uri="{FF2B5EF4-FFF2-40B4-BE49-F238E27FC236}">
                  <a16:creationId xmlns:a16="http://schemas.microsoft.com/office/drawing/2014/main" id="{DD924FE6-B961-448B-B26F-96210A0BF21C}"/>
                </a:ext>
              </a:extLst>
            </p:cNvPr>
            <p:cNvSpPr txBox="1"/>
            <p:nvPr/>
          </p:nvSpPr>
          <p:spPr>
            <a:xfrm>
              <a:off x="5535555" y="8582196"/>
              <a:ext cx="10206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72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hrs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No serum</a:t>
              </a:r>
            </a:p>
          </p:txBody>
        </p:sp>
        <p:sp>
          <p:nvSpPr>
            <p:cNvPr id="17" name="TextBox 25">
              <a:extLst>
                <a:ext uri="{FF2B5EF4-FFF2-40B4-BE49-F238E27FC236}">
                  <a16:creationId xmlns:a16="http://schemas.microsoft.com/office/drawing/2014/main" id="{A3AD797C-E3CA-434E-B0E2-01B22EFC5792}"/>
                </a:ext>
              </a:extLst>
            </p:cNvPr>
            <p:cNvSpPr txBox="1"/>
            <p:nvPr/>
          </p:nvSpPr>
          <p:spPr>
            <a:xfrm>
              <a:off x="3310759" y="1004748"/>
              <a:ext cx="772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T-PARP</a:t>
              </a:r>
            </a:p>
          </p:txBody>
        </p:sp>
        <p:sp>
          <p:nvSpPr>
            <p:cNvPr id="18" name="TextBox 25">
              <a:extLst>
                <a:ext uri="{FF2B5EF4-FFF2-40B4-BE49-F238E27FC236}">
                  <a16:creationId xmlns:a16="http://schemas.microsoft.com/office/drawing/2014/main" id="{239EDD7F-A6E2-418C-B8B1-C9A9C269CA9F}"/>
                </a:ext>
              </a:extLst>
            </p:cNvPr>
            <p:cNvSpPr txBox="1"/>
            <p:nvPr/>
          </p:nvSpPr>
          <p:spPr>
            <a:xfrm>
              <a:off x="3326515" y="6838020"/>
              <a:ext cx="772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tubulin</a:t>
              </a:r>
            </a:p>
          </p:txBody>
        </p:sp>
        <p:sp>
          <p:nvSpPr>
            <p:cNvPr id="19" name="TextBox 25">
              <a:extLst>
                <a:ext uri="{FF2B5EF4-FFF2-40B4-BE49-F238E27FC236}">
                  <a16:creationId xmlns:a16="http://schemas.microsoft.com/office/drawing/2014/main" id="{D8F12520-7CB1-4F69-A25D-DE6413D7C649}"/>
                </a:ext>
              </a:extLst>
            </p:cNvPr>
            <p:cNvSpPr txBox="1"/>
            <p:nvPr/>
          </p:nvSpPr>
          <p:spPr>
            <a:xfrm>
              <a:off x="3337021" y="4404863"/>
              <a:ext cx="772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tubulin</a:t>
              </a:r>
            </a:p>
          </p:txBody>
        </p:sp>
        <p:sp>
          <p:nvSpPr>
            <p:cNvPr id="20" name="TextBox 25">
              <a:extLst>
                <a:ext uri="{FF2B5EF4-FFF2-40B4-BE49-F238E27FC236}">
                  <a16:creationId xmlns:a16="http://schemas.microsoft.com/office/drawing/2014/main" id="{BC6B32BE-8FF0-466F-B777-741A7CCA05FD}"/>
                </a:ext>
              </a:extLst>
            </p:cNvPr>
            <p:cNvSpPr txBox="1"/>
            <p:nvPr/>
          </p:nvSpPr>
          <p:spPr>
            <a:xfrm>
              <a:off x="3331762" y="1814052"/>
              <a:ext cx="772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l-GR" sz="1200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tubulin</a:t>
              </a:r>
            </a:p>
          </p:txBody>
        </p:sp>
        <p:sp>
          <p:nvSpPr>
            <p:cNvPr id="21" name="TextBox 25">
              <a:extLst>
                <a:ext uri="{FF2B5EF4-FFF2-40B4-BE49-F238E27FC236}">
                  <a16:creationId xmlns:a16="http://schemas.microsoft.com/office/drawing/2014/main" id="{402AB888-6146-443A-8E46-2172F03D114C}"/>
                </a:ext>
              </a:extLst>
            </p:cNvPr>
            <p:cNvSpPr txBox="1"/>
            <p:nvPr/>
          </p:nvSpPr>
          <p:spPr>
            <a:xfrm>
              <a:off x="3104066" y="2512084"/>
              <a:ext cx="11122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T-Caspase 3</a:t>
              </a:r>
            </a:p>
          </p:txBody>
        </p:sp>
        <p:sp>
          <p:nvSpPr>
            <p:cNvPr id="22" name="TextBox 25">
              <a:extLst>
                <a:ext uri="{FF2B5EF4-FFF2-40B4-BE49-F238E27FC236}">
                  <a16:creationId xmlns:a16="http://schemas.microsoft.com/office/drawing/2014/main" id="{2E5E73F8-4E4E-4B10-B69E-BCCCB003FF1D}"/>
                </a:ext>
              </a:extLst>
            </p:cNvPr>
            <p:cNvSpPr txBox="1"/>
            <p:nvPr/>
          </p:nvSpPr>
          <p:spPr>
            <a:xfrm>
              <a:off x="3114574" y="5065204"/>
              <a:ext cx="11122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T-Caspase 3</a:t>
              </a:r>
            </a:p>
          </p:txBody>
        </p:sp>
        <p:sp>
          <p:nvSpPr>
            <p:cNvPr id="23" name="TextBox 25">
              <a:extLst>
                <a:ext uri="{FF2B5EF4-FFF2-40B4-BE49-F238E27FC236}">
                  <a16:creationId xmlns:a16="http://schemas.microsoft.com/office/drawing/2014/main" id="{AD0BCA58-B459-4F39-A60A-4EE0E6BFE79B}"/>
                </a:ext>
              </a:extLst>
            </p:cNvPr>
            <p:cNvSpPr txBox="1"/>
            <p:nvPr/>
          </p:nvSpPr>
          <p:spPr>
            <a:xfrm>
              <a:off x="3111840" y="7531654"/>
              <a:ext cx="11122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T-Caspase 3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9B7BD75-8494-4558-A66F-B02C98E09BE6}"/>
                </a:ext>
              </a:extLst>
            </p:cNvPr>
            <p:cNvCxnSpPr/>
            <p:nvPr/>
          </p:nvCxnSpPr>
          <p:spPr>
            <a:xfrm>
              <a:off x="3206759" y="1004748"/>
              <a:ext cx="0" cy="19278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D5B5983-8D32-4F53-855D-64670AAA2BF7}"/>
                </a:ext>
              </a:extLst>
            </p:cNvPr>
            <p:cNvCxnSpPr/>
            <p:nvPr/>
          </p:nvCxnSpPr>
          <p:spPr>
            <a:xfrm>
              <a:off x="3201500" y="3395864"/>
              <a:ext cx="0" cy="19278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EBCD3E3-16FD-4524-B1A7-58970C09FB3E}"/>
                </a:ext>
              </a:extLst>
            </p:cNvPr>
            <p:cNvCxnSpPr/>
            <p:nvPr/>
          </p:nvCxnSpPr>
          <p:spPr>
            <a:xfrm>
              <a:off x="3212007" y="5897338"/>
              <a:ext cx="0" cy="19278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C3BF6DD-8F52-4844-A90C-CD9C61925DB2}"/>
                </a:ext>
              </a:extLst>
            </p:cNvPr>
            <p:cNvSpPr txBox="1"/>
            <p:nvPr/>
          </p:nvSpPr>
          <p:spPr>
            <a:xfrm rot="16200000">
              <a:off x="2529610" y="1767507"/>
              <a:ext cx="10262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SK-N-SH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00A614A-6D1D-4786-988B-6483926DB1D9}"/>
                </a:ext>
              </a:extLst>
            </p:cNvPr>
            <p:cNvSpPr txBox="1"/>
            <p:nvPr/>
          </p:nvSpPr>
          <p:spPr>
            <a:xfrm rot="16200000">
              <a:off x="2609581" y="4127087"/>
              <a:ext cx="8242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QGP-1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556B580-7052-455E-97D4-5DA8A77C62E9}"/>
                </a:ext>
              </a:extLst>
            </p:cNvPr>
            <p:cNvSpPr txBox="1"/>
            <p:nvPr/>
          </p:nvSpPr>
          <p:spPr>
            <a:xfrm rot="16200000">
              <a:off x="2626499" y="6786215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BON-1</a:t>
              </a:r>
            </a:p>
          </p:txBody>
        </p:sp>
        <p:sp>
          <p:nvSpPr>
            <p:cNvPr id="30" name="TextBox 25">
              <a:extLst>
                <a:ext uri="{FF2B5EF4-FFF2-40B4-BE49-F238E27FC236}">
                  <a16:creationId xmlns:a16="http://schemas.microsoft.com/office/drawing/2014/main" id="{9F84C5A5-DA06-4629-A975-E9A0C1C5E34D}"/>
                </a:ext>
              </a:extLst>
            </p:cNvPr>
            <p:cNvSpPr txBox="1"/>
            <p:nvPr/>
          </p:nvSpPr>
          <p:spPr>
            <a:xfrm>
              <a:off x="3311738" y="1226604"/>
              <a:ext cx="772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C-PARP</a:t>
              </a:r>
            </a:p>
          </p:txBody>
        </p:sp>
        <p:sp>
          <p:nvSpPr>
            <p:cNvPr id="31" name="TextBox 25">
              <a:extLst>
                <a:ext uri="{FF2B5EF4-FFF2-40B4-BE49-F238E27FC236}">
                  <a16:creationId xmlns:a16="http://schemas.microsoft.com/office/drawing/2014/main" id="{8591ABCA-E096-43BE-86C7-585EC8A8C336}"/>
                </a:ext>
              </a:extLst>
            </p:cNvPr>
            <p:cNvSpPr txBox="1"/>
            <p:nvPr/>
          </p:nvSpPr>
          <p:spPr>
            <a:xfrm>
              <a:off x="3299270" y="3559346"/>
              <a:ext cx="772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T-PARP</a:t>
              </a:r>
            </a:p>
          </p:txBody>
        </p:sp>
        <p:sp>
          <p:nvSpPr>
            <p:cNvPr id="32" name="TextBox 25">
              <a:extLst>
                <a:ext uri="{FF2B5EF4-FFF2-40B4-BE49-F238E27FC236}">
                  <a16:creationId xmlns:a16="http://schemas.microsoft.com/office/drawing/2014/main" id="{86BED6A4-9154-4E0C-8ABE-956B31317B0E}"/>
                </a:ext>
              </a:extLst>
            </p:cNvPr>
            <p:cNvSpPr txBox="1"/>
            <p:nvPr/>
          </p:nvSpPr>
          <p:spPr>
            <a:xfrm>
              <a:off x="3300249" y="3781202"/>
              <a:ext cx="772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C-PARP</a:t>
              </a:r>
            </a:p>
          </p:txBody>
        </p:sp>
        <p:sp>
          <p:nvSpPr>
            <p:cNvPr id="33" name="TextBox 25">
              <a:extLst>
                <a:ext uri="{FF2B5EF4-FFF2-40B4-BE49-F238E27FC236}">
                  <a16:creationId xmlns:a16="http://schemas.microsoft.com/office/drawing/2014/main" id="{C0B70ED4-4D62-4ED2-9F90-424750E8CCBE}"/>
                </a:ext>
              </a:extLst>
            </p:cNvPr>
            <p:cNvSpPr txBox="1"/>
            <p:nvPr/>
          </p:nvSpPr>
          <p:spPr>
            <a:xfrm>
              <a:off x="3275134" y="6040917"/>
              <a:ext cx="772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T-PARP</a:t>
              </a:r>
            </a:p>
          </p:txBody>
        </p:sp>
        <p:sp>
          <p:nvSpPr>
            <p:cNvPr id="34" name="TextBox 25">
              <a:extLst>
                <a:ext uri="{FF2B5EF4-FFF2-40B4-BE49-F238E27FC236}">
                  <a16:creationId xmlns:a16="http://schemas.microsoft.com/office/drawing/2014/main" id="{29F10158-09F5-415D-B042-03545E1AEBA2}"/>
                </a:ext>
              </a:extLst>
            </p:cNvPr>
            <p:cNvSpPr txBox="1"/>
            <p:nvPr/>
          </p:nvSpPr>
          <p:spPr>
            <a:xfrm>
              <a:off x="3276113" y="6262773"/>
              <a:ext cx="7725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C-PARP</a:t>
              </a:r>
            </a:p>
          </p:txBody>
        </p:sp>
        <p:sp>
          <p:nvSpPr>
            <p:cNvPr id="35" name="TextBox 25">
              <a:extLst>
                <a:ext uri="{FF2B5EF4-FFF2-40B4-BE49-F238E27FC236}">
                  <a16:creationId xmlns:a16="http://schemas.microsoft.com/office/drawing/2014/main" id="{03978FFD-8616-4E7E-9A4F-A25C83B5628E}"/>
                </a:ext>
              </a:extLst>
            </p:cNvPr>
            <p:cNvSpPr txBox="1"/>
            <p:nvPr/>
          </p:nvSpPr>
          <p:spPr>
            <a:xfrm>
              <a:off x="3104066" y="2815474"/>
              <a:ext cx="11122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C-Caspase 3</a:t>
              </a:r>
            </a:p>
          </p:txBody>
        </p:sp>
        <p:sp>
          <p:nvSpPr>
            <p:cNvPr id="36" name="TextBox 25">
              <a:extLst>
                <a:ext uri="{FF2B5EF4-FFF2-40B4-BE49-F238E27FC236}">
                  <a16:creationId xmlns:a16="http://schemas.microsoft.com/office/drawing/2014/main" id="{65D8FA54-D919-4EEC-825E-C8C9CAA19BB1}"/>
                </a:ext>
              </a:extLst>
            </p:cNvPr>
            <p:cNvSpPr txBox="1"/>
            <p:nvPr/>
          </p:nvSpPr>
          <p:spPr>
            <a:xfrm>
              <a:off x="3088447" y="5377092"/>
              <a:ext cx="11122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C-Caspase 3</a:t>
              </a:r>
            </a:p>
          </p:txBody>
        </p:sp>
        <p:sp>
          <p:nvSpPr>
            <p:cNvPr id="37" name="TextBox 25">
              <a:extLst>
                <a:ext uri="{FF2B5EF4-FFF2-40B4-BE49-F238E27FC236}">
                  <a16:creationId xmlns:a16="http://schemas.microsoft.com/office/drawing/2014/main" id="{0D2B6D09-A076-4474-A95C-9A5E75D7C826}"/>
                </a:ext>
              </a:extLst>
            </p:cNvPr>
            <p:cNvSpPr txBox="1"/>
            <p:nvPr/>
          </p:nvSpPr>
          <p:spPr>
            <a:xfrm>
              <a:off x="3088447" y="7859486"/>
              <a:ext cx="11122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C-Caspase 3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4DAC4B58-EAFA-4281-8007-64FD05445E71}"/>
              </a:ext>
            </a:extLst>
          </p:cNvPr>
          <p:cNvSpPr txBox="1"/>
          <p:nvPr/>
        </p:nvSpPr>
        <p:spPr>
          <a:xfrm>
            <a:off x="2568260" y="17975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8D0C1C-F003-4AF0-8C9E-A081E167629D}"/>
              </a:ext>
            </a:extLst>
          </p:cNvPr>
          <p:cNvSpPr txBox="1"/>
          <p:nvPr/>
        </p:nvSpPr>
        <p:spPr>
          <a:xfrm>
            <a:off x="30463" y="17514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4BF8E3B-2BFC-194B-8C57-8DA4E2F9E72A}"/>
              </a:ext>
            </a:extLst>
          </p:cNvPr>
          <p:cNvGrpSpPr/>
          <p:nvPr/>
        </p:nvGrpSpPr>
        <p:grpSpPr>
          <a:xfrm>
            <a:off x="648449" y="446061"/>
            <a:ext cx="1239957" cy="1672501"/>
            <a:chOff x="648449" y="446061"/>
            <a:chExt cx="1239957" cy="167250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4E3A6E4-9626-434F-92E3-AA1CDCC2A8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0602"/>
            <a:stretch/>
          </p:blipFill>
          <p:spPr>
            <a:xfrm>
              <a:off x="648449" y="623382"/>
              <a:ext cx="1239957" cy="1495180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E5F29B9-3DB7-B043-862E-D63BD1C7AA29}"/>
                </a:ext>
              </a:extLst>
            </p:cNvPr>
            <p:cNvSpPr txBox="1"/>
            <p:nvPr/>
          </p:nvSpPr>
          <p:spPr>
            <a:xfrm>
              <a:off x="1101109" y="446061"/>
              <a:ext cx="7200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SK-N-SH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5D6C93C-ED0E-4A49-BC38-E99EDED7595D}"/>
              </a:ext>
            </a:extLst>
          </p:cNvPr>
          <p:cNvGrpSpPr/>
          <p:nvPr/>
        </p:nvGrpSpPr>
        <p:grpSpPr>
          <a:xfrm>
            <a:off x="648449" y="2314412"/>
            <a:ext cx="1239957" cy="1699870"/>
            <a:chOff x="648449" y="2314412"/>
            <a:chExt cx="1239957" cy="169987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8A3C692-2D78-4E17-B429-5BEDEC82EF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1750" b="-384"/>
            <a:stretch/>
          </p:blipFill>
          <p:spPr>
            <a:xfrm>
              <a:off x="648449" y="2519101"/>
              <a:ext cx="1239957" cy="1495181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7F78CC9-4258-494E-B84D-20DF9DE7A3B8}"/>
                </a:ext>
              </a:extLst>
            </p:cNvPr>
            <p:cNvSpPr txBox="1"/>
            <p:nvPr/>
          </p:nvSpPr>
          <p:spPr>
            <a:xfrm>
              <a:off x="1101109" y="2314412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QGP-1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6940886-A773-3E40-ABBD-60EC7939A790}"/>
              </a:ext>
            </a:extLst>
          </p:cNvPr>
          <p:cNvGrpSpPr/>
          <p:nvPr/>
        </p:nvGrpSpPr>
        <p:grpSpPr>
          <a:xfrm>
            <a:off x="648449" y="4210132"/>
            <a:ext cx="1239957" cy="1689807"/>
            <a:chOff x="648449" y="4210132"/>
            <a:chExt cx="1239957" cy="168980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7CEC059-BB49-4086-AB2D-4E1A02F995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1758" b="-392"/>
            <a:stretch/>
          </p:blipFill>
          <p:spPr>
            <a:xfrm>
              <a:off x="648449" y="4404757"/>
              <a:ext cx="1239957" cy="1495182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91E9B3D-9A92-0446-91CC-7B374BDEED68}"/>
                </a:ext>
              </a:extLst>
            </p:cNvPr>
            <p:cNvSpPr txBox="1"/>
            <p:nvPr/>
          </p:nvSpPr>
          <p:spPr>
            <a:xfrm>
              <a:off x="1101109" y="4210132"/>
              <a:ext cx="5838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BON-1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D91E246-A005-44F4-A66C-DE5270B5CD0C}"/>
              </a:ext>
            </a:extLst>
          </p:cNvPr>
          <p:cNvSpPr txBox="1"/>
          <p:nvPr/>
        </p:nvSpPr>
        <p:spPr>
          <a:xfrm>
            <a:off x="98148" y="8594912"/>
            <a:ext cx="3446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S2.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038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FBA218-FD65-4303-94C9-C4DEFD88DE48}"/>
              </a:ext>
            </a:extLst>
          </p:cNvPr>
          <p:cNvSpPr txBox="1"/>
          <p:nvPr/>
        </p:nvSpPr>
        <p:spPr>
          <a:xfrm>
            <a:off x="208128" y="765205"/>
            <a:ext cx="644174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tabLst>
                <a:tab pos="703580" algn="l"/>
              </a:tabLst>
            </a:pPr>
            <a:r>
              <a:rPr lang="en-US" sz="1800" b="1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800" b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S2.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MAML3 overexpression has no effect on proliferation or apoptotic signaling. SK-N-SH, QGP-1 and BON-1 transfected with FL or dEx1 </a:t>
            </a:r>
            <a:r>
              <a:rPr lang="en-US" sz="1800" i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MAML3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showed </a:t>
            </a:r>
            <a:r>
              <a:rPr lang="en-US" sz="1800" b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 increase in proliferation by </a:t>
            </a:r>
            <a:r>
              <a:rPr lang="en-US" sz="1800" dirty="0" err="1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BrdU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assay when grown in full serum media for 72 hours and </a:t>
            </a:r>
            <a:r>
              <a:rPr lang="en-US" sz="1800" b="1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</a:t>
            </a:r>
            <a:r>
              <a:rPr lang="en-US" sz="1800" dirty="0">
                <a:solidFill>
                  <a:srgbClr val="30303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 increase in total or cleaved PARP or Caspase 3 when grown in serum free media for 48 or 72 hours. No cleaved caspase 3 was seen at all. The % of cleaved PARP was calculated after normalizing to beta tubulin and no significant differences were found at either time point for any cell line.  Experiment performed N=3 with representative blots shown. T-PARP= total PARP; C-PARP=cleaved PARP; T-Caspase 3=total Caspase 3; C-Caspase 3=cleaved Caspase 3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086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2802</TotalTime>
  <Words>190</Words>
  <Application>Microsoft Office PowerPoint</Application>
  <PresentationFormat>Letter Paper (8.5x11 in)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Alzofon, Nathaniel</dc:creator>
  <cp:lastModifiedBy>Fishbein, Lauren</cp:lastModifiedBy>
  <cp:revision>92</cp:revision>
  <dcterms:created xsi:type="dcterms:W3CDTF">2019-11-26T18:09:05Z</dcterms:created>
  <dcterms:modified xsi:type="dcterms:W3CDTF">2021-05-04T23:09:06Z</dcterms:modified>
</cp:coreProperties>
</file>