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16" r:id="rId1"/>
    <p:sldMasterId id="2147484459" r:id="rId2"/>
    <p:sldMasterId id="2147484471" r:id="rId3"/>
  </p:sldMasterIdLst>
  <p:notesMasterIdLst>
    <p:notesMasterId r:id="rId10"/>
  </p:notesMasterIdLst>
  <p:handoutMasterIdLst>
    <p:handoutMasterId r:id="rId11"/>
  </p:handoutMasterIdLst>
  <p:sldIdLst>
    <p:sldId id="258" r:id="rId4"/>
    <p:sldId id="264" r:id="rId5"/>
    <p:sldId id="266" r:id="rId6"/>
    <p:sldId id="269" r:id="rId7"/>
    <p:sldId id="267" r:id="rId8"/>
    <p:sldId id="265" r:id="rId9"/>
  </p:sldIdLst>
  <p:sldSz cx="9144000" cy="6858000" type="screen4x3"/>
  <p:notesSz cx="6858000" cy="9144000"/>
  <p:custDataLst>
    <p:tags r:id="rId12"/>
  </p:custDataLst>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5ECF3"/>
    <a:srgbClr val="C2D1E2"/>
    <a:srgbClr val="E9F2F5"/>
    <a:srgbClr val="F3CC75"/>
    <a:srgbClr val="EBAD21"/>
    <a:srgbClr val="FAEBC7"/>
    <a:srgbClr val="D2C79C"/>
    <a:srgbClr val="E7D8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679" autoAdjust="0"/>
    <p:restoredTop sz="94660"/>
  </p:normalViewPr>
  <p:slideViewPr>
    <p:cSldViewPr>
      <p:cViewPr varScale="1">
        <p:scale>
          <a:sx n="123" d="100"/>
          <a:sy n="123" d="100"/>
        </p:scale>
        <p:origin x="258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204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Header Placeholder 1"/>
          <p:cNvSpPr>
            <a:spLocks noGrp="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39" name="Date Placeholder 2"/>
          <p:cNvSpPr>
            <a:spLocks noGrp="1"/>
          </p:cNvSpPr>
          <p:nvPr>
            <p:ph type="dt" sz="quarter"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CAA2974-B8B3-4DFD-97D0-0F56117FC3FD}" type="datetimeFigureOut">
              <a:rPr lang="en-US" altLang="en-US"/>
              <a:pPr>
                <a:defRPr/>
              </a:pPr>
              <a:t>9/24/20</a:t>
            </a:fld>
            <a:endParaRPr lang="en-US" altLang="en-US"/>
          </a:p>
        </p:txBody>
      </p:sp>
      <p:sp>
        <p:nvSpPr>
          <p:cNvPr id="14340" name="Footer Placeholder 3"/>
          <p:cNvSpPr>
            <a:spLocks noGrp="1"/>
          </p:cNvSpPr>
          <p:nvPr>
            <p:ph type="ftr" sz="quarter" idx="2"/>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41" name="Slide Number Placeholder 4"/>
          <p:cNvSpPr>
            <a:spLocks noGrp="1"/>
          </p:cNvSpPr>
          <p:nvPr>
            <p:ph type="sldNum" sz="quarter" idx="3"/>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8500BB91-4637-4970-8DCF-898FDD5DBAA5}" type="slidenum">
              <a:rPr lang="en-US" altLang="en-US"/>
              <a:pPr>
                <a:defRPr/>
              </a:pPr>
              <a:t>‹N›</a:t>
            </a:fld>
            <a:endParaRPr lang="en-US" altLang="en-US"/>
          </a:p>
        </p:txBody>
      </p:sp>
    </p:spTree>
    <p:extLst>
      <p:ext uri="{BB962C8B-B14F-4D97-AF65-F5344CB8AC3E}">
        <p14:creationId xmlns:p14="http://schemas.microsoft.com/office/powerpoint/2010/main" val="9228461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B3F563-3E4E-CB46-9143-FCFF60D71EBE}" type="datetimeFigureOut">
              <a:rPr lang="it-IT" smtClean="0"/>
              <a:t>24/09/20</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it-IT"/>
              <a:t>Modifica gli stili del testo dello schema
Secondo livello
Terzo livello
Quarto livello
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944009-1294-794C-9AE9-78A26EAC6678}" type="slidenum">
              <a:rPr lang="it-IT" smtClean="0"/>
              <a:t>‹N›</a:t>
            </a:fld>
            <a:endParaRPr lang="it-IT"/>
          </a:p>
        </p:txBody>
      </p:sp>
    </p:spTree>
    <p:extLst>
      <p:ext uri="{BB962C8B-B14F-4D97-AF65-F5344CB8AC3E}">
        <p14:creationId xmlns:p14="http://schemas.microsoft.com/office/powerpoint/2010/main" val="130479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ln/>
        </p:spPr>
        <p:txBody>
          <a:bodyPr/>
          <a:lstStyle>
            <a:lvl1pPr>
              <a:defRPr/>
            </a:lvl1pPr>
          </a:lstStyle>
          <a:p>
            <a:pPr>
              <a:defRPr/>
            </a:pPr>
            <a:fld id="{9F500926-B983-4603-B78D-043346203126}" type="datetimeFigureOut">
              <a:rPr lang="en-US" altLang="en-US"/>
              <a:pPr>
                <a:defRPr/>
              </a:pPr>
              <a:t>9/24/20</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A2D6EA2E-8BA2-43ED-AE8B-8619F5D5D21C}" type="slidenum">
              <a:rPr lang="en-US" altLang="en-US"/>
              <a:pPr>
                <a:defRPr/>
              </a:pPr>
              <a:t>‹N›</a:t>
            </a:fld>
            <a:endParaRPr lang="en-US" altLang="en-US"/>
          </a:p>
        </p:txBody>
      </p:sp>
    </p:spTree>
    <p:extLst>
      <p:ext uri="{BB962C8B-B14F-4D97-AF65-F5344CB8AC3E}">
        <p14:creationId xmlns:p14="http://schemas.microsoft.com/office/powerpoint/2010/main" val="23969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4FCE68E6-CF91-4716-9544-97C602D9A5E8}" type="datetimeFigureOut">
              <a:rPr lang="en-US" altLang="en-US"/>
              <a:pPr>
                <a:defRPr/>
              </a:pPr>
              <a:t>9/24/20</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AADB62ED-51D9-4D1A-A777-8C21355B57EA}" type="slidenum">
              <a:rPr lang="en-US" altLang="en-US"/>
              <a:pPr>
                <a:defRPr/>
              </a:pPr>
              <a:t>‹N›</a:t>
            </a:fld>
            <a:endParaRPr lang="en-US" altLang="en-US"/>
          </a:p>
        </p:txBody>
      </p:sp>
    </p:spTree>
    <p:extLst>
      <p:ext uri="{BB962C8B-B14F-4D97-AF65-F5344CB8AC3E}">
        <p14:creationId xmlns:p14="http://schemas.microsoft.com/office/powerpoint/2010/main" val="1342108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A552551-145A-4EAB-9093-0C8F2A0FFC2E}" type="datetimeFigureOut">
              <a:rPr lang="en-US" altLang="en-US"/>
              <a:pPr>
                <a:defRPr/>
              </a:pPr>
              <a:t>9/24/20</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6A6DF15A-5F74-40CE-91D0-092263D1272D}" type="slidenum">
              <a:rPr lang="en-US" altLang="en-US"/>
              <a:pPr>
                <a:defRPr/>
              </a:pPr>
              <a:t>‹N›</a:t>
            </a:fld>
            <a:endParaRPr lang="en-US" altLang="en-US"/>
          </a:p>
        </p:txBody>
      </p:sp>
    </p:spTree>
    <p:extLst>
      <p:ext uri="{BB962C8B-B14F-4D97-AF65-F5344CB8AC3E}">
        <p14:creationId xmlns:p14="http://schemas.microsoft.com/office/powerpoint/2010/main" val="3835920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998CFD5-3A61-4416-B6D6-C0900AD7C10C}" type="datetimeFigureOut">
              <a:rPr lang="en-US" altLang="en-US"/>
              <a:pPr>
                <a:defRPr/>
              </a:pPr>
              <a:t>9/24/20</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B22BBBCC-EA15-4047-91DB-7B4CA17C7859}" type="slidenum">
              <a:rPr lang="en-US" altLang="en-US"/>
              <a:pPr>
                <a:defRPr/>
              </a:pPr>
              <a:t>‹N›</a:t>
            </a:fld>
            <a:endParaRPr lang="en-US" altLang="en-US"/>
          </a:p>
        </p:txBody>
      </p:sp>
    </p:spTree>
    <p:extLst>
      <p:ext uri="{BB962C8B-B14F-4D97-AF65-F5344CB8AC3E}">
        <p14:creationId xmlns:p14="http://schemas.microsoft.com/office/powerpoint/2010/main" val="2602171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9505F8DD-2019-451B-A9A9-DF878D617477}" type="datetimeFigureOut">
              <a:rPr lang="en-US"/>
              <a:pPr>
                <a:defRPr/>
              </a:pPr>
              <a:t>9/24/20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9797D5-3D20-437B-9BE8-65252944959A}" type="slidenum">
              <a:rPr lang="en-US"/>
              <a:pPr>
                <a:defRPr/>
              </a:pPr>
              <a:t>‹N›</a:t>
            </a:fld>
            <a:endParaRPr lang="en-US"/>
          </a:p>
        </p:txBody>
      </p:sp>
    </p:spTree>
    <p:extLst>
      <p:ext uri="{BB962C8B-B14F-4D97-AF65-F5344CB8AC3E}">
        <p14:creationId xmlns:p14="http://schemas.microsoft.com/office/powerpoint/2010/main" val="620807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0CCC040-FF0E-4440-AE51-6155E9A912FD}" type="datetimeFigureOut">
              <a:rPr lang="en-US"/>
              <a:pPr>
                <a:defRPr/>
              </a:pPr>
              <a:t>9/24/20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33F305-4E83-42DA-A096-AED281043BAC}" type="slidenum">
              <a:rPr lang="en-US"/>
              <a:pPr>
                <a:defRPr/>
              </a:pPr>
              <a:t>‹N›</a:t>
            </a:fld>
            <a:endParaRPr lang="en-US"/>
          </a:p>
        </p:txBody>
      </p:sp>
    </p:spTree>
    <p:extLst>
      <p:ext uri="{BB962C8B-B14F-4D97-AF65-F5344CB8AC3E}">
        <p14:creationId xmlns:p14="http://schemas.microsoft.com/office/powerpoint/2010/main" val="3465753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333741CE-4194-4D10-B421-247943E43988}" type="datetimeFigureOut">
              <a:rPr lang="en-US"/>
              <a:pPr>
                <a:defRPr/>
              </a:pPr>
              <a:t>9/24/20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E6B645-1023-4B67-A0F6-FEBC428291D7}" type="slidenum">
              <a:rPr lang="en-US"/>
              <a:pPr>
                <a:defRPr/>
              </a:pPr>
              <a:t>‹N›</a:t>
            </a:fld>
            <a:endParaRPr lang="en-US"/>
          </a:p>
        </p:txBody>
      </p:sp>
    </p:spTree>
    <p:extLst>
      <p:ext uri="{BB962C8B-B14F-4D97-AF65-F5344CB8AC3E}">
        <p14:creationId xmlns:p14="http://schemas.microsoft.com/office/powerpoint/2010/main" val="42870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0F81595-DFF9-49D0-BE82-E778861C72F4}" type="datetimeFigureOut">
              <a:rPr lang="en-US"/>
              <a:pPr>
                <a:defRPr/>
              </a:pPr>
              <a:t>9/24/20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7E94DC-F7D3-4F79-8237-EF611DD1542A}" type="slidenum">
              <a:rPr lang="en-US"/>
              <a:pPr>
                <a:defRPr/>
              </a:pPr>
              <a:t>‹N›</a:t>
            </a:fld>
            <a:endParaRPr lang="en-US"/>
          </a:p>
        </p:txBody>
      </p:sp>
    </p:spTree>
    <p:extLst>
      <p:ext uri="{BB962C8B-B14F-4D97-AF65-F5344CB8AC3E}">
        <p14:creationId xmlns:p14="http://schemas.microsoft.com/office/powerpoint/2010/main" val="409778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022BECF0-83DF-457F-AABF-46671E761E3D}" type="datetimeFigureOut">
              <a:rPr lang="en-US"/>
              <a:pPr>
                <a:defRPr/>
              </a:pPr>
              <a:t>9/24/20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524A501-0125-4E13-BA76-B03B55015827}" type="slidenum">
              <a:rPr lang="en-US"/>
              <a:pPr>
                <a:defRPr/>
              </a:pPr>
              <a:t>‹N›</a:t>
            </a:fld>
            <a:endParaRPr lang="en-US"/>
          </a:p>
        </p:txBody>
      </p:sp>
    </p:spTree>
    <p:extLst>
      <p:ext uri="{BB962C8B-B14F-4D97-AF65-F5344CB8AC3E}">
        <p14:creationId xmlns:p14="http://schemas.microsoft.com/office/powerpoint/2010/main" val="395388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E59399C-CBDB-46E0-AE49-FA900086ED6C}" type="datetimeFigureOut">
              <a:rPr lang="en-US"/>
              <a:pPr>
                <a:defRPr/>
              </a:pPr>
              <a:t>9/24/20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A8B8C88-058B-4932-8EEA-54A2A060A1A8}" type="slidenum">
              <a:rPr lang="en-US"/>
              <a:pPr>
                <a:defRPr/>
              </a:pPr>
              <a:t>‹N›</a:t>
            </a:fld>
            <a:endParaRPr lang="en-US"/>
          </a:p>
        </p:txBody>
      </p:sp>
    </p:spTree>
    <p:extLst>
      <p:ext uri="{BB962C8B-B14F-4D97-AF65-F5344CB8AC3E}">
        <p14:creationId xmlns:p14="http://schemas.microsoft.com/office/powerpoint/2010/main" val="3444229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A56FDB-4FE7-414A-AE74-ED25010F4F8D}" type="datetimeFigureOut">
              <a:rPr lang="en-US"/>
              <a:pPr>
                <a:defRPr/>
              </a:pPr>
              <a:t>9/24/20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0C895BD-7C3B-4245-92DC-1732D7CF1C3F}" type="slidenum">
              <a:rPr lang="en-US"/>
              <a:pPr>
                <a:defRPr/>
              </a:pPr>
              <a:t>‹N›</a:t>
            </a:fld>
            <a:endParaRPr lang="en-US"/>
          </a:p>
        </p:txBody>
      </p:sp>
    </p:spTree>
    <p:extLst>
      <p:ext uri="{BB962C8B-B14F-4D97-AF65-F5344CB8AC3E}">
        <p14:creationId xmlns:p14="http://schemas.microsoft.com/office/powerpoint/2010/main" val="2490929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A6056B06-A335-40C1-89B8-1D6EBA52563A}" type="datetimeFigureOut">
              <a:rPr lang="en-US" altLang="en-US"/>
              <a:pPr>
                <a:defRPr/>
              </a:pPr>
              <a:t>9/24/20</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5173251B-D0D3-4AD3-8B38-970CDD9B5937}" type="slidenum">
              <a:rPr lang="en-US" altLang="en-US"/>
              <a:pPr>
                <a:defRPr/>
              </a:pPr>
              <a:t>‹N›</a:t>
            </a:fld>
            <a:endParaRPr lang="en-US" altLang="en-US"/>
          </a:p>
        </p:txBody>
      </p:sp>
    </p:spTree>
    <p:extLst>
      <p:ext uri="{BB962C8B-B14F-4D97-AF65-F5344CB8AC3E}">
        <p14:creationId xmlns:p14="http://schemas.microsoft.com/office/powerpoint/2010/main" val="3803332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C63E535-FABF-4032-AD5F-006C6C19A84A}" type="datetimeFigureOut">
              <a:rPr lang="en-US"/>
              <a:pPr>
                <a:defRPr/>
              </a:pPr>
              <a:t>9/24/20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BBE36A-9185-4BB8-8755-F96EA33217E2}" type="slidenum">
              <a:rPr lang="en-US"/>
              <a:pPr>
                <a:defRPr/>
              </a:pPr>
              <a:t>‹N›</a:t>
            </a:fld>
            <a:endParaRPr lang="en-US"/>
          </a:p>
        </p:txBody>
      </p:sp>
    </p:spTree>
    <p:extLst>
      <p:ext uri="{BB962C8B-B14F-4D97-AF65-F5344CB8AC3E}">
        <p14:creationId xmlns:p14="http://schemas.microsoft.com/office/powerpoint/2010/main" val="3030353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8983E8C-9F4B-4A04-90F1-EBA2C495C2DB}" type="datetimeFigureOut">
              <a:rPr lang="en-US"/>
              <a:pPr>
                <a:defRPr/>
              </a:pPr>
              <a:t>9/24/20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1B8B64-8481-4FFA-96B1-2923160A3B91}" type="slidenum">
              <a:rPr lang="en-US"/>
              <a:pPr>
                <a:defRPr/>
              </a:pPr>
              <a:t>‹N›</a:t>
            </a:fld>
            <a:endParaRPr lang="en-US"/>
          </a:p>
        </p:txBody>
      </p:sp>
    </p:spTree>
    <p:extLst>
      <p:ext uri="{BB962C8B-B14F-4D97-AF65-F5344CB8AC3E}">
        <p14:creationId xmlns:p14="http://schemas.microsoft.com/office/powerpoint/2010/main" val="1607576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60BE671-F9A2-4D26-8967-F8DAF19AA4B2}" type="datetimeFigureOut">
              <a:rPr lang="en-US"/>
              <a:pPr>
                <a:defRPr/>
              </a:pPr>
              <a:t>9/24/20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A18F06-EF06-4875-90AA-EC7D1D01964B}" type="slidenum">
              <a:rPr lang="en-US"/>
              <a:pPr>
                <a:defRPr/>
              </a:pPr>
              <a:t>‹N›</a:t>
            </a:fld>
            <a:endParaRPr lang="en-US"/>
          </a:p>
        </p:txBody>
      </p:sp>
    </p:spTree>
    <p:extLst>
      <p:ext uri="{BB962C8B-B14F-4D97-AF65-F5344CB8AC3E}">
        <p14:creationId xmlns:p14="http://schemas.microsoft.com/office/powerpoint/2010/main" val="333510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7BC06DD-3895-4FBC-8FE2-D2AFB70FBB85}" type="datetimeFigureOut">
              <a:rPr lang="en-US"/>
              <a:pPr>
                <a:defRPr/>
              </a:pPr>
              <a:t>9/24/20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0BB842-578E-4355-8F6E-FEF52B5516B8}" type="slidenum">
              <a:rPr lang="en-US"/>
              <a:pPr>
                <a:defRPr/>
              </a:pPr>
              <a:t>‹N›</a:t>
            </a:fld>
            <a:endParaRPr lang="en-US"/>
          </a:p>
        </p:txBody>
      </p:sp>
    </p:spTree>
    <p:extLst>
      <p:ext uri="{BB962C8B-B14F-4D97-AF65-F5344CB8AC3E}">
        <p14:creationId xmlns:p14="http://schemas.microsoft.com/office/powerpoint/2010/main" val="1829117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1CAA3F83-F954-42E1-9ECC-C013EB0835E7}" type="datetimeFigureOut">
              <a:rPr lang="en-US"/>
              <a:pPr>
                <a:defRPr/>
              </a:pPr>
              <a:t>9/24/20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3AB6BD-C193-4510-B3BD-21C229BEFCA4}" type="slidenum">
              <a:rPr lang="en-US"/>
              <a:pPr>
                <a:defRPr/>
              </a:pPr>
              <a:t>‹N›</a:t>
            </a:fld>
            <a:endParaRPr lang="en-US"/>
          </a:p>
        </p:txBody>
      </p:sp>
    </p:spTree>
    <p:extLst>
      <p:ext uri="{BB962C8B-B14F-4D97-AF65-F5344CB8AC3E}">
        <p14:creationId xmlns:p14="http://schemas.microsoft.com/office/powerpoint/2010/main" val="29553408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AB53AD7-51DF-4404-9804-16CE756646B9}" type="datetimeFigureOut">
              <a:rPr lang="en-US"/>
              <a:pPr>
                <a:defRPr/>
              </a:pPr>
              <a:t>9/24/20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A6CD45-B1CC-47E3-A233-24509A484544}" type="slidenum">
              <a:rPr lang="en-US"/>
              <a:pPr>
                <a:defRPr/>
              </a:pPr>
              <a:t>‹N›</a:t>
            </a:fld>
            <a:endParaRPr lang="en-US"/>
          </a:p>
        </p:txBody>
      </p:sp>
    </p:spTree>
    <p:extLst>
      <p:ext uri="{BB962C8B-B14F-4D97-AF65-F5344CB8AC3E}">
        <p14:creationId xmlns:p14="http://schemas.microsoft.com/office/powerpoint/2010/main" val="27338414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2190360B-DFFA-452F-B430-00E623291F0B}" type="datetimeFigureOut">
              <a:rPr lang="en-US"/>
              <a:pPr>
                <a:defRPr/>
              </a:pPr>
              <a:t>9/24/20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3EB736-9FA2-4492-8611-7C411B22C542}" type="slidenum">
              <a:rPr lang="en-US"/>
              <a:pPr>
                <a:defRPr/>
              </a:pPr>
              <a:t>‹N›</a:t>
            </a:fld>
            <a:endParaRPr lang="en-US"/>
          </a:p>
        </p:txBody>
      </p:sp>
    </p:spTree>
    <p:extLst>
      <p:ext uri="{BB962C8B-B14F-4D97-AF65-F5344CB8AC3E}">
        <p14:creationId xmlns:p14="http://schemas.microsoft.com/office/powerpoint/2010/main" val="3117857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FB9679F7-635E-40C6-8580-83FA6D960780}" type="datetimeFigureOut">
              <a:rPr lang="en-US"/>
              <a:pPr>
                <a:defRPr/>
              </a:pPr>
              <a:t>9/24/20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1C2283-85F7-4631-B8A4-8A7C32026387}" type="slidenum">
              <a:rPr lang="en-US"/>
              <a:pPr>
                <a:defRPr/>
              </a:pPr>
              <a:t>‹N›</a:t>
            </a:fld>
            <a:endParaRPr lang="en-US"/>
          </a:p>
        </p:txBody>
      </p:sp>
    </p:spTree>
    <p:extLst>
      <p:ext uri="{BB962C8B-B14F-4D97-AF65-F5344CB8AC3E}">
        <p14:creationId xmlns:p14="http://schemas.microsoft.com/office/powerpoint/2010/main" val="1467306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3C1A4A17-1C88-4D22-B1DE-B4260A7C1E21}" type="datetimeFigureOut">
              <a:rPr lang="en-US"/>
              <a:pPr>
                <a:defRPr/>
              </a:pPr>
              <a:t>9/24/20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02930B4-5CA3-48E1-B000-EBC3633F8169}" type="slidenum">
              <a:rPr lang="en-US"/>
              <a:pPr>
                <a:defRPr/>
              </a:pPr>
              <a:t>‹N›</a:t>
            </a:fld>
            <a:endParaRPr lang="en-US"/>
          </a:p>
        </p:txBody>
      </p:sp>
    </p:spTree>
    <p:extLst>
      <p:ext uri="{BB962C8B-B14F-4D97-AF65-F5344CB8AC3E}">
        <p14:creationId xmlns:p14="http://schemas.microsoft.com/office/powerpoint/2010/main" val="42452732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F49D23B-DE3E-462B-8A31-391EE3E36F8F}" type="datetimeFigureOut">
              <a:rPr lang="en-US"/>
              <a:pPr>
                <a:defRPr/>
              </a:pPr>
              <a:t>9/24/20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3795B83-0445-436F-A0D0-F37862840A56}" type="slidenum">
              <a:rPr lang="en-US"/>
              <a:pPr>
                <a:defRPr/>
              </a:pPr>
              <a:t>‹N›</a:t>
            </a:fld>
            <a:endParaRPr lang="en-US"/>
          </a:p>
        </p:txBody>
      </p:sp>
    </p:spTree>
    <p:extLst>
      <p:ext uri="{BB962C8B-B14F-4D97-AF65-F5344CB8AC3E}">
        <p14:creationId xmlns:p14="http://schemas.microsoft.com/office/powerpoint/2010/main" val="3307026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ln/>
        </p:spPr>
        <p:txBody>
          <a:bodyPr/>
          <a:lstStyle>
            <a:lvl1pPr>
              <a:defRPr/>
            </a:lvl1pPr>
          </a:lstStyle>
          <a:p>
            <a:pPr>
              <a:defRPr/>
            </a:pPr>
            <a:fld id="{F08713F8-108A-41FF-898D-2D82DD910C21}" type="datetimeFigureOut">
              <a:rPr lang="en-US" altLang="en-US"/>
              <a:pPr>
                <a:defRPr/>
              </a:pPr>
              <a:t>9/24/20</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DFD706ED-E199-4B13-AC5E-044C30DB6B94}" type="slidenum">
              <a:rPr lang="en-US" altLang="en-US"/>
              <a:pPr>
                <a:defRPr/>
              </a:pPr>
              <a:t>‹N›</a:t>
            </a:fld>
            <a:endParaRPr lang="en-US" altLang="en-US"/>
          </a:p>
        </p:txBody>
      </p:sp>
    </p:spTree>
    <p:extLst>
      <p:ext uri="{BB962C8B-B14F-4D97-AF65-F5344CB8AC3E}">
        <p14:creationId xmlns:p14="http://schemas.microsoft.com/office/powerpoint/2010/main" val="4777524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A92729-E1BC-4600-B40B-D02E5394AF88}" type="datetimeFigureOut">
              <a:rPr lang="en-US"/>
              <a:pPr>
                <a:defRPr/>
              </a:pPr>
              <a:t>9/24/20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A8E4BC7-BF84-48B7-8DA4-3F69E5E2F5E7}" type="slidenum">
              <a:rPr lang="en-US"/>
              <a:pPr>
                <a:defRPr/>
              </a:pPr>
              <a:t>‹N›</a:t>
            </a:fld>
            <a:endParaRPr lang="en-US"/>
          </a:p>
        </p:txBody>
      </p:sp>
    </p:spTree>
    <p:extLst>
      <p:ext uri="{BB962C8B-B14F-4D97-AF65-F5344CB8AC3E}">
        <p14:creationId xmlns:p14="http://schemas.microsoft.com/office/powerpoint/2010/main" val="4154672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D0157FA-589A-47FD-B048-E889BC47FE34}" type="datetimeFigureOut">
              <a:rPr lang="en-US"/>
              <a:pPr>
                <a:defRPr/>
              </a:pPr>
              <a:t>9/24/20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26BDC9-FF88-478C-A626-FE42A55033B4}" type="slidenum">
              <a:rPr lang="en-US"/>
              <a:pPr>
                <a:defRPr/>
              </a:pPr>
              <a:t>‹N›</a:t>
            </a:fld>
            <a:endParaRPr lang="en-US"/>
          </a:p>
        </p:txBody>
      </p:sp>
    </p:spTree>
    <p:extLst>
      <p:ext uri="{BB962C8B-B14F-4D97-AF65-F5344CB8AC3E}">
        <p14:creationId xmlns:p14="http://schemas.microsoft.com/office/powerpoint/2010/main" val="2688010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D1B7BDF-8624-4D54-BBED-CDEA6E71656E}" type="datetimeFigureOut">
              <a:rPr lang="en-US"/>
              <a:pPr>
                <a:defRPr/>
              </a:pPr>
              <a:t>9/24/20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80B1DF-5490-4D08-835C-DBBAD046AE2C}" type="slidenum">
              <a:rPr lang="en-US"/>
              <a:pPr>
                <a:defRPr/>
              </a:pPr>
              <a:t>‹N›</a:t>
            </a:fld>
            <a:endParaRPr lang="en-US"/>
          </a:p>
        </p:txBody>
      </p:sp>
    </p:spTree>
    <p:extLst>
      <p:ext uri="{BB962C8B-B14F-4D97-AF65-F5344CB8AC3E}">
        <p14:creationId xmlns:p14="http://schemas.microsoft.com/office/powerpoint/2010/main" val="1651821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0883B96-FDB0-485C-9D2F-D2AF25CF35A5}" type="datetimeFigureOut">
              <a:rPr lang="en-US"/>
              <a:pPr>
                <a:defRPr/>
              </a:pPr>
              <a:t>9/24/20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55454D-E06F-462D-B3D6-01EA05348871}" type="slidenum">
              <a:rPr lang="en-US"/>
              <a:pPr>
                <a:defRPr/>
              </a:pPr>
              <a:t>‹N›</a:t>
            </a:fld>
            <a:endParaRPr lang="en-US"/>
          </a:p>
        </p:txBody>
      </p:sp>
    </p:spTree>
    <p:extLst>
      <p:ext uri="{BB962C8B-B14F-4D97-AF65-F5344CB8AC3E}">
        <p14:creationId xmlns:p14="http://schemas.microsoft.com/office/powerpoint/2010/main" val="3881238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9B369F3-4DCB-4BA5-8CAF-F36C85987903}" type="datetimeFigureOut">
              <a:rPr lang="en-US"/>
              <a:pPr>
                <a:defRPr/>
              </a:pPr>
              <a:t>9/24/20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621323-2D76-423A-8E4A-E4BBF240CD9F}" type="slidenum">
              <a:rPr lang="en-US"/>
              <a:pPr>
                <a:defRPr/>
              </a:pPr>
              <a:t>‹N›</a:t>
            </a:fld>
            <a:endParaRPr lang="en-US"/>
          </a:p>
        </p:txBody>
      </p:sp>
    </p:spTree>
    <p:extLst>
      <p:ext uri="{BB962C8B-B14F-4D97-AF65-F5344CB8AC3E}">
        <p14:creationId xmlns:p14="http://schemas.microsoft.com/office/powerpoint/2010/main" val="2710888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ln/>
        </p:spPr>
        <p:txBody>
          <a:bodyPr/>
          <a:lstStyle>
            <a:lvl1pPr>
              <a:defRPr/>
            </a:lvl1pPr>
          </a:lstStyle>
          <a:p>
            <a:pPr>
              <a:defRPr/>
            </a:pPr>
            <a:fld id="{CAB28F7E-AE42-40C5-A706-3971190238A9}" type="datetimeFigureOut">
              <a:rPr lang="en-US" altLang="en-US"/>
              <a:pPr>
                <a:defRPr/>
              </a:pPr>
              <a:t>9/24/20</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7A07BF3D-17F2-4CB9-A9E4-96749444217D}" type="slidenum">
              <a:rPr lang="en-US" altLang="en-US"/>
              <a:pPr>
                <a:defRPr/>
              </a:pPr>
              <a:t>‹N›</a:t>
            </a:fld>
            <a:endParaRPr lang="en-US" altLang="en-US"/>
          </a:p>
        </p:txBody>
      </p:sp>
    </p:spTree>
    <p:extLst>
      <p:ext uri="{BB962C8B-B14F-4D97-AF65-F5344CB8AC3E}">
        <p14:creationId xmlns:p14="http://schemas.microsoft.com/office/powerpoint/2010/main" val="136941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ln/>
        </p:spPr>
        <p:txBody>
          <a:bodyPr/>
          <a:lstStyle>
            <a:lvl1pPr>
              <a:defRPr/>
            </a:lvl1pPr>
          </a:lstStyle>
          <a:p>
            <a:pPr>
              <a:defRPr/>
            </a:pPr>
            <a:fld id="{09DB359E-19EF-4F07-9356-99886EE4144C}" type="datetimeFigureOut">
              <a:rPr lang="en-US" altLang="en-US"/>
              <a:pPr>
                <a:defRPr/>
              </a:pPr>
              <a:t>9/24/20</a:t>
            </a:fld>
            <a:endParaRPr lang="en-US" altLang="en-US"/>
          </a:p>
        </p:txBody>
      </p:sp>
      <p:sp>
        <p:nvSpPr>
          <p:cNvPr id="8" name="Footer Placeholder 4"/>
          <p:cNvSpPr>
            <a:spLocks noGrp="1"/>
          </p:cNvSpPr>
          <p:nvPr>
            <p:ph type="ftr" sz="quarter" idx="11"/>
          </p:nvPr>
        </p:nvSpPr>
        <p:spPr>
          <a:ln/>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a:ln/>
        </p:spPr>
        <p:txBody>
          <a:bodyPr/>
          <a:lstStyle>
            <a:lvl1pPr>
              <a:defRPr/>
            </a:lvl1pPr>
          </a:lstStyle>
          <a:p>
            <a:pPr>
              <a:defRPr/>
            </a:pPr>
            <a:fld id="{424AA2A8-C8A1-4DA3-9DE0-5A357E3DC29A}" type="slidenum">
              <a:rPr lang="en-US" altLang="en-US"/>
              <a:pPr>
                <a:defRPr/>
              </a:pPr>
              <a:t>‹N›</a:t>
            </a:fld>
            <a:endParaRPr lang="en-US" altLang="en-US"/>
          </a:p>
        </p:txBody>
      </p:sp>
    </p:spTree>
    <p:extLst>
      <p:ext uri="{BB962C8B-B14F-4D97-AF65-F5344CB8AC3E}">
        <p14:creationId xmlns:p14="http://schemas.microsoft.com/office/powerpoint/2010/main" val="392827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27B9B600-FFF0-4F56-AB5A-A6B99E22E3E4}" type="datetimeFigureOut">
              <a:rPr lang="en-US" altLang="en-US"/>
              <a:pPr>
                <a:defRPr/>
              </a:pPr>
              <a:t>9/24/20</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87C07130-DE73-4706-8EF2-9584D4427589}" type="slidenum">
              <a:rPr lang="en-US" altLang="en-US"/>
              <a:pPr>
                <a:defRPr/>
              </a:pPr>
              <a:t>‹N›</a:t>
            </a:fld>
            <a:endParaRPr lang="en-US" altLang="en-US"/>
          </a:p>
        </p:txBody>
      </p:sp>
    </p:spTree>
    <p:extLst>
      <p:ext uri="{BB962C8B-B14F-4D97-AF65-F5344CB8AC3E}">
        <p14:creationId xmlns:p14="http://schemas.microsoft.com/office/powerpoint/2010/main" val="2060502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750B09B1-0483-4E75-A96E-8308B7D5BCC9}" type="datetimeFigureOut">
              <a:rPr lang="en-US" altLang="en-US"/>
              <a:pPr>
                <a:defRPr/>
              </a:pPr>
              <a:t>9/24/20</a:t>
            </a:fld>
            <a:endParaRPr lang="en-US" altLang="en-US"/>
          </a:p>
        </p:txBody>
      </p:sp>
      <p:sp>
        <p:nvSpPr>
          <p:cNvPr id="3" name="Footer Placeholder 4"/>
          <p:cNvSpPr>
            <a:spLocks noGrp="1"/>
          </p:cNvSpPr>
          <p:nvPr>
            <p:ph type="ftr" sz="quarter" idx="11"/>
          </p:nvPr>
        </p:nvSpPr>
        <p:spPr>
          <a:ln/>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a:ln/>
        </p:spPr>
        <p:txBody>
          <a:bodyPr/>
          <a:lstStyle>
            <a:lvl1pPr>
              <a:defRPr/>
            </a:lvl1pPr>
          </a:lstStyle>
          <a:p>
            <a:pPr>
              <a:defRPr/>
            </a:pPr>
            <a:fld id="{032ED452-7DEA-48DB-81A8-2DE0794F84A0}" type="slidenum">
              <a:rPr lang="en-US" altLang="en-US"/>
              <a:pPr>
                <a:defRPr/>
              </a:pPr>
              <a:t>‹N›</a:t>
            </a:fld>
            <a:endParaRPr lang="en-US" altLang="en-US"/>
          </a:p>
        </p:txBody>
      </p:sp>
    </p:spTree>
    <p:extLst>
      <p:ext uri="{BB962C8B-B14F-4D97-AF65-F5344CB8AC3E}">
        <p14:creationId xmlns:p14="http://schemas.microsoft.com/office/powerpoint/2010/main" val="4283660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89BB4326-4EDE-45E5-8420-399F8AB93472}" type="datetimeFigureOut">
              <a:rPr lang="en-US" altLang="en-US"/>
              <a:pPr>
                <a:defRPr/>
              </a:pPr>
              <a:t>9/24/20</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9ADFE2C2-AE53-47A3-B4B7-BEAF0DF88EEE}" type="slidenum">
              <a:rPr lang="en-US" altLang="en-US"/>
              <a:pPr>
                <a:defRPr/>
              </a:pPr>
              <a:t>‹N›</a:t>
            </a:fld>
            <a:endParaRPr lang="en-US" altLang="en-US"/>
          </a:p>
        </p:txBody>
      </p:sp>
    </p:spTree>
    <p:extLst>
      <p:ext uri="{BB962C8B-B14F-4D97-AF65-F5344CB8AC3E}">
        <p14:creationId xmlns:p14="http://schemas.microsoft.com/office/powerpoint/2010/main" val="1366376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D53D0AD7-1166-4719-B671-1DA1975660B8}" type="datetimeFigureOut">
              <a:rPr lang="en-US" altLang="en-US"/>
              <a:pPr>
                <a:defRPr/>
              </a:pPr>
              <a:t>9/24/20</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FDE65496-A7E0-4B5B-93F7-20CB56ACA56C}" type="slidenum">
              <a:rPr lang="en-US" altLang="en-US"/>
              <a:pPr>
                <a:defRPr/>
              </a:pPr>
              <a:t>‹N›</a:t>
            </a:fld>
            <a:endParaRPr lang="en-US" altLang="en-US"/>
          </a:p>
        </p:txBody>
      </p:sp>
    </p:spTree>
    <p:extLst>
      <p:ext uri="{BB962C8B-B14F-4D97-AF65-F5344CB8AC3E}">
        <p14:creationId xmlns:p14="http://schemas.microsoft.com/office/powerpoint/2010/main" val="2813660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Date Placeholder 3"/>
          <p:cNvSpPr txBox="1">
            <a:spLocks/>
          </p:cNvSpPr>
          <p:nvPr userDrawn="1"/>
        </p:nvSpPr>
        <p:spPr bwMode="auto">
          <a:xfrm>
            <a:off x="1905000" y="64008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endParaRPr lang="en-US" altLang="en-US" sz="1200">
              <a:solidFill>
                <a:srgbClr val="898989"/>
              </a:solidFill>
            </a:endParaRPr>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7" name="Date Placeholder 3"/>
          <p:cNvSpPr>
            <a:spLocks noGrp="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050FC6B7-CD98-4CFF-824B-6F2461379FC2}" type="datetimeFigureOut">
              <a:rPr lang="en-US" altLang="en-US"/>
              <a:pPr>
                <a:defRPr/>
              </a:pPr>
              <a:t>9/24/20</a:t>
            </a:fld>
            <a:endParaRPr lang="en-US" altLang="en-US"/>
          </a:p>
        </p:txBody>
      </p:sp>
      <p:sp>
        <p:nvSpPr>
          <p:cNvPr id="3078" name="Footer Placeholder 4"/>
          <p:cNvSpPr>
            <a:spLocks noGrp="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en-US" altLang="en-US"/>
          </a:p>
        </p:txBody>
      </p:sp>
      <p:sp>
        <p:nvSpPr>
          <p:cNvPr id="3079" name="Slide Number Placeholder 5"/>
          <p:cNvSpPr>
            <a:spLocks noGrp="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34B7A24-3368-4EAE-A399-A836B1696880}" type="slidenum">
              <a:rPr lang="en-US" altLang="en-US"/>
              <a:pPr>
                <a:defRPr/>
              </a:pPr>
              <a:t>‹N›</a:t>
            </a:fld>
            <a:endParaRPr lang="en-US" altLang="en-US"/>
          </a:p>
        </p:txBody>
      </p:sp>
    </p:spTree>
  </p:cSld>
  <p:clrMap bg1="lt1" tx1="dk1" bg2="lt2" tx2="dk2" accent1="accent1" accent2="accent2" accent3="accent3" accent4="accent4" accent5="accent5" accent6="accent6" hlink="hlink" folHlink="folHlink"/>
  <p:sldLayoutIdLst>
    <p:sldLayoutId id="2147484472" r:id="rId1"/>
    <p:sldLayoutId id="2147484473" r:id="rId2"/>
    <p:sldLayoutId id="2147484474" r:id="rId3"/>
    <p:sldLayoutId id="2147484475" r:id="rId4"/>
    <p:sldLayoutId id="2147484476" r:id="rId5"/>
    <p:sldLayoutId id="2147484477" r:id="rId6"/>
    <p:sldLayoutId id="2147484478" r:id="rId7"/>
    <p:sldLayoutId id="2147484479" r:id="rId8"/>
    <p:sldLayoutId id="2147484480" r:id="rId9"/>
    <p:sldLayoutId id="2147484481" r:id="rId10"/>
    <p:sldLayoutId id="2147484482" r:id="rId11"/>
    <p:sldLayoutId id="2147484483"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2pPr>
      <a:lvl3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3pPr>
      <a:lvl4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4pPr>
      <a:lvl5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5pPr>
      <a:lvl6pPr marL="4572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6pPr>
      <a:lvl7pPr marL="9144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7pPr>
      <a:lvl8pPr marL="13716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8pPr>
      <a:lvl9pPr marL="18288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8AC2F23-DA1F-490E-B89F-716E3A9C71BD}" type="datetimeFigureOut">
              <a:rPr lang="en-US"/>
              <a:pPr>
                <a:defRPr/>
              </a:pPr>
              <a:t>9/24/20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465F597-4073-4F80-81F2-F1BA18806A36}" type="slidenum">
              <a:rPr lang="en-US"/>
              <a:pPr>
                <a:defRPr/>
              </a:pPr>
              <a:t>‹N›</a:t>
            </a:fld>
            <a:endParaRPr lang="en-US"/>
          </a:p>
        </p:txBody>
      </p:sp>
    </p:spTree>
  </p:cSld>
  <p:clrMap bg1="lt1" tx1="dk1" bg2="lt2" tx2="dk2" accent1="accent1" accent2="accent2" accent3="accent3" accent4="accent4" accent5="accent5" accent6="accent6" hlink="hlink" folHlink="folHlink"/>
  <p:sldLayoutIdLst>
    <p:sldLayoutId id="2147484484" r:id="rId1"/>
    <p:sldLayoutId id="2147484485" r:id="rId2"/>
    <p:sldLayoutId id="2147484486" r:id="rId3"/>
    <p:sldLayoutId id="2147484487" r:id="rId4"/>
    <p:sldLayoutId id="2147484488" r:id="rId5"/>
    <p:sldLayoutId id="2147484489" r:id="rId6"/>
    <p:sldLayoutId id="2147484490" r:id="rId7"/>
    <p:sldLayoutId id="2147484491" r:id="rId8"/>
    <p:sldLayoutId id="2147484492" r:id="rId9"/>
    <p:sldLayoutId id="2147484493" r:id="rId10"/>
    <p:sldLayoutId id="214748449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4EE7EC3-1DAC-4B8C-BBC4-4417CBD42DDB}" type="datetimeFigureOut">
              <a:rPr lang="en-US"/>
              <a:pPr>
                <a:defRPr/>
              </a:pPr>
              <a:t>9/24/20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3CEFFC1-DE4F-4407-9990-9DEEC7E8FBA0}" type="slidenum">
              <a:rPr lang="en-US"/>
              <a:pPr>
                <a:defRPr/>
              </a:pPr>
              <a:t>‹N›</a:t>
            </a:fld>
            <a:endParaRPr lang="en-US"/>
          </a:p>
        </p:txBody>
      </p:sp>
    </p:spTree>
  </p:cSld>
  <p:clrMap bg1="lt1" tx1="dk1" bg2="lt2" tx2="dk2" accent1="accent1" accent2="accent2" accent3="accent3" accent4="accent4" accent5="accent5" accent6="accent6" hlink="hlink" folHlink="folHlink"/>
  <p:sldLayoutIdLst>
    <p:sldLayoutId id="2147484495" r:id="rId1"/>
    <p:sldLayoutId id="2147484496" r:id="rId2"/>
    <p:sldLayoutId id="2147484497" r:id="rId3"/>
    <p:sldLayoutId id="2147484498" r:id="rId4"/>
    <p:sldLayoutId id="2147484499" r:id="rId5"/>
    <p:sldLayoutId id="2147484500" r:id="rId6"/>
    <p:sldLayoutId id="2147484501" r:id="rId7"/>
    <p:sldLayoutId id="2147484502" r:id="rId8"/>
    <p:sldLayoutId id="2147484503" r:id="rId9"/>
    <p:sldLayoutId id="2147484504" r:id="rId10"/>
    <p:sldLayoutId id="214748450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ti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141D3333-37C3-4CA9-AFE8-06F76EAD0C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6601" y="4251121"/>
            <a:ext cx="1237694" cy="1587477"/>
          </a:xfrm>
          <a:prstGeom prst="rect">
            <a:avLst/>
          </a:prstGeom>
        </p:spPr>
      </p:pic>
      <p:sp>
        <p:nvSpPr>
          <p:cNvPr id="10" name="Rectangle 9"/>
          <p:cNvSpPr/>
          <p:nvPr/>
        </p:nvSpPr>
        <p:spPr>
          <a:xfrm>
            <a:off x="5638800" y="4267200"/>
            <a:ext cx="1981200" cy="15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Rectangle 1"/>
          <p:cNvSpPr/>
          <p:nvPr/>
        </p:nvSpPr>
        <p:spPr>
          <a:xfrm>
            <a:off x="1566599" y="4250422"/>
            <a:ext cx="1237695" cy="15874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endParaRPr>
          </a:p>
        </p:txBody>
      </p:sp>
      <p:sp>
        <p:nvSpPr>
          <p:cNvPr id="9" name="Rectangle 8"/>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4102" name="Title 1"/>
          <p:cNvSpPr>
            <a:spLocks noGrp="1"/>
          </p:cNvSpPr>
          <p:nvPr>
            <p:ph type="ctrTitle"/>
          </p:nvPr>
        </p:nvSpPr>
        <p:spPr>
          <a:xfrm>
            <a:off x="609600" y="914400"/>
            <a:ext cx="7772400" cy="1143000"/>
          </a:xfrm>
          <a:ln>
            <a:solidFill>
              <a:schemeClr val="tx1"/>
            </a:solidFill>
            <a:miter lim="800000"/>
            <a:headEnd/>
            <a:tailEnd/>
          </a:ln>
        </p:spPr>
        <p:txBody>
          <a:bodyPr/>
          <a:lstStyle/>
          <a:p>
            <a:pPr marL="342900" indent="-342900"/>
            <a:r>
              <a:rPr lang="en-US" altLang="en-US" sz="1800" dirty="0">
                <a:latin typeface="+mn-lt"/>
              </a:rPr>
              <a:t>Relation between myocardial blood flow and cardiac events in diabetic patients with suspected coronary artery disease and normal myocardial perfusion imaging</a:t>
            </a:r>
            <a:endParaRPr lang="en-US" altLang="en-US" dirty="0">
              <a:latin typeface="+mn-lt"/>
            </a:endParaRPr>
          </a:p>
        </p:txBody>
      </p:sp>
      <p:sp>
        <p:nvSpPr>
          <p:cNvPr id="4103" name="Subtitle 3"/>
          <p:cNvSpPr>
            <a:spLocks noGrp="1"/>
          </p:cNvSpPr>
          <p:nvPr>
            <p:ph type="subTitle" idx="1"/>
          </p:nvPr>
        </p:nvSpPr>
        <p:spPr>
          <a:xfrm>
            <a:off x="609600" y="2209799"/>
            <a:ext cx="7772400" cy="1693233"/>
          </a:xfrm>
          <a:ln>
            <a:solidFill>
              <a:schemeClr val="tx1"/>
            </a:solidFill>
            <a:miter lim="800000"/>
            <a:headEnd/>
            <a:tailEnd/>
          </a:ln>
        </p:spPr>
        <p:txBody>
          <a:bodyPr/>
          <a:lstStyle/>
          <a:p>
            <a:r>
              <a:rPr lang="en-US" altLang="en-US" sz="1100" dirty="0"/>
              <a:t>Roberta </a:t>
            </a:r>
            <a:r>
              <a:rPr lang="en-US" altLang="en-US" sz="1100" dirty="0" err="1"/>
              <a:t>Assante</a:t>
            </a:r>
            <a:r>
              <a:rPr lang="en-US" altLang="en-US" sz="1100" baseline="30000" dirty="0" err="1"/>
              <a:t>a</a:t>
            </a:r>
            <a:r>
              <a:rPr lang="en-US" altLang="en-US" sz="1100" dirty="0"/>
              <a:t>, Ciro Gabriele </a:t>
            </a:r>
            <a:r>
              <a:rPr lang="en-US" altLang="en-US" sz="1100" dirty="0" err="1"/>
              <a:t>Mainolfi</a:t>
            </a:r>
            <a:r>
              <a:rPr lang="en-US" altLang="en-US" sz="1100" baseline="30000" dirty="0" err="1"/>
              <a:t>a</a:t>
            </a:r>
            <a:r>
              <a:rPr lang="en-US" altLang="en-US" sz="1100" dirty="0"/>
              <a:t>, Emilia </a:t>
            </a:r>
            <a:r>
              <a:rPr lang="en-US" altLang="en-US" sz="1100" dirty="0" err="1"/>
              <a:t>Zampella</a:t>
            </a:r>
            <a:r>
              <a:rPr lang="en-US" altLang="en-US" sz="1100" baseline="30000" dirty="0" err="1"/>
              <a:t>a</a:t>
            </a:r>
            <a:r>
              <a:rPr lang="en-US" altLang="en-US" sz="1100" dirty="0"/>
              <a:t>,</a:t>
            </a:r>
            <a:r>
              <a:rPr lang="en-US" altLang="en-US" sz="1100" baseline="30000" dirty="0"/>
              <a:t> </a:t>
            </a:r>
            <a:r>
              <a:rPr lang="en-US" altLang="en-US" sz="1100" dirty="0"/>
              <a:t>Valeria </a:t>
            </a:r>
            <a:r>
              <a:rPr lang="en-US" altLang="en-US" sz="1100" dirty="0" err="1"/>
              <a:t>Gaudieri</a:t>
            </a:r>
            <a:r>
              <a:rPr lang="en-US" altLang="en-US" sz="1100" baseline="30000" dirty="0" err="1"/>
              <a:t>a</a:t>
            </a:r>
            <a:r>
              <a:rPr lang="en-US" altLang="en-US" sz="1100" dirty="0"/>
              <a:t>,</a:t>
            </a:r>
            <a:r>
              <a:rPr lang="en-US" altLang="en-US" sz="1100" baseline="30000" dirty="0"/>
              <a:t> </a:t>
            </a:r>
            <a:r>
              <a:rPr lang="en-US" altLang="en-US" sz="1100" dirty="0"/>
              <a:t>Carmela </a:t>
            </a:r>
            <a:r>
              <a:rPr lang="en-US" altLang="en-US" sz="1100" dirty="0" err="1"/>
              <a:t>Nappi</a:t>
            </a:r>
            <a:r>
              <a:rPr lang="en-US" altLang="en-US" sz="1100" baseline="30000" dirty="0" err="1"/>
              <a:t>a</a:t>
            </a:r>
            <a:r>
              <a:rPr lang="en-US" altLang="en-US" sz="1100" dirty="0"/>
              <a:t>, Teresa </a:t>
            </a:r>
            <a:r>
              <a:rPr lang="en-US" altLang="en-US" sz="1100" dirty="0" err="1"/>
              <a:t>Mannarino</a:t>
            </a:r>
            <a:r>
              <a:rPr lang="en-US" altLang="en-US" sz="1100" baseline="30000" dirty="0" err="1"/>
              <a:t>a</a:t>
            </a:r>
            <a:r>
              <a:rPr lang="en-US" altLang="en-US" sz="1100" dirty="0"/>
              <a:t>,</a:t>
            </a:r>
            <a:r>
              <a:rPr lang="en-US" altLang="en-US" sz="1100" baseline="30000" dirty="0"/>
              <a:t> </a:t>
            </a:r>
            <a:r>
              <a:rPr lang="en-US" altLang="en-US" sz="1100" dirty="0"/>
              <a:t>Adriana </a:t>
            </a:r>
            <a:r>
              <a:rPr lang="en-US" altLang="en-US" sz="1100" dirty="0" err="1"/>
              <a:t>D’Antonio</a:t>
            </a:r>
            <a:r>
              <a:rPr lang="en-US" altLang="en-US" sz="1100" baseline="30000" dirty="0" err="1"/>
              <a:t>a</a:t>
            </a:r>
            <a:r>
              <a:rPr lang="en-US" altLang="en-US" sz="1100" dirty="0"/>
              <a:t>,</a:t>
            </a:r>
            <a:r>
              <a:rPr lang="en-US" altLang="en-US" sz="1100" baseline="30000" dirty="0"/>
              <a:t> </a:t>
            </a:r>
            <a:r>
              <a:rPr lang="en-US" altLang="en-US" sz="1100" dirty="0"/>
              <a:t>Parthiban </a:t>
            </a:r>
            <a:r>
              <a:rPr lang="en-US" altLang="en-US" sz="1100" dirty="0" err="1"/>
              <a:t>Arumugam</a:t>
            </a:r>
            <a:r>
              <a:rPr lang="en-US" altLang="en-US" sz="1100" baseline="30000" dirty="0" err="1"/>
              <a:t>b</a:t>
            </a:r>
            <a:r>
              <a:rPr lang="en-US" altLang="en-US" sz="1100" dirty="0"/>
              <a:t>,</a:t>
            </a:r>
            <a:r>
              <a:rPr lang="en-US" altLang="en-US" sz="1100" baseline="30000" dirty="0"/>
              <a:t> </a:t>
            </a:r>
            <a:r>
              <a:rPr lang="en-US" altLang="en-US" sz="1100" dirty="0"/>
              <a:t>Mario </a:t>
            </a:r>
            <a:r>
              <a:rPr lang="en-US" altLang="en-US" sz="1100" dirty="0" err="1"/>
              <a:t>Petretta</a:t>
            </a:r>
            <a:r>
              <a:rPr lang="en-US" altLang="en-US" sz="1100" baseline="30000" dirty="0" err="1"/>
              <a:t>c</a:t>
            </a:r>
            <a:r>
              <a:rPr lang="en-US" altLang="en-US" sz="1100" dirty="0"/>
              <a:t>, Alberto </a:t>
            </a:r>
            <a:r>
              <a:rPr lang="en-US" altLang="en-US" sz="1100" dirty="0" err="1"/>
              <a:t>Cuocolo</a:t>
            </a:r>
            <a:r>
              <a:rPr lang="en-US" altLang="en-US" sz="1100" baseline="30000" dirty="0" err="1"/>
              <a:t>a</a:t>
            </a:r>
            <a:r>
              <a:rPr lang="en-US" altLang="en-US" sz="1100" dirty="0"/>
              <a:t>, Wanda </a:t>
            </a:r>
            <a:r>
              <a:rPr lang="en-US" altLang="en-US" sz="1100" dirty="0" err="1"/>
              <a:t>Acampa</a:t>
            </a:r>
            <a:r>
              <a:rPr lang="en-US" altLang="en-US" sz="1100" baseline="30000" dirty="0" err="1"/>
              <a:t>a,d</a:t>
            </a:r>
            <a:r>
              <a:rPr lang="en-US" altLang="en-US" sz="1100" dirty="0"/>
              <a:t> </a:t>
            </a:r>
          </a:p>
          <a:p>
            <a:endParaRPr lang="en-GB" altLang="en-US" sz="1100" baseline="30000" dirty="0"/>
          </a:p>
          <a:p>
            <a:r>
              <a:rPr lang="en-GB" altLang="en-US" sz="1100" baseline="30000" dirty="0"/>
              <a:t>a</a:t>
            </a:r>
            <a:r>
              <a:rPr lang="en-GB" altLang="en-US" sz="1100" dirty="0"/>
              <a:t> </a:t>
            </a:r>
            <a:r>
              <a:rPr lang="en-GB" altLang="en-US" sz="1050" dirty="0"/>
              <a:t>Department of Advanced Biomedical Sciences, University Federico II, Naples, Italy</a:t>
            </a:r>
          </a:p>
          <a:p>
            <a:r>
              <a:rPr lang="en-GB" altLang="en-US" sz="1050" baseline="30000" dirty="0"/>
              <a:t>b</a:t>
            </a:r>
            <a:r>
              <a:rPr lang="en-GB" altLang="en-US" sz="1050" dirty="0"/>
              <a:t> </a:t>
            </a:r>
            <a:r>
              <a:rPr lang="en-US" altLang="en-US" sz="1050" dirty="0"/>
              <a:t>Nuclear Medicine Center, Central Manchester University Teaching Hospitals, Manchester, UK</a:t>
            </a:r>
          </a:p>
          <a:p>
            <a:r>
              <a:rPr lang="en-GB" altLang="en-US" sz="1050" baseline="30000" dirty="0"/>
              <a:t>c</a:t>
            </a:r>
            <a:r>
              <a:rPr lang="en-GB" altLang="en-US" sz="1050" dirty="0"/>
              <a:t> </a:t>
            </a:r>
            <a:r>
              <a:rPr lang="en-US" altLang="en-US" sz="1050" dirty="0"/>
              <a:t>Department of Translational Medical Sciences, University Federico II, Naples, Italy</a:t>
            </a:r>
            <a:endParaRPr lang="en-GB" altLang="en-US" sz="1050" dirty="0"/>
          </a:p>
          <a:p>
            <a:r>
              <a:rPr lang="en-GB" altLang="en-US" sz="1050" baseline="30000" dirty="0"/>
              <a:t>d</a:t>
            </a:r>
            <a:r>
              <a:rPr lang="en-GB" altLang="en-US" sz="1050" dirty="0"/>
              <a:t> Institute of Biostructure and Bioimaging, National Council of Research, Naples, Italy</a:t>
            </a:r>
          </a:p>
          <a:p>
            <a:endParaRPr lang="en-US" altLang="en-US" sz="1100" dirty="0"/>
          </a:p>
          <a:p>
            <a:endParaRPr lang="en-US" altLang="en-US" sz="1100" dirty="0"/>
          </a:p>
          <a:p>
            <a:r>
              <a:rPr lang="en-US" altLang="en-US" sz="1100" dirty="0"/>
              <a:t> </a:t>
            </a:r>
          </a:p>
        </p:txBody>
      </p:sp>
      <p:sp>
        <p:nvSpPr>
          <p:cNvPr id="3" name="TextBox 2"/>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1026" name="Picture 2" descr="American Society of Nuclear Cardiolog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ish01\AppData\Local\Temp\wz67be\Spring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pic>
        <p:nvPicPr>
          <p:cNvPr id="11" name="Immagine 10"/>
          <p:cNvPicPr>
            <a:picLocks noChangeAspect="1"/>
          </p:cNvPicPr>
          <p:nvPr/>
        </p:nvPicPr>
        <p:blipFill>
          <a:blip r:embed="rId5" cstate="print"/>
          <a:stretch>
            <a:fillRect/>
          </a:stretch>
        </p:blipFill>
        <p:spPr>
          <a:xfrm flipH="1">
            <a:off x="6096000" y="4495800"/>
            <a:ext cx="1034142" cy="99247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BACKGROUND</a:t>
            </a:r>
            <a:endParaRPr lang="en-US" sz="3600" dirty="0"/>
          </a:p>
        </p:txBody>
      </p:sp>
      <p:sp>
        <p:nvSpPr>
          <p:cNvPr id="6151" name="Content Placeholder 4"/>
          <p:cNvSpPr>
            <a:spLocks noGrp="1"/>
          </p:cNvSpPr>
          <p:nvPr>
            <p:ph idx="1"/>
          </p:nvPr>
        </p:nvSpPr>
        <p:spPr>
          <a:xfrm>
            <a:off x="457200" y="1524000"/>
            <a:ext cx="8305800" cy="4572000"/>
          </a:xfrm>
          <a:ln>
            <a:solidFill>
              <a:schemeClr val="accent1"/>
            </a:solidFill>
            <a:miter lim="800000"/>
            <a:headEnd/>
            <a:tailEnd/>
          </a:ln>
        </p:spPr>
        <p:txBody>
          <a:bodyPr/>
          <a:lstStyle/>
          <a:p>
            <a:pPr marL="0" indent="0">
              <a:spcBef>
                <a:spcPts val="600"/>
              </a:spcBef>
              <a:spcAft>
                <a:spcPts val="600"/>
              </a:spcAft>
              <a:buNone/>
            </a:pPr>
            <a:r>
              <a:rPr lang="en-US" altLang="en-US" sz="1600" dirty="0"/>
              <a:t>1- Diabetes mellitus is associated with higher cardiovascular mortality compared to general population. There is an evidence of structural and functional alterations of coronary arteries and diffuse atherosclerosis process, which may improve the prediction of cardiovascular events. </a:t>
            </a:r>
          </a:p>
          <a:p>
            <a:pPr marL="0" indent="0">
              <a:spcBef>
                <a:spcPts val="600"/>
              </a:spcBef>
              <a:spcAft>
                <a:spcPts val="600"/>
              </a:spcAft>
              <a:buNone/>
            </a:pPr>
            <a:r>
              <a:rPr lang="en-US" altLang="en-US" sz="1600" dirty="0"/>
              <a:t>2- Reduced MFR is associated with higher rate of cardiac mortality in diabetic patients with and without known CAD, demonstrating that probably microvascular dysfunction may be an early manifestation of CAD.</a:t>
            </a:r>
          </a:p>
          <a:p>
            <a:pPr marL="0" indent="0">
              <a:spcBef>
                <a:spcPts val="600"/>
              </a:spcBef>
              <a:spcAft>
                <a:spcPts val="600"/>
              </a:spcAft>
              <a:buNone/>
            </a:pPr>
            <a:r>
              <a:rPr lang="en-US" altLang="en-US" sz="1600" dirty="0"/>
              <a:t>3- It has been already demonstrated that at any level of severity of coronary calcification, impaired MFR identified patients at higher short-term risk of adverse cardiac events. However, only few studies investigated the prognostic rule of coronary vascular function and atherosclerosis burden in diabetic patients without overt CAD.</a:t>
            </a:r>
          </a:p>
          <a:p>
            <a:pPr marL="0" indent="0">
              <a:spcBef>
                <a:spcPts val="600"/>
              </a:spcBef>
              <a:spcAft>
                <a:spcPts val="600"/>
              </a:spcAft>
              <a:buNone/>
            </a:pPr>
            <a:r>
              <a:rPr lang="en-US" altLang="en-US" sz="1600" dirty="0"/>
              <a:t>4- The aim of our study was to evaluate the prognostic value of measures of structural abnormalities and coronary vasodilator function in diabetic patients referred to a PET/CT study for suspected CAD and showing normal myocardial perfusion.</a:t>
            </a:r>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METHODS</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514350" indent="-514350">
              <a:spcBef>
                <a:spcPts val="600"/>
              </a:spcBef>
              <a:spcAft>
                <a:spcPts val="1800"/>
              </a:spcAft>
              <a:buFont typeface="Times New Roman" pitchFamily="18" charset="0"/>
              <a:buAutoNum type="alphaUcPeriod"/>
            </a:pPr>
            <a:r>
              <a:rPr lang="en-US" altLang="en-US" sz="2000" dirty="0"/>
              <a:t>Study type: prognostic study</a:t>
            </a:r>
            <a:endParaRPr lang="en-US" altLang="en-US" sz="1800" dirty="0"/>
          </a:p>
          <a:p>
            <a:pPr marL="514350" indent="-514350">
              <a:spcBef>
                <a:spcPts val="600"/>
              </a:spcBef>
              <a:spcAft>
                <a:spcPts val="1800"/>
              </a:spcAft>
              <a:buFont typeface="Times New Roman" pitchFamily="18" charset="0"/>
              <a:buAutoNum type="alphaUcPeriod"/>
            </a:pPr>
            <a:r>
              <a:rPr lang="en-US" altLang="en-US" sz="2000" dirty="0"/>
              <a:t>Study subjects: We studied 451 diabetic and 451 nondiabetic patients with suspected CAD and normal MPI.</a:t>
            </a:r>
          </a:p>
          <a:p>
            <a:pPr marL="514350" indent="-514350">
              <a:spcBef>
                <a:spcPts val="600"/>
              </a:spcBef>
              <a:spcAft>
                <a:spcPts val="1800"/>
              </a:spcAft>
              <a:buFont typeface="Times New Roman" pitchFamily="18" charset="0"/>
              <a:buAutoNum type="alphaUcPeriod"/>
            </a:pPr>
            <a:r>
              <a:rPr lang="en-US" altLang="en-US" sz="2000" dirty="0"/>
              <a:t>Study variables: demographic and clinical data, cardiovascular risk factors, PET imaging data.</a:t>
            </a:r>
          </a:p>
          <a:p>
            <a:pPr marL="514350" indent="-514350">
              <a:spcBef>
                <a:spcPts val="600"/>
              </a:spcBef>
              <a:spcAft>
                <a:spcPts val="1800"/>
              </a:spcAft>
              <a:buFont typeface="Times New Roman" pitchFamily="18" charset="0"/>
              <a:buAutoNum type="alphaUcPeriod"/>
            </a:pPr>
            <a:r>
              <a:rPr lang="en-US" altLang="en-US" sz="2000" dirty="0"/>
              <a:t>Study endpoints: a composite end-point of cardiac death, nonfatal myocardial infarction, or unstable angina requiring coronary revascularization, whichever occurred first. </a:t>
            </a:r>
          </a:p>
          <a:p>
            <a:pPr marL="0" indent="0">
              <a:spcBef>
                <a:spcPts val="600"/>
              </a:spcBef>
              <a:spcAft>
                <a:spcPts val="1800"/>
              </a:spcAft>
              <a:buNone/>
            </a:pPr>
            <a:endParaRPr lang="en-US" altLang="en-US" sz="20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3786696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02CE82ED-B7DA-E84B-A2EB-E6BBB57CE6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1295400"/>
            <a:ext cx="6667500" cy="5000625"/>
          </a:xfrm>
          <a:prstGeom prst="rect">
            <a:avLst/>
          </a:prstGeom>
        </p:spPr>
      </p:pic>
      <p:sp>
        <p:nvSpPr>
          <p:cNvPr id="4" name="Title 3"/>
          <p:cNvSpPr>
            <a:spLocks noGrp="1"/>
          </p:cNvSpPr>
          <p:nvPr>
            <p:ph type="title"/>
          </p:nvPr>
        </p:nvSpPr>
        <p:spPr>
          <a:xfrm>
            <a:off x="457200" y="838200"/>
            <a:ext cx="8229600" cy="566737"/>
          </a:xfrm>
        </p:spPr>
        <p:txBody>
          <a:bodyPr/>
          <a:lstStyle/>
          <a:p>
            <a:pPr>
              <a:defRPr/>
            </a:pPr>
            <a:r>
              <a:rPr lang="en-US" sz="2800" b="1" dirty="0"/>
              <a:t>RESULTS</a:t>
            </a:r>
            <a:endParaRPr 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137858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2800" b="1" dirty="0"/>
              <a:t>RESULTS</a:t>
            </a:r>
            <a:endParaRPr 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2" name="CasellaDiTesto 1"/>
          <p:cNvSpPr txBox="1"/>
          <p:nvPr/>
        </p:nvSpPr>
        <p:spPr>
          <a:xfrm>
            <a:off x="647700" y="1447800"/>
            <a:ext cx="7848600" cy="307777"/>
          </a:xfrm>
          <a:prstGeom prst="rect">
            <a:avLst/>
          </a:prstGeom>
          <a:noFill/>
        </p:spPr>
        <p:txBody>
          <a:bodyPr wrap="square" rtlCol="0">
            <a:spAutoFit/>
          </a:bodyPr>
          <a:lstStyle/>
          <a:p>
            <a:pPr algn="ctr"/>
            <a:r>
              <a:rPr lang="en-US" sz="1400" dirty="0"/>
              <a:t>Estimated probability of cardiac events according to diabetes status and MPR.</a:t>
            </a:r>
          </a:p>
        </p:txBody>
      </p:sp>
      <p:pic>
        <p:nvPicPr>
          <p:cNvPr id="12" name="Immagine 11">
            <a:extLst>
              <a:ext uri="{FF2B5EF4-FFF2-40B4-BE49-F238E27FC236}">
                <a16:creationId xmlns:a16="http://schemas.microsoft.com/office/drawing/2014/main" id="{0B12AC92-5BBE-6C49-9A80-1DB277BD4B67}"/>
              </a:ext>
            </a:extLst>
          </p:cNvPr>
          <p:cNvPicPr>
            <a:picLocks noChangeAspect="1"/>
          </p:cNvPicPr>
          <p:nvPr/>
        </p:nvPicPr>
        <p:blipFill>
          <a:blip r:embed="rId4"/>
          <a:stretch>
            <a:fillRect/>
          </a:stretch>
        </p:blipFill>
        <p:spPr>
          <a:xfrm>
            <a:off x="1595438" y="1846548"/>
            <a:ext cx="5953125" cy="4325652"/>
          </a:xfrm>
          <a:prstGeom prst="rect">
            <a:avLst/>
          </a:prstGeom>
        </p:spPr>
      </p:pic>
    </p:spTree>
    <p:extLst>
      <p:ext uri="{BB962C8B-B14F-4D97-AF65-F5344CB8AC3E}">
        <p14:creationId xmlns:p14="http://schemas.microsoft.com/office/powerpoint/2010/main" val="218645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90600"/>
            <a:ext cx="8229600" cy="566737"/>
          </a:xfrm>
        </p:spPr>
        <p:txBody>
          <a:bodyPr/>
          <a:lstStyle/>
          <a:p>
            <a:pPr>
              <a:defRPr/>
            </a:pPr>
            <a:r>
              <a:rPr lang="en-US" sz="3600" b="1" dirty="0"/>
              <a:t>CONCLUSIONS</a:t>
            </a:r>
            <a:endParaRPr lang="en-US" sz="3600" dirty="0"/>
          </a:p>
        </p:txBody>
      </p:sp>
      <p:sp>
        <p:nvSpPr>
          <p:cNvPr id="6151" name="Content Placeholder 4"/>
          <p:cNvSpPr>
            <a:spLocks noGrp="1"/>
          </p:cNvSpPr>
          <p:nvPr>
            <p:ph idx="1"/>
          </p:nvPr>
        </p:nvSpPr>
        <p:spPr>
          <a:xfrm>
            <a:off x="457200" y="1792287"/>
            <a:ext cx="8305800" cy="4379913"/>
          </a:xfrm>
          <a:ln>
            <a:solidFill>
              <a:schemeClr val="accent1"/>
            </a:solidFill>
            <a:miter lim="800000"/>
            <a:headEnd/>
            <a:tailEnd/>
          </a:ln>
        </p:spPr>
        <p:txBody>
          <a:bodyPr/>
          <a:lstStyle/>
          <a:p>
            <a:pPr marL="0" indent="0">
              <a:spcBef>
                <a:spcPts val="1200"/>
              </a:spcBef>
              <a:spcAft>
                <a:spcPts val="1800"/>
              </a:spcAft>
              <a:buNone/>
            </a:pPr>
            <a:r>
              <a:rPr lang="en-US" altLang="en-US" sz="2400" dirty="0"/>
              <a:t>1- Diabetic patients with reduced MFR showed a higher event rate and lower event free survival compared to those with </a:t>
            </a:r>
            <a:r>
              <a:rPr lang="en-US" altLang="en-US" sz="2400"/>
              <a:t>preserved MFR </a:t>
            </a:r>
            <a:r>
              <a:rPr lang="en-US" altLang="en-US" sz="2400" dirty="0"/>
              <a:t>and to nondiabetic patients with preserved or </a:t>
            </a:r>
            <a:r>
              <a:rPr lang="en-US" altLang="en-US" sz="2400"/>
              <a:t>reduced MFR</a:t>
            </a:r>
            <a:r>
              <a:rPr lang="en-US" altLang="en-US" sz="2400" dirty="0"/>
              <a:t>. </a:t>
            </a:r>
          </a:p>
          <a:p>
            <a:pPr marL="0" indent="0">
              <a:spcBef>
                <a:spcPts val="1200"/>
              </a:spcBef>
              <a:spcAft>
                <a:spcPts val="1800"/>
              </a:spcAft>
              <a:buNone/>
            </a:pPr>
            <a:r>
              <a:rPr lang="en-US" altLang="en-US" sz="2400" dirty="0"/>
              <a:t>2- Event rate and event-free survival was similar in patients with diabetes and normal MFR and subjects without diabetes and reduced MFR, confirming the need to identify subset of patients who can most benefit from the intensive prevention measures and more frequent follow-up by noninvasive testing.</a:t>
            </a:r>
          </a:p>
          <a:p>
            <a:pPr marL="0" indent="0">
              <a:spcBef>
                <a:spcPts val="1200"/>
              </a:spcBef>
              <a:spcAft>
                <a:spcPts val="1800"/>
              </a:spcAft>
              <a:buNone/>
            </a:pPr>
            <a:endParaRPr lang="en-US" altLang="en-US" sz="2400" dirty="0"/>
          </a:p>
          <a:p>
            <a:pPr marL="514350" indent="-514350">
              <a:spcBef>
                <a:spcPts val="1200"/>
              </a:spcBef>
              <a:spcAft>
                <a:spcPts val="1800"/>
              </a:spcAft>
              <a:buFont typeface="Times New Roman" pitchFamily="18" charset="0"/>
              <a:buAutoNum type="alphaUcPeriod"/>
            </a:pPr>
            <a:endParaRPr lang="en-US" altLang="en-US" sz="24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25456598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2045"/>
  <p:tag name="AS_OS" val="Microsoft Windows NT 6.1.7601 Service Pack 1"/>
  <p:tag name="AS_RELEASE_DATE" val="2011.04.04"/>
  <p:tag name="AS_VERSION" val="5.1.0.0"/>
  <p:tag name="AS_TITLE" val="Aspose.Slides for .NET"/>
</p:tagLst>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Times New Roman"/>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TotalTime>
  <Words>560</Words>
  <Application>Microsoft Macintosh PowerPoint</Application>
  <PresentationFormat>Presentazione su schermo (4:3)</PresentationFormat>
  <Paragraphs>38</Paragraphs>
  <Slides>6</Slides>
  <Notes>0</Notes>
  <HiddenSlides>0</HiddenSlides>
  <MMClips>0</MMClips>
  <ScaleCrop>false</ScaleCrop>
  <HeadingPairs>
    <vt:vector size="6" baseType="variant">
      <vt:variant>
        <vt:lpstr>Caratteri utilizzati</vt:lpstr>
      </vt:variant>
      <vt:variant>
        <vt:i4>6</vt:i4>
      </vt:variant>
      <vt:variant>
        <vt:lpstr>Tema</vt:lpstr>
      </vt:variant>
      <vt:variant>
        <vt:i4>3</vt:i4>
      </vt:variant>
      <vt:variant>
        <vt:lpstr>Titoli diapositive</vt:lpstr>
      </vt:variant>
      <vt:variant>
        <vt:i4>6</vt:i4>
      </vt:variant>
    </vt:vector>
  </HeadingPairs>
  <TitlesOfParts>
    <vt:vector size="15" baseType="lpstr">
      <vt:lpstr>ＭＳ Ｐゴシック</vt:lpstr>
      <vt:lpstr>Arial</vt:lpstr>
      <vt:lpstr>Arial Narrow</vt:lpstr>
      <vt:lpstr>Calibri</vt:lpstr>
      <vt:lpstr>SsykbnAdvPTimes</vt:lpstr>
      <vt:lpstr>Times New Roman</vt:lpstr>
      <vt:lpstr>2_Office Theme</vt:lpstr>
      <vt:lpstr>Custom Design</vt:lpstr>
      <vt:lpstr>1_Custom Design</vt:lpstr>
      <vt:lpstr>Relation between myocardial blood flow and cardiac events in diabetic patients with suspected coronary artery disease and normal myocardial perfusion imaging</vt:lpstr>
      <vt:lpstr>BACKGROUND</vt:lpstr>
      <vt:lpstr>METHODS</vt:lpstr>
      <vt:lpstr>RESULTS</vt:lpstr>
      <vt:lpstr>RESULTS</vt:lpstr>
      <vt:lpstr>CONCLUSIONS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Holly Auten</dc:creator>
  <cp:lastModifiedBy>Microsoft Office User</cp:lastModifiedBy>
  <cp:revision>145</cp:revision>
  <dcterms:created xsi:type="dcterms:W3CDTF">2011-04-18T21:44:13Z</dcterms:created>
  <dcterms:modified xsi:type="dcterms:W3CDTF">2020-09-24T13:48:47Z</dcterms:modified>
</cp:coreProperties>
</file>