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16" r:id="rId1"/>
    <p:sldMasterId id="2147484459" r:id="rId2"/>
    <p:sldMasterId id="2147484471" r:id="rId3"/>
  </p:sldMasterIdLst>
  <p:handoutMasterIdLst>
    <p:handoutMasterId r:id="rId10"/>
  </p:handoutMasterIdLst>
  <p:sldIdLst>
    <p:sldId id="258" r:id="rId4"/>
    <p:sldId id="264" r:id="rId5"/>
    <p:sldId id="266" r:id="rId6"/>
    <p:sldId id="267" r:id="rId7"/>
    <p:sldId id="269" r:id="rId8"/>
    <p:sldId id="265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5ECF3"/>
    <a:srgbClr val="C2D1E2"/>
    <a:srgbClr val="E9F2F5"/>
    <a:srgbClr val="F3CC75"/>
    <a:srgbClr val="EBAD21"/>
    <a:srgbClr val="FAEBC7"/>
    <a:srgbClr val="D2C79C"/>
    <a:srgbClr val="E7D8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84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gs" Target="tags/tag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39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ACAA2974-B8B3-4DFD-97D0-0F56117FC3FD}" type="datetimeFigureOut">
              <a:rPr lang="en-US" altLang="en-US"/>
              <a:pPr>
                <a:defRPr/>
              </a:pPr>
              <a:t>7/15/2019</a:t>
            </a:fld>
            <a:endParaRPr lang="en-US" alt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4341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8500BB91-4637-4970-8DCF-898FDD5DBA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228461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00926-B983-4603-B78D-043346203126}" type="datetimeFigureOut">
              <a:rPr lang="en-US" altLang="en-US"/>
              <a:pPr>
                <a:defRPr/>
              </a:pPr>
              <a:t>7/15/2019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D6EA2E-8BA2-43ED-AE8B-8619F5D5D21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698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CE68E6-CF91-4716-9544-97C602D9A5E8}" type="datetimeFigureOut">
              <a:rPr lang="en-US" altLang="en-US"/>
              <a:pPr>
                <a:defRPr/>
              </a:pPr>
              <a:t>7/15/2019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B62ED-51D9-4D1A-A777-8C21355B57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2108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2551-145A-4EAB-9093-0C8F2A0FFC2E}" type="datetimeFigureOut">
              <a:rPr lang="en-US" altLang="en-US"/>
              <a:pPr>
                <a:defRPr/>
              </a:pPr>
              <a:t>7/15/2019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DF15A-5F74-40CE-91D0-092263D1272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59208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8CFD5-3A61-4416-B6D6-C0900AD7C10C}" type="datetimeFigureOut">
              <a:rPr lang="en-US" altLang="en-US"/>
              <a:pPr>
                <a:defRPr/>
              </a:pPr>
              <a:t>7/15/2019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2BBBCC-EA15-4047-91DB-7B4CA17C78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1719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F8DD-2019-451B-A9A9-DF878D617477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797D5-3D20-437B-9BE8-6525294495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07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CC040-FF0E-4440-AE51-6155E9A912FD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F305-4E83-42DA-A096-AED281043B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533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741CE-4194-4D10-B421-247943E43988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6B645-1023-4B67-A0F6-FEBC42829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04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81595-DFF9-49D0-BE82-E778861C72F4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E94DC-F7D3-4F79-8237-EF611DD15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8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ECF0-83DF-457F-AABF-46671E761E3D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4A501-0125-4E13-BA76-B03B55015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882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9399C-CBDB-46E0-AE49-FA900086ED6C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8C88-058B-4932-8EEA-54A2A060A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2299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A56FDB-4FE7-414A-AE74-ED25010F4F8D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895BD-7C3B-4245-92DC-1732D7CF1C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9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056B06-A335-40C1-89B8-1D6EBA52563A}" type="datetimeFigureOut">
              <a:rPr lang="en-US" altLang="en-US"/>
              <a:pPr>
                <a:defRPr/>
              </a:pPr>
              <a:t>7/15/2019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3251B-D0D3-4AD3-8B38-970CDD9B59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33326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63E535-FABF-4032-AD5F-006C6C19A84A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E36A-9185-4BB8-8755-F96EA33217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3538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83E8C-9F4B-4A04-90F1-EBA2C495C2DB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B8B64-8481-4FFA-96B1-2923160A3B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76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BE671-F9A2-4D26-8967-F8DAF19AA4B2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F06-EF06-4875-90AA-EC7D1D019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10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06DD-3895-4FBC-8FE2-D2AFB70FBB85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BB842-578E-4355-8F6E-FEF52B5516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117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A3F83-F954-42E1-9ECC-C013EB0835E7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AB6BD-C193-4510-B3BD-21C229BEFC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3408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53AD7-51DF-4404-9804-16CE756646B9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6CD45-B1CC-47E3-A233-24509A4845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84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0360B-DFFA-452F-B430-00E623291F0B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EB736-9FA2-4492-8611-7C411B22C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857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679F7-635E-40C6-8580-83FA6D960780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C2283-85F7-4631-B8A4-8A7C32026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3060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A4A17-1C88-4D22-B1DE-B4260A7C1E21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930B4-5CA3-48E1-B000-EBC3633F8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732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9D23B-DE3E-462B-8A31-391EE3E36F8F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95B83-0445-436F-A0D0-F37862840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7026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713F8-108A-41FF-898D-2D82DD910C21}" type="datetimeFigureOut">
              <a:rPr lang="en-US" altLang="en-US"/>
              <a:pPr>
                <a:defRPr/>
              </a:pPr>
              <a:t>7/15/2019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706ED-E199-4B13-AC5E-044C30DB6B9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77524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A92729-E1BC-4600-B40B-D02E5394AF88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E4BC7-BF84-48B7-8DA4-3F69E5E2F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672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157FA-589A-47FD-B048-E889BC47FE34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26BDC9-FF88-478C-A626-FE42A55033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100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B7BDF-8624-4D54-BBED-CDEA6E71656E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80B1DF-5490-4D08-835C-DBBAD046AE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21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83B96-FDB0-485C-9D2F-D2AF25CF35A5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5454D-E06F-462D-B3D6-01EA05348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2381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369F3-4DCB-4BA5-8CAF-F36C85987903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621323-2D76-423A-8E4A-E4BBF240CD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088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B28F7E-AE42-40C5-A706-3971190238A9}" type="datetimeFigureOut">
              <a:rPr lang="en-US" altLang="en-US"/>
              <a:pPr>
                <a:defRPr/>
              </a:pPr>
              <a:t>7/15/2019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07BF3D-17F2-4CB9-A9E4-9674944421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410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B359E-19EF-4F07-9356-99886EE4144C}" type="datetimeFigureOut">
              <a:rPr lang="en-US" altLang="en-US"/>
              <a:pPr>
                <a:defRPr/>
              </a:pPr>
              <a:t>7/15/2019</a:t>
            </a:fld>
            <a:endParaRPr lang="en-US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AA2A8-C8A1-4DA3-9DE0-5A357E3DC29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27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9B600-FFF0-4F56-AB5A-A6B99E22E3E4}" type="datetimeFigureOut">
              <a:rPr lang="en-US" altLang="en-US"/>
              <a:pPr>
                <a:defRPr/>
              </a:pPr>
              <a:t>7/15/2019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07130-DE73-4706-8EF2-9584D44275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0502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0B09B1-0483-4E75-A96E-8308B7D5BCC9}" type="datetimeFigureOut">
              <a:rPr lang="en-US" altLang="en-US"/>
              <a:pPr>
                <a:defRPr/>
              </a:pPr>
              <a:t>7/15/2019</a:t>
            </a:fld>
            <a:endParaRPr lang="en-US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2ED452-7DEA-48DB-81A8-2DE0794F84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366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BB4326-4EDE-45E5-8420-399F8AB93472}" type="datetimeFigureOut">
              <a:rPr lang="en-US" altLang="en-US"/>
              <a:pPr>
                <a:defRPr/>
              </a:pPr>
              <a:t>7/15/2019</a:t>
            </a:fld>
            <a:endParaRPr lang="en-US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FE2C2-AE53-47A3-B4B7-BEAF0DF88EE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6376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3D0AD7-1166-4719-B671-1DA1975660B8}" type="datetimeFigureOut">
              <a:rPr lang="en-US" altLang="en-US"/>
              <a:pPr>
                <a:defRPr/>
              </a:pPr>
              <a:t>7/15/2019</a:t>
            </a:fld>
            <a:endParaRPr lang="en-US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65496-A7E0-4B5B-93F7-20CB56ACA5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36609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 txBox="1">
            <a:spLocks/>
          </p:cNvSpPr>
          <p:nvPr userDrawn="1"/>
        </p:nvSpPr>
        <p:spPr bwMode="auto">
          <a:xfrm>
            <a:off x="1905000" y="640080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7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50FC6B7-CD98-4CFF-824B-6F2461379FC2}" type="datetimeFigureOut">
              <a:rPr lang="en-US" altLang="en-US"/>
              <a:pPr>
                <a:defRPr/>
              </a:pPr>
              <a:t>7/15/2019</a:t>
            </a:fld>
            <a:endParaRPr lang="en-US" altLang="en-US"/>
          </a:p>
        </p:txBody>
      </p:sp>
      <p:sp>
        <p:nvSpPr>
          <p:cNvPr id="3078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07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34B7A24-3368-4EAE-A399-A836B16968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72" r:id="rId1"/>
    <p:sldLayoutId id="2147484473" r:id="rId2"/>
    <p:sldLayoutId id="2147484474" r:id="rId3"/>
    <p:sldLayoutId id="2147484475" r:id="rId4"/>
    <p:sldLayoutId id="2147484476" r:id="rId5"/>
    <p:sldLayoutId id="2147484477" r:id="rId6"/>
    <p:sldLayoutId id="2147484478" r:id="rId7"/>
    <p:sldLayoutId id="2147484479" r:id="rId8"/>
    <p:sldLayoutId id="2147484480" r:id="rId9"/>
    <p:sldLayoutId id="2147484481" r:id="rId10"/>
    <p:sldLayoutId id="2147484482" r:id="rId11"/>
    <p:sldLayoutId id="214748448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8AC2F23-DA1F-490E-B89F-716E3A9C71BD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65F597-4073-4F80-81F2-F1BA18806A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4" r:id="rId1"/>
    <p:sldLayoutId id="2147484485" r:id="rId2"/>
    <p:sldLayoutId id="2147484486" r:id="rId3"/>
    <p:sldLayoutId id="2147484487" r:id="rId4"/>
    <p:sldLayoutId id="2147484488" r:id="rId5"/>
    <p:sldLayoutId id="2147484489" r:id="rId6"/>
    <p:sldLayoutId id="2147484490" r:id="rId7"/>
    <p:sldLayoutId id="2147484491" r:id="rId8"/>
    <p:sldLayoutId id="2147484492" r:id="rId9"/>
    <p:sldLayoutId id="2147484493" r:id="rId10"/>
    <p:sldLayoutId id="21474844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EE7EC3-1DAC-4B8C-BBC4-4417CBD42DDB}" type="datetimeFigureOut">
              <a:rPr lang="en-US"/>
              <a:pPr>
                <a:defRPr/>
              </a:pPr>
              <a:t>7/15/2019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3CEFFC1-DE4F-4407-9990-9DEEC7E8FB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5" r:id="rId1"/>
    <p:sldLayoutId id="2147484496" r:id="rId2"/>
    <p:sldLayoutId id="2147484497" r:id="rId3"/>
    <p:sldLayoutId id="2147484498" r:id="rId4"/>
    <p:sldLayoutId id="2147484499" r:id="rId5"/>
    <p:sldLayoutId id="2147484500" r:id="rId6"/>
    <p:sldLayoutId id="2147484501" r:id="rId7"/>
    <p:sldLayoutId id="2147484502" r:id="rId8"/>
    <p:sldLayoutId id="2147484503" r:id="rId9"/>
    <p:sldLayoutId id="2147484504" r:id="rId10"/>
    <p:sldLayoutId id="21474845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5562600" y="4503469"/>
            <a:ext cx="2043710" cy="15925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43000" y="4495800"/>
            <a:ext cx="1905000" cy="1905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4102" name="Title 1"/>
          <p:cNvSpPr>
            <a:spLocks noGrp="1"/>
          </p:cNvSpPr>
          <p:nvPr>
            <p:ph type="ctrTitle"/>
          </p:nvPr>
        </p:nvSpPr>
        <p:spPr>
          <a:xfrm>
            <a:off x="609600" y="1219200"/>
            <a:ext cx="8001000" cy="1142999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2800" b="1" dirty="0"/>
              <a:t>Evaluation of quantitative CMR perfusion imaging by comparison with simultaneous </a:t>
            </a:r>
            <a:r>
              <a:rPr lang="en-GB" sz="2800" b="1" baseline="30000" dirty="0"/>
              <a:t>15</a:t>
            </a:r>
            <a:r>
              <a:rPr lang="en-GB" sz="2800" b="1" dirty="0"/>
              <a:t>O-water-PET</a:t>
            </a:r>
            <a:endParaRPr lang="en-GB" sz="2800" dirty="0"/>
          </a:p>
        </p:txBody>
      </p:sp>
      <p:sp>
        <p:nvSpPr>
          <p:cNvPr id="4103" name="Subtitle 3"/>
          <p:cNvSpPr>
            <a:spLocks noGrp="1"/>
          </p:cNvSpPr>
          <p:nvPr>
            <p:ph type="subTitle" idx="1"/>
          </p:nvPr>
        </p:nvSpPr>
        <p:spPr>
          <a:xfrm>
            <a:off x="685800" y="2514600"/>
            <a:ext cx="7924800" cy="1752600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1400" dirty="0"/>
              <a:t>Tanja Kero</a:t>
            </a:r>
            <a:r>
              <a:rPr lang="en-GB" sz="1400" baseline="30000" dirty="0"/>
              <a:t>1,4</a:t>
            </a:r>
            <a:r>
              <a:rPr lang="en-GB" sz="1400" dirty="0"/>
              <a:t>, </a:t>
            </a:r>
            <a:r>
              <a:rPr lang="en-GB" sz="1400" dirty="0" err="1"/>
              <a:t>Edvin</a:t>
            </a:r>
            <a:r>
              <a:rPr lang="en-GB" sz="1400" dirty="0"/>
              <a:t> Johansson</a:t>
            </a:r>
            <a:r>
              <a:rPr lang="en-GB" sz="1400" baseline="30000" dirty="0"/>
              <a:t>6</a:t>
            </a:r>
            <a:r>
              <a:rPr lang="en-GB" sz="1400" dirty="0"/>
              <a:t>, Mathias Engström</a:t>
            </a:r>
            <a:r>
              <a:rPr lang="en-GB" sz="1400" baseline="30000" dirty="0"/>
              <a:t>7</a:t>
            </a:r>
            <a:r>
              <a:rPr lang="en-GB" sz="1400" dirty="0"/>
              <a:t>, Kai M. Eggers</a:t>
            </a:r>
            <a:r>
              <a:rPr lang="en-GB" sz="1400" baseline="30000" dirty="0"/>
              <a:t>2,5</a:t>
            </a:r>
            <a:r>
              <a:rPr lang="en-GB" sz="1400" dirty="0"/>
              <a:t>, Lars Johansson</a:t>
            </a:r>
            <a:r>
              <a:rPr lang="en-GB" sz="1400" baseline="30000" dirty="0"/>
              <a:t>6</a:t>
            </a:r>
            <a:r>
              <a:rPr lang="en-GB" sz="1400" dirty="0"/>
              <a:t>, </a:t>
            </a:r>
            <a:r>
              <a:rPr lang="en-GB" sz="1400" dirty="0" err="1"/>
              <a:t>Håkan</a:t>
            </a:r>
            <a:r>
              <a:rPr lang="en-GB" sz="1400" dirty="0"/>
              <a:t> Ahlström</a:t>
            </a:r>
            <a:r>
              <a:rPr lang="en-GB" sz="1400" baseline="30000" dirty="0"/>
              <a:t>1,4,6*</a:t>
            </a:r>
            <a:r>
              <a:rPr lang="en-GB" sz="1400" dirty="0"/>
              <a:t> and Mark Lubberink</a:t>
            </a:r>
            <a:r>
              <a:rPr lang="en-GB" sz="1400" baseline="30000" dirty="0"/>
              <a:t>3,4*</a:t>
            </a:r>
            <a:endParaRPr lang="en-GB" sz="1400" dirty="0"/>
          </a:p>
          <a:p>
            <a:r>
              <a:rPr lang="en-GB" sz="1400" dirty="0"/>
              <a:t> </a:t>
            </a:r>
          </a:p>
          <a:p>
            <a:r>
              <a:rPr lang="en-GB" sz="1400" i="1" baseline="30000" dirty="0"/>
              <a:t>1</a:t>
            </a:r>
            <a:r>
              <a:rPr lang="en-GB" sz="1400" i="1" dirty="0"/>
              <a:t>Medical Imaging Centre, </a:t>
            </a:r>
            <a:r>
              <a:rPr lang="en-GB" sz="1400" i="1" baseline="30000" dirty="0"/>
              <a:t>2</a:t>
            </a:r>
            <a:r>
              <a:rPr lang="en-GB" sz="1400" i="1" dirty="0"/>
              <a:t>Department of Cardiology and </a:t>
            </a:r>
            <a:r>
              <a:rPr lang="en-GB" sz="1400" i="1" baseline="30000" dirty="0"/>
              <a:t>3</a:t>
            </a:r>
            <a:r>
              <a:rPr lang="en-GB" sz="1400" i="1" dirty="0"/>
              <a:t>Medical Physics, Uppsala University Hospital; </a:t>
            </a:r>
            <a:r>
              <a:rPr lang="en-GB" sz="1400" i="1" baseline="30000" dirty="0"/>
              <a:t>4</a:t>
            </a:r>
            <a:r>
              <a:rPr lang="en-GB" sz="1400" i="1" dirty="0"/>
              <a:t>Department of Surgical Sciences/ Radiology, and </a:t>
            </a:r>
            <a:r>
              <a:rPr lang="en-GB" sz="1400" i="1" baseline="30000" dirty="0"/>
              <a:t>5</a:t>
            </a:r>
            <a:r>
              <a:rPr lang="en-GB" sz="1400" i="1" dirty="0"/>
              <a:t>Department of Medical Sciences, Uppsala University; Uppsala, Sweden; </a:t>
            </a:r>
            <a:r>
              <a:rPr lang="en-GB" sz="1400" i="1" baseline="30000" dirty="0"/>
              <a:t>6</a:t>
            </a:r>
            <a:r>
              <a:rPr lang="en-GB" sz="1400" i="1" dirty="0"/>
              <a:t>Antaros Medical, </a:t>
            </a:r>
            <a:r>
              <a:rPr lang="en-GB" sz="1400" i="1" dirty="0" err="1"/>
              <a:t>BioVenture</a:t>
            </a:r>
            <a:r>
              <a:rPr lang="en-GB" sz="1400" i="1" dirty="0"/>
              <a:t> Hub, </a:t>
            </a:r>
            <a:r>
              <a:rPr lang="en-GB" sz="1400" i="1" dirty="0" err="1"/>
              <a:t>Mölndal</a:t>
            </a:r>
            <a:r>
              <a:rPr lang="en-GB" sz="1400" i="1" dirty="0"/>
              <a:t>, Sweden; </a:t>
            </a:r>
            <a:r>
              <a:rPr lang="en-GB" sz="1400" i="1" baseline="30000" dirty="0"/>
              <a:t>7</a:t>
            </a:r>
            <a:r>
              <a:rPr lang="en-GB" sz="1400" i="1" dirty="0"/>
              <a:t>GE Healthcare, Waukesha, WI. *HA and ML contributed equally to this study.</a:t>
            </a:r>
            <a:endParaRPr lang="en-GB" sz="1400" dirty="0"/>
          </a:p>
          <a:p>
            <a:endParaRPr lang="en-US" alt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1026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06D356A-1BBC-C24E-BA11-3E08B8F102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058" y="4644116"/>
            <a:ext cx="1666181" cy="1619622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9E1FC85-AB6D-7744-BDF0-D2D87B3AC1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600" y="4724400"/>
            <a:ext cx="1255032" cy="119665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BACKGROUND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endParaRPr lang="en-GB" sz="2800" dirty="0"/>
          </a:p>
          <a:p>
            <a:pPr marL="0" indent="0">
              <a:buNone/>
            </a:pPr>
            <a:r>
              <a:rPr lang="en-GB" sz="2800" dirty="0"/>
              <a:t>We assessed the quantitative accuracy of cardiac perfusion measurements using dynamic contrast-enhanced MRI with simultaneous </a:t>
            </a:r>
            <a:r>
              <a:rPr lang="en-GB" sz="2800" baseline="30000" dirty="0"/>
              <a:t>15</a:t>
            </a:r>
            <a:r>
              <a:rPr lang="en-GB" sz="2800" dirty="0"/>
              <a:t>O-water PET as reference with a fully integrated </a:t>
            </a:r>
            <a:r>
              <a:rPr lang="en-GB" sz="2800"/>
              <a:t>PET-MR scanner </a:t>
            </a:r>
            <a:endParaRPr lang="en-GB" sz="2800" dirty="0"/>
          </a:p>
          <a:p>
            <a:pPr marL="0" indent="0">
              <a:buNone/>
            </a:pPr>
            <a:endParaRPr lang="en-US" altLang="en-US" sz="2800" dirty="0"/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METHODS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3799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pPr marL="0" indent="0">
              <a:buNone/>
            </a:pPr>
            <a:r>
              <a:rPr lang="en-US" altLang="en-US" sz="2800" dirty="0"/>
              <a:t>Study type:</a:t>
            </a:r>
            <a:r>
              <a:rPr lang="en-US" altLang="en-US" sz="2400" dirty="0"/>
              <a:t> </a:t>
            </a:r>
            <a:r>
              <a:rPr lang="en-US" altLang="en-US" sz="2000" dirty="0"/>
              <a:t>Prospective study</a:t>
            </a:r>
          </a:p>
          <a:p>
            <a:pPr marL="0" indent="0">
              <a:buNone/>
            </a:pPr>
            <a:endParaRPr lang="en-US" altLang="en-US" sz="2000" dirty="0"/>
          </a:p>
          <a:p>
            <a:pPr marL="0" indent="0">
              <a:buNone/>
            </a:pPr>
            <a:r>
              <a:rPr lang="en-US" altLang="en-US" sz="2800" dirty="0"/>
              <a:t>Study subjects: </a:t>
            </a:r>
            <a:r>
              <a:rPr lang="en-US" altLang="en-US" sz="2000" dirty="0"/>
              <a:t>15 patients with</a:t>
            </a:r>
            <a:r>
              <a:rPr lang="en-US" sz="2000" dirty="0"/>
              <a:t> known or suspected CAD with intermediate pre-test probability of obstructive coronary disease were included; three subjects were excluded due to technical problems during MRI scan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altLang="en-US" sz="2800" dirty="0"/>
              <a:t>Study endpoints and variables: </a:t>
            </a:r>
            <a:r>
              <a:rPr lang="en-US" sz="2000" dirty="0"/>
              <a:t>Correlation and agreement between MRI- and PET-based global and regional MBF values were assessed using correlation and Bland Altman analysis</a:t>
            </a:r>
            <a:endParaRPr lang="en-US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3786696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RESULTS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457200" y="5638800"/>
            <a:ext cx="8305800" cy="609600"/>
          </a:xfrm>
        </p:spPr>
        <p:txBody>
          <a:bodyPr/>
          <a:lstStyle/>
          <a:p>
            <a:pPr marL="0" indent="0">
              <a:buNone/>
            </a:pPr>
            <a:r>
              <a:rPr lang="en-GB" sz="1200" dirty="0"/>
              <a:t>Correlation (a) and Bland-Altman plots (b) of MR based global MBF versus PET based global MBF at rest and stress. The solid line in a is line of identity. The solid lines in b indicate the mean difference (bias), whereas the dashed lines show the limits of agreement). Bias (limits of agreement) in b are 0.01 (-1.24 – 1.25).</a:t>
            </a:r>
          </a:p>
          <a:p>
            <a:endParaRPr lang="sv-SE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F5EAE3-27F5-3842-9ABA-00A985FA7F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358051"/>
            <a:ext cx="8418472" cy="4124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45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RESULTS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  <p:sp>
        <p:nvSpPr>
          <p:cNvPr id="2" name="Platshållare för innehåll 1"/>
          <p:cNvSpPr>
            <a:spLocks noGrp="1"/>
          </p:cNvSpPr>
          <p:nvPr>
            <p:ph idx="1"/>
          </p:nvPr>
        </p:nvSpPr>
        <p:spPr>
          <a:xfrm>
            <a:off x="457200" y="5638800"/>
            <a:ext cx="8305800" cy="609600"/>
          </a:xfrm>
        </p:spPr>
        <p:txBody>
          <a:bodyPr/>
          <a:lstStyle/>
          <a:p>
            <a:pPr marL="0" indent="0">
              <a:buNone/>
            </a:pPr>
            <a:r>
              <a:rPr lang="en-GB" sz="1200" dirty="0"/>
              <a:t>Correlation (a) and Bland-Altman plots (b) of MR based regional MBF versus PET based regional MBF at rest and stress. The solid line in a is line of identity. The solid line in b indicate the mean difference (bias), whereas the dashed lines show the limits of agreement. Bias (limits of agreement) in b are 0.00 (-2.17 – 2.17). </a:t>
            </a:r>
          </a:p>
          <a:p>
            <a:endParaRPr lang="sv-S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B0F51A-51C6-B449-826B-48A3F4C86A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7" y="1481137"/>
            <a:ext cx="8833035" cy="400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139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66737"/>
          </a:xfrm>
        </p:spPr>
        <p:txBody>
          <a:bodyPr/>
          <a:lstStyle/>
          <a:p>
            <a:pPr>
              <a:defRPr/>
            </a:pPr>
            <a:r>
              <a:rPr lang="en-US" sz="3600" b="1" dirty="0"/>
              <a:t>CONCLUSIONS</a:t>
            </a:r>
            <a:endParaRPr lang="en-US" sz="3600" dirty="0"/>
          </a:p>
        </p:txBody>
      </p:sp>
      <p:sp>
        <p:nvSpPr>
          <p:cNvPr id="6151" name="Content Placeholder 4"/>
          <p:cNvSpPr>
            <a:spLocks noGrp="1"/>
          </p:cNvSpPr>
          <p:nvPr>
            <p:ph idx="1"/>
          </p:nvPr>
        </p:nvSpPr>
        <p:spPr>
          <a:xfrm>
            <a:off x="304800" y="1600200"/>
            <a:ext cx="8534400" cy="4532313"/>
          </a:xfrm>
          <a:ln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en-GB" sz="2800" dirty="0"/>
              <a:t>The correlation between simultaneous quantitative MBF measurements with single bolus DCE MRI and </a:t>
            </a:r>
            <a:r>
              <a:rPr lang="en-GB" sz="2800" baseline="30000" dirty="0"/>
              <a:t>15</a:t>
            </a:r>
            <a:r>
              <a:rPr lang="en-GB" sz="2800" dirty="0"/>
              <a:t>O-water PET measured in an integrated PET-MRI is good but the agreement is only moderate due to wide limits of agreement </a:t>
            </a:r>
          </a:p>
          <a:p>
            <a:r>
              <a:rPr lang="en-GB" sz="2800" dirty="0"/>
              <a:t>The variation between the MBF values is due to technical differences between the modalities, tracers and/or analysis methods </a:t>
            </a:r>
          </a:p>
          <a:p>
            <a:r>
              <a:rPr lang="en-GB" sz="2800" dirty="0"/>
              <a:t>MRI-based quantitative MBF measurements is not ready for clinical introduction  </a:t>
            </a:r>
          </a:p>
          <a:p>
            <a:pPr marL="514350" indent="-514350">
              <a:buFont typeface="Times New Roman" pitchFamily="18" charset="0"/>
              <a:buAutoNum type="alphaUcPeriod"/>
            </a:pPr>
            <a:endParaRPr lang="en-US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6400800"/>
            <a:ext cx="28135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SsykbnAdvPTimes"/>
              </a:rPr>
              <a:t>Copyright  American Society of Nuclear Cardiology</a:t>
            </a:r>
            <a:endParaRPr lang="en-GB" sz="900" dirty="0"/>
          </a:p>
        </p:txBody>
      </p:sp>
      <p:pic>
        <p:nvPicPr>
          <p:cNvPr id="8" name="Picture 2" descr="American Society of Nuclear Cardi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8657" y="6209876"/>
            <a:ext cx="1209675" cy="4667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bish01\AppData\Local\Temp\wz67be\Spring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6263738"/>
            <a:ext cx="1255672" cy="3352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09600" y="287338"/>
            <a:ext cx="7772400" cy="47466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latin typeface="Arial Narrow" panose="020B0606020202030204" pitchFamily="34" charset="0"/>
              </a:rPr>
              <a:t>Journal of Nuclear Cardiology   |   Official Journal of the American Society of Nuclear Cardiology</a:t>
            </a:r>
          </a:p>
        </p:txBody>
      </p:sp>
    </p:spTree>
    <p:extLst>
      <p:ext uri="{BB962C8B-B14F-4D97-AF65-F5344CB8AC3E}">
        <p14:creationId xmlns:p14="http://schemas.microsoft.com/office/powerpoint/2010/main" val="25456598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2045"/>
  <p:tag name="AS_OS" val="Microsoft Windows NT 6.1.7601 Service Pack 1"/>
  <p:tag name="AS_RELEASE_DATE" val="2011.04.04"/>
  <p:tag name="AS_VERSION" val="5.1.0.0"/>
  <p:tag name="AS_TITLE" val="Aspose.Slides for .NET"/>
</p:tagLst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</TotalTime>
  <Words>446</Words>
  <Application>Microsoft Office PowerPoint</Application>
  <PresentationFormat>Bildspel på skärmen (4:3)</PresentationFormat>
  <Paragraphs>33</Paragraphs>
  <Slides>6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6</vt:i4>
      </vt:variant>
      <vt:variant>
        <vt:lpstr>Tema</vt:lpstr>
      </vt:variant>
      <vt:variant>
        <vt:i4>3</vt:i4>
      </vt:variant>
      <vt:variant>
        <vt:lpstr>Bildrubriker</vt:lpstr>
      </vt:variant>
      <vt:variant>
        <vt:i4>6</vt:i4>
      </vt:variant>
    </vt:vector>
  </HeadingPairs>
  <TitlesOfParts>
    <vt:vector size="15" baseType="lpstr">
      <vt:lpstr>ＭＳ Ｐゴシック</vt:lpstr>
      <vt:lpstr>Arial</vt:lpstr>
      <vt:lpstr>Arial Narrow</vt:lpstr>
      <vt:lpstr>Calibri</vt:lpstr>
      <vt:lpstr>SsykbnAdvPTimes</vt:lpstr>
      <vt:lpstr>Times New Roman</vt:lpstr>
      <vt:lpstr>2_Office Theme</vt:lpstr>
      <vt:lpstr>Custom Design</vt:lpstr>
      <vt:lpstr>1_Custom Design</vt:lpstr>
      <vt:lpstr>Evaluation of quantitative CMR perfusion imaging by comparison with simultaneous 15O-water-PET</vt:lpstr>
      <vt:lpstr>BACKGROUND</vt:lpstr>
      <vt:lpstr>METHODS</vt:lpstr>
      <vt:lpstr>RESULTS</vt:lpstr>
      <vt:lpstr>RESULTS</vt:lpstr>
      <vt:lpstr>CONCLUSIONS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Holly Auten</dc:creator>
  <cp:lastModifiedBy>Tanja Kero</cp:lastModifiedBy>
  <cp:revision>109</cp:revision>
  <dcterms:created xsi:type="dcterms:W3CDTF">2011-04-18T21:44:13Z</dcterms:created>
  <dcterms:modified xsi:type="dcterms:W3CDTF">2019-07-15T06:27:49Z</dcterms:modified>
</cp:coreProperties>
</file>