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6" r:id="rId3"/>
    <p:sldId id="272" r:id="rId4"/>
    <p:sldId id="265" r:id="rId5"/>
    <p:sldId id="26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ADCBF-1812-4B01-AECA-0DB8C3A243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7DE924-F19E-4E6B-8DD3-F8855F5299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F32387-6716-4616-A2B1-89C362F42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F02A-3BC0-4F85-AB8F-A8B033AF38F2}" type="datetimeFigureOut">
              <a:rPr lang="en-US" smtClean="0"/>
              <a:t>7/14/2021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A3D1A-4909-4D68-AE1D-4B211818E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E01B58-8988-4539-8ED3-689B9912F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3EC0-276F-47BB-A54B-A2F90DC94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554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FC117-F5A5-4DA0-9E1D-7999BF8D0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DECA92-3413-4C07-92A1-4C4CB04B11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F1E9D1-4513-4AF3-A617-238EA1688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F02A-3BC0-4F85-AB8F-A8B033AF38F2}" type="datetimeFigureOut">
              <a:rPr lang="en-US" smtClean="0"/>
              <a:t>7/14/2021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75C8EE-1544-48E9-88FE-A3699DFD7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05FC93-3905-4F2D-8A86-AB12A2735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3EC0-276F-47BB-A54B-A2F90DC94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033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1B63D4-7052-46D6-9E5B-08ED6084CC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9F8669-3CF8-4A9F-B735-91CDD5CD52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5D4CC-CA08-48DB-ABCE-1F703724B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F02A-3BC0-4F85-AB8F-A8B033AF38F2}" type="datetimeFigureOut">
              <a:rPr lang="en-US" smtClean="0"/>
              <a:t>7/14/2021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E08777-F609-4476-9BDC-F76B70F88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0B1309-400A-443C-990A-6CFA6D8E0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3EC0-276F-47BB-A54B-A2F90DC94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409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37252-75B7-4A87-AFEE-0D55BFEE1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C73DA-1AC8-4790-BBE1-6937414C6D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218CEF-6C01-4965-8A8C-FDC0F0822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F02A-3BC0-4F85-AB8F-A8B033AF38F2}" type="datetimeFigureOut">
              <a:rPr lang="en-US" smtClean="0"/>
              <a:t>7/14/2021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A81646-01A2-4866-960C-F8F857C20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26488F-2B25-43F7-99FB-40EEE7E16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3EC0-276F-47BB-A54B-A2F90DC94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46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95C95-7DAF-458E-AF03-3DBCBD4B6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C24F3D-771A-4D7F-B05E-6228D84DA8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03663-408A-487C-87CD-C513FE297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F02A-3BC0-4F85-AB8F-A8B033AF38F2}" type="datetimeFigureOut">
              <a:rPr lang="en-US" smtClean="0"/>
              <a:t>7/14/2021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873388-E727-44D3-93AE-0D20C072C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196A51-0890-40B4-93BB-9B65F0BFD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3EC0-276F-47BB-A54B-A2F90DC94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077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21FD7-EFF3-4AC4-A12A-42736B42C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D7685-E56B-4500-8100-7DF52264E7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3C5ACA-9BC7-426F-9729-9FC952B692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F2A8B7-0672-4E5C-AFF6-1D59B2B99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F02A-3BC0-4F85-AB8F-A8B033AF38F2}" type="datetimeFigureOut">
              <a:rPr lang="en-US" smtClean="0"/>
              <a:t>7/14/2021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215312-0FC2-4016-BFEA-5D1C7C955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1CD34A-0C23-4133-A876-593661E69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3EC0-276F-47BB-A54B-A2F90DC94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619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80F8B-6F03-4194-AB90-EAB202E0A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59FF81-F14D-46B3-B2F6-95A0007DA3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DBA87E-D06E-4124-8BB9-4113D6F1E5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C5BAC8-8226-4980-A393-F93B1B4DE2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CA44DB-FFDA-4843-843D-FE3E8090FA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EDAC52-F793-4D4A-94FA-DF2640E74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F02A-3BC0-4F85-AB8F-A8B033AF38F2}" type="datetimeFigureOut">
              <a:rPr lang="en-US" smtClean="0"/>
              <a:t>7/14/2021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85CE32-D89D-468E-B274-91472EBC4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1478F1-070E-4C22-9EFA-456E5A617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3EC0-276F-47BB-A54B-A2F90DC94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141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1B755-361A-4923-A36F-07034FB19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FDB362-13C6-4E8E-9C69-39CBB41A6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F02A-3BC0-4F85-AB8F-A8B033AF38F2}" type="datetimeFigureOut">
              <a:rPr lang="en-US" smtClean="0"/>
              <a:t>7/14/2021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460785-81D6-4644-9272-6EC4B042B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5897FA-4198-4B02-8D44-E5EE28A79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3EC0-276F-47BB-A54B-A2F90DC94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097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431BF3-9928-4A0D-9434-04F291ED0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F02A-3BC0-4F85-AB8F-A8B033AF38F2}" type="datetimeFigureOut">
              <a:rPr lang="en-US" smtClean="0"/>
              <a:t>7/14/2021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CB3FEF-BE42-4E25-BA47-14C97A4EC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A64702-7581-4987-93C0-692EAA903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3EC0-276F-47BB-A54B-A2F90DC94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633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6C7F4-FCA0-4DE9-98FD-0C34FC5E9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27DCA-B76C-460F-B9E8-60BBBCBAB4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E6C862-605A-4253-8BFB-B00ABE4A9E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B35334-1AF1-4DF3-9358-67892E87B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F02A-3BC0-4F85-AB8F-A8B033AF38F2}" type="datetimeFigureOut">
              <a:rPr lang="en-US" smtClean="0"/>
              <a:t>7/14/2021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8BDF3B-0B82-49F8-AA9B-1BB7A7EE7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389DDB-8726-452D-B47B-A7615E209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3EC0-276F-47BB-A54B-A2F90DC94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24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64E6-1658-493D-B7DE-7C326B91A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6F25CB-CFF5-4708-9806-4976D2DC97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33C448-3A71-47D6-8D43-EC88FA1556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0699BD-B391-4CAF-B486-9B3800BE3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F02A-3BC0-4F85-AB8F-A8B033AF38F2}" type="datetimeFigureOut">
              <a:rPr lang="en-US" smtClean="0"/>
              <a:t>7/14/2021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F18195-5C76-4737-87BF-273CACE4C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435C2E-04A7-49A8-ACC1-569E7C6F4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3EC0-276F-47BB-A54B-A2F90DC94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974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3FD510-EC58-4841-9496-CAE4E0EC1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075E53-40ED-471C-BB72-72641E1B53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52F645-28AF-42C1-BCBC-44A27D2789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4F02A-3BC0-4F85-AB8F-A8B033AF38F2}" type="datetimeFigureOut">
              <a:rPr lang="en-US" smtClean="0"/>
              <a:t>7/14/2021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3E241E-275A-459B-B1A6-7523748272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AB8E04-0DCF-44E9-9D5B-3561F3EE08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23EC0-276F-47BB-A54B-A2F90DC94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0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1811" y="1627690"/>
            <a:ext cx="9144000" cy="2387600"/>
          </a:xfrm>
        </p:spPr>
        <p:txBody>
          <a:bodyPr/>
          <a:lstStyle/>
          <a:p>
            <a:r>
              <a:rPr lang="en-US" dirty="0"/>
              <a:t>Supplement tables and figures</a:t>
            </a:r>
          </a:p>
        </p:txBody>
      </p:sp>
    </p:spTree>
    <p:extLst>
      <p:ext uri="{BB962C8B-B14F-4D97-AF65-F5344CB8AC3E}">
        <p14:creationId xmlns:p14="http://schemas.microsoft.com/office/powerpoint/2010/main" val="617258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Table S1: Baseline characteristics of DLBCL PTLD cohort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2590800" y="1143000"/>
          <a:ext cx="6934200" cy="48791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67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7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8968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 = 137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935">
                <a:tc>
                  <a:txBody>
                    <a:bodyPr/>
                    <a:lstStyle/>
                    <a:p>
                      <a:r>
                        <a:rPr lang="en-US" sz="1100" dirty="0"/>
                        <a:t>Median age at diagnosis (years)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57.4 (IQR 46.5-65)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968">
                <a:tc>
                  <a:txBody>
                    <a:bodyPr/>
                    <a:lstStyle/>
                    <a:p>
                      <a:r>
                        <a:rPr lang="en-US" sz="1100" dirty="0"/>
                        <a:t>≥ 60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60</a:t>
                      </a:r>
                      <a:r>
                        <a:rPr lang="en-US" sz="1100" baseline="0" dirty="0"/>
                        <a:t> (43.8%)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968">
                <a:tc>
                  <a:txBody>
                    <a:bodyPr/>
                    <a:lstStyle/>
                    <a:p>
                      <a:r>
                        <a:rPr lang="en-US" sz="1100" dirty="0"/>
                        <a:t>Males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u="none" strike="noStrike" kern="1200" baseline="0" dirty="0"/>
                        <a:t>93 (67.9%) </a:t>
                      </a:r>
                      <a:r>
                        <a:rPr lang="en-US" sz="1800" u="none" strike="noStrike" kern="1200" baseline="0" dirty="0"/>
                        <a:t>	</a:t>
                      </a:r>
                      <a:endParaRPr lang="en-US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6424">
                <a:tc>
                  <a:txBody>
                    <a:bodyPr/>
                    <a:lstStyle/>
                    <a:p>
                      <a:r>
                        <a:rPr lang="en-US" sz="1100" dirty="0"/>
                        <a:t>Median age at transplant (years)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50.6 (IQR 36.9-60.5)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6424">
                <a:tc>
                  <a:txBody>
                    <a:bodyPr/>
                    <a:lstStyle/>
                    <a:p>
                      <a:r>
                        <a:rPr lang="en-US" sz="1100" dirty="0"/>
                        <a:t>Median time from transplant to PTLD (months)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45.4</a:t>
                      </a:r>
                      <a:r>
                        <a:rPr lang="en-US" sz="1100" baseline="0" dirty="0"/>
                        <a:t> (1.7-499.8) 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60266">
                <a:tc>
                  <a:txBody>
                    <a:bodyPr/>
                    <a:lstStyle/>
                    <a:p>
                      <a:r>
                        <a:rPr lang="en-US" sz="1100" dirty="0"/>
                        <a:t>Transplant type</a:t>
                      </a:r>
                    </a:p>
                    <a:p>
                      <a:r>
                        <a:rPr lang="en-US" sz="1100" dirty="0"/>
                        <a:t>Renal </a:t>
                      </a:r>
                    </a:p>
                    <a:p>
                      <a:r>
                        <a:rPr lang="en-US" sz="1100" dirty="0"/>
                        <a:t>Liver</a:t>
                      </a:r>
                    </a:p>
                    <a:p>
                      <a:r>
                        <a:rPr lang="en-US" sz="1100" dirty="0"/>
                        <a:t>Heart</a:t>
                      </a:r>
                    </a:p>
                    <a:p>
                      <a:r>
                        <a:rPr lang="en-US" sz="1100" dirty="0"/>
                        <a:t>Lung</a:t>
                      </a:r>
                    </a:p>
                    <a:p>
                      <a:r>
                        <a:rPr lang="en-US" sz="1100" dirty="0"/>
                        <a:t>Pancreas</a:t>
                      </a:r>
                    </a:p>
                    <a:p>
                      <a:r>
                        <a:rPr lang="en-US" sz="1100" dirty="0"/>
                        <a:t>Renal + Pancreas</a:t>
                      </a:r>
                    </a:p>
                    <a:p>
                      <a:r>
                        <a:rPr lang="en-US" sz="1100" dirty="0"/>
                        <a:t>Heart + Lung</a:t>
                      </a:r>
                    </a:p>
                    <a:p>
                      <a:r>
                        <a:rPr lang="en-US" sz="1100" dirty="0"/>
                        <a:t>Others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  <a:p>
                      <a:r>
                        <a:rPr lang="en-US" sz="1100" dirty="0"/>
                        <a:t>63 (46.0%)</a:t>
                      </a:r>
                    </a:p>
                    <a:p>
                      <a:r>
                        <a:rPr lang="en-US" sz="1100" dirty="0"/>
                        <a:t>30 (21.9%)</a:t>
                      </a:r>
                    </a:p>
                    <a:p>
                      <a:r>
                        <a:rPr lang="en-US" sz="1100" dirty="0"/>
                        <a:t>13 (9.5%)</a:t>
                      </a:r>
                    </a:p>
                    <a:p>
                      <a:r>
                        <a:rPr lang="en-US" sz="1100" dirty="0"/>
                        <a:t>10 (7.3%)</a:t>
                      </a:r>
                    </a:p>
                    <a:p>
                      <a:r>
                        <a:rPr lang="en-US" sz="1100" dirty="0"/>
                        <a:t>8 (5.3%)</a:t>
                      </a:r>
                    </a:p>
                    <a:p>
                      <a:r>
                        <a:rPr lang="en-US" sz="1100" dirty="0"/>
                        <a:t>5 (3.6%)</a:t>
                      </a:r>
                    </a:p>
                    <a:p>
                      <a:r>
                        <a:rPr lang="en-US" sz="1100" dirty="0"/>
                        <a:t>3 (2.2%)</a:t>
                      </a:r>
                    </a:p>
                    <a:p>
                      <a:r>
                        <a:rPr lang="en-US" sz="1100" dirty="0"/>
                        <a:t>5 (3.6%)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6424">
                <a:tc>
                  <a:txBody>
                    <a:bodyPr/>
                    <a:lstStyle/>
                    <a:p>
                      <a:r>
                        <a:rPr lang="en-US" sz="1100" dirty="0"/>
                        <a:t>EBV</a:t>
                      </a:r>
                      <a:r>
                        <a:rPr lang="en-US" sz="1100" baseline="0" dirty="0"/>
                        <a:t> positive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78 (56.9%)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6424">
                <a:tc>
                  <a:txBody>
                    <a:bodyPr/>
                    <a:lstStyle/>
                    <a:p>
                      <a:r>
                        <a:rPr lang="en-US" sz="1100" dirty="0"/>
                        <a:t>Grafted</a:t>
                      </a:r>
                      <a:r>
                        <a:rPr lang="en-US" sz="1100" baseline="0" dirty="0"/>
                        <a:t> organ involvement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23 (16.8%)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6424">
                <a:tc>
                  <a:txBody>
                    <a:bodyPr/>
                    <a:lstStyle/>
                    <a:p>
                      <a:r>
                        <a:rPr lang="en-US" sz="1100" dirty="0"/>
                        <a:t>Stage III/IV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85 (63%)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6424">
                <a:tc>
                  <a:txBody>
                    <a:bodyPr/>
                    <a:lstStyle/>
                    <a:p>
                      <a:r>
                        <a:rPr lang="en-US" sz="1100" dirty="0" err="1"/>
                        <a:t>Extranodal</a:t>
                      </a:r>
                      <a:r>
                        <a:rPr lang="en-US" sz="1100" dirty="0"/>
                        <a:t> sites</a:t>
                      </a:r>
                      <a:r>
                        <a:rPr lang="en-US" sz="1100" baseline="0" dirty="0"/>
                        <a:t> ≥ 1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122 (89.1%)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0745">
                <a:tc>
                  <a:txBody>
                    <a:bodyPr/>
                    <a:lstStyle/>
                    <a:p>
                      <a:r>
                        <a:rPr lang="en-US" sz="1100" dirty="0"/>
                        <a:t>PTLD ≥ 1 year after</a:t>
                      </a:r>
                      <a:r>
                        <a:rPr lang="en-US" sz="1100" baseline="0" dirty="0"/>
                        <a:t> transplant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86 (62.8%)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0745">
                <a:tc>
                  <a:txBody>
                    <a:bodyPr/>
                    <a:lstStyle/>
                    <a:p>
                      <a:r>
                        <a:rPr lang="en-US" sz="1100" dirty="0"/>
                        <a:t>Elevated LDH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34 (29.1%)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6916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E3A5C-9B6F-4E53-A46D-988C86493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2800" dirty="0"/>
              <a:t>Supplement Table S2: Baseline characteristics of M-PTLD, DLBCL patients based on EBV status** 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5FD2F7C-DA01-47DF-BA70-1D9D347C63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864855"/>
              </p:ext>
            </p:extLst>
          </p:nvPr>
        </p:nvGraphicFramePr>
        <p:xfrm>
          <a:off x="2438400" y="1463843"/>
          <a:ext cx="7620000" cy="48716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0235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EBV</a:t>
                      </a:r>
                      <a:r>
                        <a:rPr lang="en-US" baseline="0" dirty="0"/>
                        <a:t> Positive</a:t>
                      </a:r>
                    </a:p>
                    <a:p>
                      <a:pPr algn="ctr"/>
                      <a:r>
                        <a:rPr lang="en-US" baseline="0" dirty="0"/>
                        <a:t>N=78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EBV Negative</a:t>
                      </a:r>
                    </a:p>
                    <a:p>
                      <a:pPr algn="ctr"/>
                      <a:r>
                        <a:rPr lang="en-US" dirty="0"/>
                        <a:t>N=57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 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856">
                <a:tc>
                  <a:txBody>
                    <a:bodyPr/>
                    <a:lstStyle/>
                    <a:p>
                      <a:r>
                        <a:rPr lang="en-US" dirty="0"/>
                        <a:t>Age &gt; 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35 (44.9%)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24 (42.1%)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4856">
                <a:tc>
                  <a:txBody>
                    <a:bodyPr/>
                    <a:lstStyle/>
                    <a:p>
                      <a:r>
                        <a:rPr lang="en-US" dirty="0"/>
                        <a:t>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49 (62.8%)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42 (73.7%)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4856">
                <a:tc>
                  <a:txBody>
                    <a:bodyPr/>
                    <a:lstStyle/>
                    <a:p>
                      <a:r>
                        <a:rPr lang="en-US" dirty="0"/>
                        <a:t>LDH &gt; ULN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19 (28.8%)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 (30.0%)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4856">
                <a:tc>
                  <a:txBody>
                    <a:bodyPr/>
                    <a:lstStyle/>
                    <a:p>
                      <a:r>
                        <a:rPr lang="en-US" dirty="0"/>
                        <a:t>Stage</a:t>
                      </a:r>
                      <a:r>
                        <a:rPr lang="en-US" baseline="0" dirty="0"/>
                        <a:t> III/IV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46 (60.5%)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38 (66.7%)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4856">
                <a:tc>
                  <a:txBody>
                    <a:bodyPr/>
                    <a:lstStyle/>
                    <a:p>
                      <a:r>
                        <a:rPr lang="en-US" dirty="0"/>
                        <a:t>IPI &gt;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53 (67.9%)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37 (67.3%)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4856">
                <a:tc>
                  <a:txBody>
                    <a:bodyPr/>
                    <a:lstStyle/>
                    <a:p>
                      <a:r>
                        <a:rPr lang="en-US" dirty="0" err="1"/>
                        <a:t>Extranodal</a:t>
                      </a:r>
                      <a:r>
                        <a:rPr lang="en-US" dirty="0"/>
                        <a:t> disease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69 (88.5%)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51 (89.5%)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4856">
                <a:tc>
                  <a:txBody>
                    <a:bodyPr/>
                    <a:lstStyle/>
                    <a:p>
                      <a:r>
                        <a:rPr lang="en-US" dirty="0"/>
                        <a:t>Grafted organ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 (21.8%)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 (8.8%)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4856">
                <a:tc>
                  <a:txBody>
                    <a:bodyPr/>
                    <a:lstStyle/>
                    <a:p>
                      <a:r>
                        <a:rPr lang="en-US" dirty="0"/>
                        <a:t>PTLD</a:t>
                      </a:r>
                      <a:r>
                        <a:rPr lang="en-US" baseline="0" dirty="0"/>
                        <a:t> &lt; 1 year after transplant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46 (59%)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 (7.0%)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&lt;0.001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438400" y="6335493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**Missing = 2</a:t>
            </a:r>
          </a:p>
        </p:txBody>
      </p:sp>
    </p:spTree>
    <p:extLst>
      <p:ext uri="{BB962C8B-B14F-4D97-AF65-F5344CB8AC3E}">
        <p14:creationId xmlns:p14="http://schemas.microsoft.com/office/powerpoint/2010/main" val="347288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D03FAB7-AC92-4DD6-B8D5-E3FF26EEF2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4143" y="1580146"/>
            <a:ext cx="5078946" cy="50532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6B520C1-E850-4E3D-8224-13FBD86BC9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284" y="1580146"/>
            <a:ext cx="5151575" cy="50532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Figure S1: EFS/OS in the Monomorphic PTLD - DLBCL cohort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72400" y="2228727"/>
            <a:ext cx="184484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BR" sz="1000" dirty="0"/>
              <a:t>Median OS: 85 months (95% CI: 36-136) </a:t>
            </a:r>
            <a:endParaRPr 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2895600" y="2228727"/>
            <a:ext cx="1786387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000" dirty="0"/>
              <a:t>Median EFS: 22 months (95% CI: 9-37</a:t>
            </a:r>
            <a:r>
              <a:rPr lang="pt-BR" sz="1000" dirty="0"/>
              <a:t>)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916024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03269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Figure S2: EFS/OS based on EBV status in Monomorphic PTLD – DLBCL cohort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377037"/>
              </p:ext>
            </p:extLst>
          </p:nvPr>
        </p:nvGraphicFramePr>
        <p:xfrm>
          <a:off x="4140411" y="5867401"/>
          <a:ext cx="4013199" cy="86677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4298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82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50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19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Median Survival (Months)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Median EFS (95% CI)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Median OS (95% CI)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EBV Status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Positive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21.8 (12.0, 84.7)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u="none" strike="noStrike" dirty="0">
                          <a:effectLst/>
                        </a:rPr>
                        <a:t>66.2 (23.4, 148.0)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Negative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u="none" strike="noStrike" dirty="0">
                          <a:effectLst/>
                        </a:rPr>
                        <a:t>25.0 (6.0, 49.7)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u="none" strike="noStrike" dirty="0">
                          <a:effectLst/>
                        </a:rPr>
                        <a:t>85.0 (33.3, N/A)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42609FF2-4C5A-4FCE-98B2-8364A071B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871" y="1224351"/>
            <a:ext cx="4448665" cy="44035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5167A7-8A6A-4476-907F-D18200A7D2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7010" y="1224351"/>
            <a:ext cx="4448665" cy="440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371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391</Words>
  <Application>Microsoft Office PowerPoint</Application>
  <PresentationFormat>Widescreen</PresentationFormat>
  <Paragraphs>98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Arial Unicode MS</vt:lpstr>
      <vt:lpstr>Calibri</vt:lpstr>
      <vt:lpstr>Calibri Light</vt:lpstr>
      <vt:lpstr>Office Theme</vt:lpstr>
      <vt:lpstr>Supplement tables and figures</vt:lpstr>
      <vt:lpstr>Table S1: Baseline characteristics of DLBCL PTLD cohort</vt:lpstr>
      <vt:lpstr>Supplement Table S2: Baseline characteristics of M-PTLD, DLBCL patients based on EBV status**  </vt:lpstr>
      <vt:lpstr>Figure S1: EFS/OS in the Monomorphic PTLD - DLBCL cohort </vt:lpstr>
      <vt:lpstr>Figure S2: EFS/OS based on EBV status in Monomorphic PTLD – DLBCL cohort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 tables and figures</dc:title>
  <dc:creator>Khurana, Arushi, M.B.B.S.</dc:creator>
  <cp:lastModifiedBy>Khurana, Arushi, M.B.B.S.</cp:lastModifiedBy>
  <cp:revision>13</cp:revision>
  <dcterms:created xsi:type="dcterms:W3CDTF">2021-04-03T05:06:47Z</dcterms:created>
  <dcterms:modified xsi:type="dcterms:W3CDTF">2021-07-14T22:41:59Z</dcterms:modified>
</cp:coreProperties>
</file>