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313" r:id="rId2"/>
    <p:sldId id="314" r:id="rId3"/>
    <p:sldId id="318" r:id="rId4"/>
    <p:sldId id="319" r:id="rId5"/>
    <p:sldId id="330" r:id="rId6"/>
    <p:sldId id="315" r:id="rId7"/>
    <p:sldId id="333" r:id="rId8"/>
    <p:sldId id="332" r:id="rId9"/>
    <p:sldId id="331" r:id="rId10"/>
    <p:sldId id="277" r:id="rId11"/>
  </p:sldIdLst>
  <p:sldSz cx="12192000" cy="6858000"/>
  <p:notesSz cx="6954838"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97A"/>
    <a:srgbClr val="00359E"/>
    <a:srgbClr val="FF0000"/>
    <a:srgbClr val="EAB200"/>
    <a:srgbClr val="D09E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071" autoAdjust="0"/>
    <p:restoredTop sz="94660"/>
  </p:normalViewPr>
  <p:slideViewPr>
    <p:cSldViewPr snapToGrid="0">
      <p:cViewPr>
        <p:scale>
          <a:sx n="90" d="100"/>
          <a:sy n="90" d="100"/>
        </p:scale>
        <p:origin x="-132" y="-52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3408"/>
          </a:xfrm>
          <a:prstGeom prst="rect">
            <a:avLst/>
          </a:prstGeom>
        </p:spPr>
        <p:txBody>
          <a:bodyPr vert="horz" lIns="92519" tIns="46259" rIns="92519" bIns="46259" rtlCol="0"/>
          <a:lstStyle>
            <a:lvl1pPr algn="l">
              <a:defRPr sz="1200"/>
            </a:lvl1pPr>
          </a:lstStyle>
          <a:p>
            <a:endParaRPr lang="en-US"/>
          </a:p>
        </p:txBody>
      </p:sp>
      <p:sp>
        <p:nvSpPr>
          <p:cNvPr id="3" name="Date Placeholder 2"/>
          <p:cNvSpPr>
            <a:spLocks noGrp="1"/>
          </p:cNvSpPr>
          <p:nvPr>
            <p:ph type="dt" idx="1"/>
          </p:nvPr>
        </p:nvSpPr>
        <p:spPr>
          <a:xfrm>
            <a:off x="3939466" y="0"/>
            <a:ext cx="3013763" cy="463408"/>
          </a:xfrm>
          <a:prstGeom prst="rect">
            <a:avLst/>
          </a:prstGeom>
        </p:spPr>
        <p:txBody>
          <a:bodyPr vert="horz" lIns="92519" tIns="46259" rIns="92519" bIns="46259" rtlCol="0"/>
          <a:lstStyle>
            <a:lvl1pPr algn="r">
              <a:defRPr sz="1200"/>
            </a:lvl1pPr>
          </a:lstStyle>
          <a:p>
            <a:fld id="{ACADD1A3-4972-46B1-8A8A-9058F54FFC4A}" type="datetimeFigureOut">
              <a:rPr lang="en-US" smtClean="0"/>
              <a:t>9/8/2021</a:t>
            </a:fld>
            <a:endParaRPr lang="en-US"/>
          </a:p>
        </p:txBody>
      </p:sp>
      <p:sp>
        <p:nvSpPr>
          <p:cNvPr id="4" name="Slide Image Placeholder 3"/>
          <p:cNvSpPr>
            <a:spLocks noGrp="1" noRot="1" noChangeAspect="1"/>
          </p:cNvSpPr>
          <p:nvPr>
            <p:ph type="sldImg" idx="2"/>
          </p:nvPr>
        </p:nvSpPr>
        <p:spPr>
          <a:xfrm>
            <a:off x="706438" y="1154113"/>
            <a:ext cx="5541962" cy="3117850"/>
          </a:xfrm>
          <a:prstGeom prst="rect">
            <a:avLst/>
          </a:prstGeom>
          <a:noFill/>
          <a:ln w="12700">
            <a:solidFill>
              <a:prstClr val="black"/>
            </a:solidFill>
          </a:ln>
        </p:spPr>
        <p:txBody>
          <a:bodyPr vert="horz" lIns="92519" tIns="46259" rIns="92519" bIns="46259" rtlCol="0" anchor="ctr"/>
          <a:lstStyle/>
          <a:p>
            <a:endParaRPr lang="en-US"/>
          </a:p>
        </p:txBody>
      </p:sp>
      <p:sp>
        <p:nvSpPr>
          <p:cNvPr id="5" name="Notes Placeholder 4"/>
          <p:cNvSpPr>
            <a:spLocks noGrp="1"/>
          </p:cNvSpPr>
          <p:nvPr>
            <p:ph type="body" sz="quarter" idx="3"/>
          </p:nvPr>
        </p:nvSpPr>
        <p:spPr>
          <a:xfrm>
            <a:off x="695484" y="4444861"/>
            <a:ext cx="5563870" cy="3636705"/>
          </a:xfrm>
          <a:prstGeom prst="rect">
            <a:avLst/>
          </a:prstGeom>
        </p:spPr>
        <p:txBody>
          <a:bodyPr vert="horz" lIns="92519" tIns="46259" rIns="92519" bIns="4625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9"/>
            <a:ext cx="3013763" cy="463407"/>
          </a:xfrm>
          <a:prstGeom prst="rect">
            <a:avLst/>
          </a:prstGeom>
        </p:spPr>
        <p:txBody>
          <a:bodyPr vert="horz" lIns="92519" tIns="46259" rIns="92519" bIns="46259" rtlCol="0" anchor="b"/>
          <a:lstStyle>
            <a:lvl1pPr algn="l">
              <a:defRPr sz="1200"/>
            </a:lvl1pPr>
          </a:lstStyle>
          <a:p>
            <a:endParaRPr lang="en-US"/>
          </a:p>
        </p:txBody>
      </p:sp>
      <p:sp>
        <p:nvSpPr>
          <p:cNvPr id="7" name="Slide Number Placeholder 6"/>
          <p:cNvSpPr>
            <a:spLocks noGrp="1"/>
          </p:cNvSpPr>
          <p:nvPr>
            <p:ph type="sldNum" sz="quarter" idx="5"/>
          </p:nvPr>
        </p:nvSpPr>
        <p:spPr>
          <a:xfrm>
            <a:off x="3939466" y="8772669"/>
            <a:ext cx="3013763" cy="463407"/>
          </a:xfrm>
          <a:prstGeom prst="rect">
            <a:avLst/>
          </a:prstGeom>
        </p:spPr>
        <p:txBody>
          <a:bodyPr vert="horz" lIns="92519" tIns="46259" rIns="92519" bIns="46259" rtlCol="0" anchor="b"/>
          <a:lstStyle>
            <a:lvl1pPr algn="r">
              <a:defRPr sz="1200"/>
            </a:lvl1pPr>
          </a:lstStyle>
          <a:p>
            <a:fld id="{B36BC428-9E11-4EC6-A687-B2F354006C1D}" type="slidenum">
              <a:rPr lang="en-US" smtClean="0"/>
              <a:t>‹#›</a:t>
            </a:fld>
            <a:endParaRPr lang="en-US"/>
          </a:p>
        </p:txBody>
      </p:sp>
    </p:spTree>
    <p:extLst>
      <p:ext uri="{BB962C8B-B14F-4D97-AF65-F5344CB8AC3E}">
        <p14:creationId xmlns:p14="http://schemas.microsoft.com/office/powerpoint/2010/main" val="596674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87AE2B2-2567-470E-97C2-DAF75C3B0530}" type="datetimeFigureOut">
              <a:rPr lang="en-US" smtClean="0"/>
              <a:t>9/8/2021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9BDDEF-F8FA-4869-925B-E3B7754035C8}" type="slidenum">
              <a:rPr lang="en-US" smtClean="0"/>
              <a:t>‹#›</a:t>
            </a:fld>
            <a:endParaRPr lang="en-US"/>
          </a:p>
        </p:txBody>
      </p:sp>
    </p:spTree>
    <p:extLst>
      <p:ext uri="{BB962C8B-B14F-4D97-AF65-F5344CB8AC3E}">
        <p14:creationId xmlns:p14="http://schemas.microsoft.com/office/powerpoint/2010/main" val="2484989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7AE2B2-2567-470E-97C2-DAF75C3B0530}" type="datetimeFigureOut">
              <a:rPr lang="en-US" smtClean="0"/>
              <a:t>9/8/2021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9BDDEF-F8FA-4869-925B-E3B7754035C8}" type="slidenum">
              <a:rPr lang="en-US" smtClean="0"/>
              <a:t>‹#›</a:t>
            </a:fld>
            <a:endParaRPr lang="en-US"/>
          </a:p>
        </p:txBody>
      </p:sp>
    </p:spTree>
    <p:extLst>
      <p:ext uri="{BB962C8B-B14F-4D97-AF65-F5344CB8AC3E}">
        <p14:creationId xmlns:p14="http://schemas.microsoft.com/office/powerpoint/2010/main" val="10141474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7AE2B2-2567-470E-97C2-DAF75C3B0530}" type="datetimeFigureOut">
              <a:rPr lang="en-US" smtClean="0"/>
              <a:t>9/8/2021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9BDDEF-F8FA-4869-925B-E3B7754035C8}" type="slidenum">
              <a:rPr lang="en-US" smtClean="0"/>
              <a:t>‹#›</a:t>
            </a:fld>
            <a:endParaRPr lang="en-US"/>
          </a:p>
        </p:txBody>
      </p:sp>
    </p:spTree>
    <p:extLst>
      <p:ext uri="{BB962C8B-B14F-4D97-AF65-F5344CB8AC3E}">
        <p14:creationId xmlns:p14="http://schemas.microsoft.com/office/powerpoint/2010/main" val="1332913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7AE2B2-2567-470E-97C2-DAF75C3B0530}" type="datetimeFigureOut">
              <a:rPr lang="en-US" smtClean="0"/>
              <a:t>9/8/2021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9BDDEF-F8FA-4869-925B-E3B7754035C8}" type="slidenum">
              <a:rPr lang="en-US" smtClean="0"/>
              <a:t>‹#›</a:t>
            </a:fld>
            <a:endParaRPr lang="en-US"/>
          </a:p>
        </p:txBody>
      </p:sp>
    </p:spTree>
    <p:extLst>
      <p:ext uri="{BB962C8B-B14F-4D97-AF65-F5344CB8AC3E}">
        <p14:creationId xmlns:p14="http://schemas.microsoft.com/office/powerpoint/2010/main" val="20304928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7AE2B2-2567-470E-97C2-DAF75C3B0530}" type="datetimeFigureOut">
              <a:rPr lang="en-US" smtClean="0"/>
              <a:t>9/8/2021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9BDDEF-F8FA-4869-925B-E3B7754035C8}" type="slidenum">
              <a:rPr lang="en-US" smtClean="0"/>
              <a:t>‹#›</a:t>
            </a:fld>
            <a:endParaRPr lang="en-US"/>
          </a:p>
        </p:txBody>
      </p:sp>
    </p:spTree>
    <p:extLst>
      <p:ext uri="{BB962C8B-B14F-4D97-AF65-F5344CB8AC3E}">
        <p14:creationId xmlns:p14="http://schemas.microsoft.com/office/powerpoint/2010/main" val="4269130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7AE2B2-2567-470E-97C2-DAF75C3B0530}" type="datetimeFigureOut">
              <a:rPr lang="en-US" smtClean="0"/>
              <a:t>9/8/2021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9BDDEF-F8FA-4869-925B-E3B7754035C8}" type="slidenum">
              <a:rPr lang="en-US" smtClean="0"/>
              <a:t>‹#›</a:t>
            </a:fld>
            <a:endParaRPr lang="en-US"/>
          </a:p>
        </p:txBody>
      </p:sp>
    </p:spTree>
    <p:extLst>
      <p:ext uri="{BB962C8B-B14F-4D97-AF65-F5344CB8AC3E}">
        <p14:creationId xmlns:p14="http://schemas.microsoft.com/office/powerpoint/2010/main" val="9843114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87AE2B2-2567-470E-97C2-DAF75C3B0530}" type="datetimeFigureOut">
              <a:rPr lang="en-US" smtClean="0"/>
              <a:t>9/8/2021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9BDDEF-F8FA-4869-925B-E3B7754035C8}" type="slidenum">
              <a:rPr lang="en-US" smtClean="0"/>
              <a:t>‹#›</a:t>
            </a:fld>
            <a:endParaRPr lang="en-US"/>
          </a:p>
        </p:txBody>
      </p:sp>
    </p:spTree>
    <p:extLst>
      <p:ext uri="{BB962C8B-B14F-4D97-AF65-F5344CB8AC3E}">
        <p14:creationId xmlns:p14="http://schemas.microsoft.com/office/powerpoint/2010/main" val="2099505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87AE2B2-2567-470E-97C2-DAF75C3B0530}" type="datetimeFigureOut">
              <a:rPr lang="en-US" smtClean="0"/>
              <a:t>9/8/2021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9BDDEF-F8FA-4869-925B-E3B7754035C8}" type="slidenum">
              <a:rPr lang="en-US" smtClean="0"/>
              <a:t>‹#›</a:t>
            </a:fld>
            <a:endParaRPr lang="en-US"/>
          </a:p>
        </p:txBody>
      </p:sp>
    </p:spTree>
    <p:extLst>
      <p:ext uri="{BB962C8B-B14F-4D97-AF65-F5344CB8AC3E}">
        <p14:creationId xmlns:p14="http://schemas.microsoft.com/office/powerpoint/2010/main" val="3727138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7AE2B2-2567-470E-97C2-DAF75C3B0530}" type="datetimeFigureOut">
              <a:rPr lang="en-US" smtClean="0"/>
              <a:t>9/8/2021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9BDDEF-F8FA-4869-925B-E3B7754035C8}" type="slidenum">
              <a:rPr lang="en-US" smtClean="0"/>
              <a:t>‹#›</a:t>
            </a:fld>
            <a:endParaRPr lang="en-US"/>
          </a:p>
        </p:txBody>
      </p:sp>
    </p:spTree>
    <p:extLst>
      <p:ext uri="{BB962C8B-B14F-4D97-AF65-F5344CB8AC3E}">
        <p14:creationId xmlns:p14="http://schemas.microsoft.com/office/powerpoint/2010/main" val="39908165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7AE2B2-2567-470E-97C2-DAF75C3B0530}" type="datetimeFigureOut">
              <a:rPr lang="en-US" smtClean="0"/>
              <a:t>9/8/2021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9BDDEF-F8FA-4869-925B-E3B7754035C8}" type="slidenum">
              <a:rPr lang="en-US" smtClean="0"/>
              <a:t>‹#›</a:t>
            </a:fld>
            <a:endParaRPr lang="en-US"/>
          </a:p>
        </p:txBody>
      </p:sp>
    </p:spTree>
    <p:extLst>
      <p:ext uri="{BB962C8B-B14F-4D97-AF65-F5344CB8AC3E}">
        <p14:creationId xmlns:p14="http://schemas.microsoft.com/office/powerpoint/2010/main" val="2802102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7AE2B2-2567-470E-97C2-DAF75C3B0530}" type="datetimeFigureOut">
              <a:rPr lang="en-US" smtClean="0"/>
              <a:t>9/8/2021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9BDDEF-F8FA-4869-925B-E3B7754035C8}" type="slidenum">
              <a:rPr lang="en-US" smtClean="0"/>
              <a:t>‹#›</a:t>
            </a:fld>
            <a:endParaRPr lang="en-US"/>
          </a:p>
        </p:txBody>
      </p:sp>
    </p:spTree>
    <p:extLst>
      <p:ext uri="{BB962C8B-B14F-4D97-AF65-F5344CB8AC3E}">
        <p14:creationId xmlns:p14="http://schemas.microsoft.com/office/powerpoint/2010/main" val="3372197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7AE2B2-2567-470E-97C2-DAF75C3B0530}" type="datetimeFigureOut">
              <a:rPr lang="en-US" smtClean="0"/>
              <a:t>9/8/2021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9BDDEF-F8FA-4869-925B-E3B7754035C8}" type="slidenum">
              <a:rPr lang="en-US" smtClean="0"/>
              <a:t>‹#›</a:t>
            </a:fld>
            <a:endParaRPr lang="en-US"/>
          </a:p>
        </p:txBody>
      </p:sp>
    </p:spTree>
    <p:extLst>
      <p:ext uri="{BB962C8B-B14F-4D97-AF65-F5344CB8AC3E}">
        <p14:creationId xmlns:p14="http://schemas.microsoft.com/office/powerpoint/2010/main" val="21144760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emf"/><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1.pn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emf"/><Relationship Id="rId7" Type="http://schemas.openxmlformats.org/officeDocument/2006/relationships/image" Target="../media/image14.png"/><Relationship Id="rId2" Type="http://schemas.openxmlformats.org/officeDocument/2006/relationships/image" Target="../media/image9.emf"/><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emf"/><Relationship Id="rId9"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emf"/><Relationship Id="rId2"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41248" y="102945"/>
            <a:ext cx="2334594" cy="2712926"/>
          </a:xfrm>
          <a:prstGeom prst="rect">
            <a:avLst/>
          </a:prstGeom>
        </p:spPr>
      </p:pic>
      <p:pic>
        <p:nvPicPr>
          <p:cNvPr id="4" name="Picture 3"/>
          <p:cNvPicPr>
            <a:picLocks noChangeAspect="1"/>
          </p:cNvPicPr>
          <p:nvPr/>
        </p:nvPicPr>
        <p:blipFill>
          <a:blip r:embed="rId3"/>
          <a:stretch>
            <a:fillRect/>
          </a:stretch>
        </p:blipFill>
        <p:spPr>
          <a:xfrm>
            <a:off x="3577686" y="102944"/>
            <a:ext cx="2273693" cy="2782582"/>
          </a:xfrm>
          <a:prstGeom prst="rect">
            <a:avLst/>
          </a:prstGeom>
        </p:spPr>
      </p:pic>
      <p:pic>
        <p:nvPicPr>
          <p:cNvPr id="8" name="Picture 7"/>
          <p:cNvPicPr>
            <a:picLocks noChangeAspect="1"/>
          </p:cNvPicPr>
          <p:nvPr/>
        </p:nvPicPr>
        <p:blipFill>
          <a:blip r:embed="rId4"/>
          <a:stretch>
            <a:fillRect/>
          </a:stretch>
        </p:blipFill>
        <p:spPr>
          <a:xfrm>
            <a:off x="6166530" y="80178"/>
            <a:ext cx="2340879" cy="2761989"/>
          </a:xfrm>
          <a:prstGeom prst="rect">
            <a:avLst/>
          </a:prstGeom>
        </p:spPr>
      </p:pic>
      <p:pic>
        <p:nvPicPr>
          <p:cNvPr id="10" name="Picture 9"/>
          <p:cNvPicPr>
            <a:picLocks noChangeAspect="1"/>
          </p:cNvPicPr>
          <p:nvPr/>
        </p:nvPicPr>
        <p:blipFill>
          <a:blip r:embed="rId5"/>
          <a:stretch>
            <a:fillRect/>
          </a:stretch>
        </p:blipFill>
        <p:spPr>
          <a:xfrm>
            <a:off x="8808816" y="3007219"/>
            <a:ext cx="2413437" cy="2864727"/>
          </a:xfrm>
          <a:prstGeom prst="rect">
            <a:avLst/>
          </a:prstGeom>
        </p:spPr>
      </p:pic>
      <p:sp>
        <p:nvSpPr>
          <p:cNvPr id="12" name="TextBox 11"/>
          <p:cNvSpPr txBox="1"/>
          <p:nvPr/>
        </p:nvSpPr>
        <p:spPr>
          <a:xfrm>
            <a:off x="4381361" y="5206904"/>
            <a:ext cx="1291505" cy="507831"/>
          </a:xfrm>
          <a:prstGeom prst="rect">
            <a:avLst/>
          </a:prstGeom>
          <a:noFill/>
        </p:spPr>
        <p:txBody>
          <a:bodyPr wrap="square" rtlCol="0">
            <a:spAutoFit/>
          </a:bodyPr>
          <a:lstStyle/>
          <a:p>
            <a:r>
              <a:rPr lang="en-US" sz="1350" dirty="0">
                <a:solidFill>
                  <a:schemeClr val="bg1"/>
                </a:solidFill>
              </a:rPr>
              <a:t>Appleton pre op</a:t>
            </a:r>
          </a:p>
        </p:txBody>
      </p:sp>
      <p:pic>
        <p:nvPicPr>
          <p:cNvPr id="14" name="Picture 13"/>
          <p:cNvPicPr>
            <a:picLocks noChangeAspect="1"/>
          </p:cNvPicPr>
          <p:nvPr/>
        </p:nvPicPr>
        <p:blipFill rotWithShape="1">
          <a:blip r:embed="rId6"/>
          <a:srcRect b="1843"/>
          <a:stretch/>
        </p:blipFill>
        <p:spPr>
          <a:xfrm>
            <a:off x="920420" y="2967650"/>
            <a:ext cx="2407774" cy="2865549"/>
          </a:xfrm>
          <a:prstGeom prst="rect">
            <a:avLst/>
          </a:prstGeom>
        </p:spPr>
      </p:pic>
      <p:pic>
        <p:nvPicPr>
          <p:cNvPr id="15" name="Picture 14"/>
          <p:cNvPicPr>
            <a:picLocks noChangeAspect="1"/>
          </p:cNvPicPr>
          <p:nvPr/>
        </p:nvPicPr>
        <p:blipFill>
          <a:blip r:embed="rId7"/>
          <a:stretch>
            <a:fillRect/>
          </a:stretch>
        </p:blipFill>
        <p:spPr>
          <a:xfrm>
            <a:off x="8822560" y="54698"/>
            <a:ext cx="2399693" cy="2845731"/>
          </a:xfrm>
          <a:prstGeom prst="rect">
            <a:avLst/>
          </a:prstGeom>
        </p:spPr>
      </p:pic>
      <p:pic>
        <p:nvPicPr>
          <p:cNvPr id="20" name="Picture 2" descr="image001"/>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b="3775"/>
          <a:stretch/>
        </p:blipFill>
        <p:spPr bwMode="auto">
          <a:xfrm>
            <a:off x="3495854" y="3009808"/>
            <a:ext cx="2423844" cy="2832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864642" y="6005618"/>
            <a:ext cx="10357611" cy="523220"/>
          </a:xfrm>
          <a:prstGeom prst="rect">
            <a:avLst/>
          </a:prstGeom>
          <a:noFill/>
        </p:spPr>
        <p:txBody>
          <a:bodyPr wrap="square" rtlCol="0">
            <a:spAutoFit/>
          </a:bodyPr>
          <a:lstStyle/>
          <a:p>
            <a:r>
              <a:rPr lang="en-US" sz="1400" b="1" dirty="0" smtClean="0"/>
              <a:t>Figure-1A Supplement</a:t>
            </a:r>
            <a:r>
              <a:rPr lang="en-US" sz="1400" dirty="0" smtClean="0"/>
              <a:t>.  Spot radiographs </a:t>
            </a:r>
            <a:r>
              <a:rPr lang="en-US" sz="1400" dirty="0"/>
              <a:t>f</a:t>
            </a:r>
            <a:r>
              <a:rPr lang="en-US" sz="1400" dirty="0" smtClean="0"/>
              <a:t>rom </a:t>
            </a:r>
            <a:r>
              <a:rPr lang="en-US" sz="1400" dirty="0"/>
              <a:t>u</a:t>
            </a:r>
            <a:r>
              <a:rPr lang="en-US" sz="1400" dirty="0" smtClean="0"/>
              <a:t>pper gastrointestinal (UGI) series demonstrating different abnormal anatomic locations    	                    and configurations of the midgut compartments; duodenum (a-e) and right colon (f, g) with a case of abdominal </a:t>
            </a:r>
            <a:r>
              <a:rPr lang="en-US" sz="1400" dirty="0" err="1" smtClean="0"/>
              <a:t>situs</a:t>
            </a:r>
            <a:r>
              <a:rPr lang="en-US" sz="1400" dirty="0" smtClean="0"/>
              <a:t> </a:t>
            </a:r>
            <a:r>
              <a:rPr lang="en-US" sz="1400" dirty="0" err="1" smtClean="0"/>
              <a:t>inversus</a:t>
            </a:r>
            <a:r>
              <a:rPr lang="en-US" sz="1400" dirty="0" smtClean="0"/>
              <a:t> </a:t>
            </a:r>
            <a:r>
              <a:rPr lang="en-US" sz="1400" dirty="0"/>
              <a:t>(h</a:t>
            </a:r>
            <a:r>
              <a:rPr lang="en-US" sz="1400" dirty="0" smtClean="0"/>
              <a:t>).</a:t>
            </a:r>
            <a:endParaRPr lang="en-US" sz="1400" dirty="0"/>
          </a:p>
        </p:txBody>
      </p:sp>
      <p:sp>
        <p:nvSpPr>
          <p:cNvPr id="5" name="TextBox 4"/>
          <p:cNvSpPr txBox="1"/>
          <p:nvPr/>
        </p:nvSpPr>
        <p:spPr>
          <a:xfrm>
            <a:off x="982915" y="2342772"/>
            <a:ext cx="336952" cy="461665"/>
          </a:xfrm>
          <a:prstGeom prst="rect">
            <a:avLst/>
          </a:prstGeom>
          <a:noFill/>
        </p:spPr>
        <p:txBody>
          <a:bodyPr wrap="none" rtlCol="0">
            <a:spAutoFit/>
          </a:bodyPr>
          <a:lstStyle/>
          <a:p>
            <a:r>
              <a:rPr lang="en-US" sz="2400" b="1" dirty="0" smtClean="0">
                <a:solidFill>
                  <a:schemeClr val="bg1"/>
                </a:solidFill>
              </a:rPr>
              <a:t>a</a:t>
            </a:r>
            <a:endParaRPr lang="en-US" sz="2400" b="1" dirty="0">
              <a:solidFill>
                <a:schemeClr val="bg1"/>
              </a:solidFill>
            </a:endParaRPr>
          </a:p>
        </p:txBody>
      </p:sp>
      <p:sp>
        <p:nvSpPr>
          <p:cNvPr id="13" name="TextBox 12"/>
          <p:cNvSpPr txBox="1"/>
          <p:nvPr/>
        </p:nvSpPr>
        <p:spPr>
          <a:xfrm>
            <a:off x="953809" y="5304313"/>
            <a:ext cx="336952" cy="461665"/>
          </a:xfrm>
          <a:prstGeom prst="rect">
            <a:avLst/>
          </a:prstGeom>
          <a:noFill/>
        </p:spPr>
        <p:txBody>
          <a:bodyPr wrap="none" rtlCol="0">
            <a:spAutoFit/>
          </a:bodyPr>
          <a:lstStyle/>
          <a:p>
            <a:r>
              <a:rPr lang="en-US" sz="2400" b="1" dirty="0" smtClean="0">
                <a:solidFill>
                  <a:schemeClr val="bg1"/>
                </a:solidFill>
              </a:rPr>
              <a:t>e</a:t>
            </a:r>
            <a:endParaRPr lang="en-US" sz="2400" b="1" dirty="0">
              <a:solidFill>
                <a:schemeClr val="bg1"/>
              </a:solidFill>
            </a:endParaRPr>
          </a:p>
        </p:txBody>
      </p:sp>
      <p:sp>
        <p:nvSpPr>
          <p:cNvPr id="16" name="TextBox 15"/>
          <p:cNvSpPr txBox="1"/>
          <p:nvPr/>
        </p:nvSpPr>
        <p:spPr>
          <a:xfrm>
            <a:off x="1290761" y="2578783"/>
            <a:ext cx="336952" cy="461665"/>
          </a:xfrm>
          <a:prstGeom prst="rect">
            <a:avLst/>
          </a:prstGeom>
          <a:noFill/>
        </p:spPr>
        <p:txBody>
          <a:bodyPr wrap="none" rtlCol="0">
            <a:spAutoFit/>
          </a:bodyPr>
          <a:lstStyle/>
          <a:p>
            <a:r>
              <a:rPr lang="en-US" sz="2400" b="1" dirty="0" smtClean="0">
                <a:solidFill>
                  <a:schemeClr val="bg1"/>
                </a:solidFill>
              </a:rPr>
              <a:t>a</a:t>
            </a:r>
            <a:endParaRPr lang="en-US" sz="2400" b="1" dirty="0">
              <a:solidFill>
                <a:schemeClr val="bg1"/>
              </a:solidFill>
            </a:endParaRPr>
          </a:p>
        </p:txBody>
      </p:sp>
      <p:sp>
        <p:nvSpPr>
          <p:cNvPr id="17" name="TextBox 16"/>
          <p:cNvSpPr txBox="1"/>
          <p:nvPr/>
        </p:nvSpPr>
        <p:spPr>
          <a:xfrm>
            <a:off x="8909863" y="2421917"/>
            <a:ext cx="349776" cy="461665"/>
          </a:xfrm>
          <a:prstGeom prst="rect">
            <a:avLst/>
          </a:prstGeom>
          <a:noFill/>
        </p:spPr>
        <p:txBody>
          <a:bodyPr wrap="none" rtlCol="0">
            <a:spAutoFit/>
          </a:bodyPr>
          <a:lstStyle/>
          <a:p>
            <a:r>
              <a:rPr lang="en-US" sz="2400" b="1" dirty="0" smtClean="0">
                <a:solidFill>
                  <a:schemeClr val="bg1"/>
                </a:solidFill>
              </a:rPr>
              <a:t>d</a:t>
            </a:r>
            <a:endParaRPr lang="en-US" sz="2400" b="1" dirty="0">
              <a:solidFill>
                <a:schemeClr val="bg1"/>
              </a:solidFill>
            </a:endParaRPr>
          </a:p>
        </p:txBody>
      </p:sp>
      <p:sp>
        <p:nvSpPr>
          <p:cNvPr id="18" name="TextBox 17"/>
          <p:cNvSpPr txBox="1"/>
          <p:nvPr/>
        </p:nvSpPr>
        <p:spPr>
          <a:xfrm>
            <a:off x="6253833" y="2382319"/>
            <a:ext cx="312906" cy="461665"/>
          </a:xfrm>
          <a:prstGeom prst="rect">
            <a:avLst/>
          </a:prstGeom>
          <a:noFill/>
        </p:spPr>
        <p:txBody>
          <a:bodyPr wrap="none" rtlCol="0">
            <a:spAutoFit/>
          </a:bodyPr>
          <a:lstStyle/>
          <a:p>
            <a:r>
              <a:rPr lang="en-US" sz="2400" b="1" dirty="0" smtClean="0">
                <a:solidFill>
                  <a:schemeClr val="bg1"/>
                </a:solidFill>
              </a:rPr>
              <a:t>c</a:t>
            </a:r>
            <a:endParaRPr lang="en-US" sz="2400" b="1" dirty="0">
              <a:solidFill>
                <a:schemeClr val="bg1"/>
              </a:solidFill>
            </a:endParaRPr>
          </a:p>
        </p:txBody>
      </p:sp>
      <p:sp>
        <p:nvSpPr>
          <p:cNvPr id="19" name="TextBox 18"/>
          <p:cNvSpPr txBox="1"/>
          <p:nvPr/>
        </p:nvSpPr>
        <p:spPr>
          <a:xfrm>
            <a:off x="3661476" y="2421918"/>
            <a:ext cx="349776" cy="461665"/>
          </a:xfrm>
          <a:prstGeom prst="rect">
            <a:avLst/>
          </a:prstGeom>
          <a:noFill/>
        </p:spPr>
        <p:txBody>
          <a:bodyPr wrap="none" rtlCol="0">
            <a:spAutoFit/>
          </a:bodyPr>
          <a:lstStyle/>
          <a:p>
            <a:r>
              <a:rPr lang="en-US" sz="2400" b="1" dirty="0" smtClean="0">
                <a:solidFill>
                  <a:schemeClr val="bg1"/>
                </a:solidFill>
              </a:rPr>
              <a:t>b</a:t>
            </a:r>
            <a:endParaRPr lang="en-US" sz="2400" b="1" dirty="0">
              <a:solidFill>
                <a:schemeClr val="bg1"/>
              </a:solidFill>
            </a:endParaRPr>
          </a:p>
        </p:txBody>
      </p:sp>
      <p:sp>
        <p:nvSpPr>
          <p:cNvPr id="21" name="TextBox 20"/>
          <p:cNvSpPr txBox="1"/>
          <p:nvPr/>
        </p:nvSpPr>
        <p:spPr>
          <a:xfrm>
            <a:off x="3661426" y="5380716"/>
            <a:ext cx="282450" cy="461665"/>
          </a:xfrm>
          <a:prstGeom prst="rect">
            <a:avLst/>
          </a:prstGeom>
          <a:noFill/>
        </p:spPr>
        <p:txBody>
          <a:bodyPr wrap="none" rtlCol="0">
            <a:spAutoFit/>
          </a:bodyPr>
          <a:lstStyle/>
          <a:p>
            <a:r>
              <a:rPr lang="en-US" sz="2400" b="1" dirty="0" smtClean="0">
                <a:solidFill>
                  <a:schemeClr val="bg1"/>
                </a:solidFill>
              </a:rPr>
              <a:t>f</a:t>
            </a:r>
            <a:endParaRPr lang="en-US" sz="2400" b="1" dirty="0">
              <a:solidFill>
                <a:schemeClr val="bg1"/>
              </a:solidFill>
            </a:endParaRPr>
          </a:p>
        </p:txBody>
      </p:sp>
      <p:sp>
        <p:nvSpPr>
          <p:cNvPr id="22" name="TextBox 21"/>
          <p:cNvSpPr txBox="1"/>
          <p:nvPr/>
        </p:nvSpPr>
        <p:spPr>
          <a:xfrm>
            <a:off x="6335768" y="5410281"/>
            <a:ext cx="336952" cy="461665"/>
          </a:xfrm>
          <a:prstGeom prst="rect">
            <a:avLst/>
          </a:prstGeom>
          <a:noFill/>
        </p:spPr>
        <p:txBody>
          <a:bodyPr wrap="none" rtlCol="0">
            <a:spAutoFit/>
          </a:bodyPr>
          <a:lstStyle/>
          <a:p>
            <a:r>
              <a:rPr lang="en-US" sz="2400" b="1" dirty="0" smtClean="0">
                <a:solidFill>
                  <a:schemeClr val="bg1"/>
                </a:solidFill>
              </a:rPr>
              <a:t>g</a:t>
            </a:r>
            <a:endParaRPr lang="en-US" sz="2400" b="1" dirty="0">
              <a:solidFill>
                <a:schemeClr val="bg1"/>
              </a:solidFill>
            </a:endParaRPr>
          </a:p>
        </p:txBody>
      </p:sp>
      <p:sp>
        <p:nvSpPr>
          <p:cNvPr id="23" name="TextBox 22"/>
          <p:cNvSpPr txBox="1"/>
          <p:nvPr/>
        </p:nvSpPr>
        <p:spPr>
          <a:xfrm>
            <a:off x="8857144" y="5410281"/>
            <a:ext cx="349776" cy="461665"/>
          </a:xfrm>
          <a:prstGeom prst="rect">
            <a:avLst/>
          </a:prstGeom>
          <a:noFill/>
        </p:spPr>
        <p:txBody>
          <a:bodyPr wrap="none" rtlCol="0">
            <a:spAutoFit/>
          </a:bodyPr>
          <a:lstStyle/>
          <a:p>
            <a:r>
              <a:rPr lang="en-US" sz="2400" b="1" dirty="0" smtClean="0">
                <a:solidFill>
                  <a:schemeClr val="bg1"/>
                </a:solidFill>
              </a:rPr>
              <a:t>h</a:t>
            </a:r>
            <a:endParaRPr lang="en-US" sz="2400" b="1" dirty="0">
              <a:solidFill>
                <a:schemeClr val="bg1"/>
              </a:solidFill>
            </a:endParaRPr>
          </a:p>
        </p:txBody>
      </p:sp>
      <p:pic>
        <p:nvPicPr>
          <p:cNvPr id="24" name="Picture 23"/>
          <p:cNvPicPr>
            <a:picLocks noChangeAspect="1"/>
          </p:cNvPicPr>
          <p:nvPr/>
        </p:nvPicPr>
        <p:blipFill>
          <a:blip r:embed="rId9"/>
          <a:stretch>
            <a:fillRect/>
          </a:stretch>
        </p:blipFill>
        <p:spPr>
          <a:xfrm>
            <a:off x="6087358" y="3007220"/>
            <a:ext cx="2568727" cy="2835162"/>
          </a:xfrm>
          <a:prstGeom prst="rect">
            <a:avLst/>
          </a:prstGeom>
        </p:spPr>
      </p:pic>
      <p:sp>
        <p:nvSpPr>
          <p:cNvPr id="25" name="TextBox 24"/>
          <p:cNvSpPr txBox="1"/>
          <p:nvPr/>
        </p:nvSpPr>
        <p:spPr>
          <a:xfrm>
            <a:off x="6327596" y="5424457"/>
            <a:ext cx="336952" cy="461665"/>
          </a:xfrm>
          <a:prstGeom prst="rect">
            <a:avLst/>
          </a:prstGeom>
          <a:noFill/>
        </p:spPr>
        <p:txBody>
          <a:bodyPr wrap="none" rtlCol="0">
            <a:spAutoFit/>
          </a:bodyPr>
          <a:lstStyle/>
          <a:p>
            <a:r>
              <a:rPr lang="en-US" sz="2400" b="1" dirty="0" smtClean="0">
                <a:solidFill>
                  <a:schemeClr val="bg1"/>
                </a:solidFill>
              </a:rPr>
              <a:t>g</a:t>
            </a:r>
            <a:endParaRPr lang="en-US" sz="2400" b="1" dirty="0">
              <a:solidFill>
                <a:schemeClr val="bg1"/>
              </a:solidFill>
            </a:endParaRPr>
          </a:p>
        </p:txBody>
      </p:sp>
    </p:spTree>
    <p:extLst>
      <p:ext uri="{BB962C8B-B14F-4D97-AF65-F5344CB8AC3E}">
        <p14:creationId xmlns:p14="http://schemas.microsoft.com/office/powerpoint/2010/main" val="16660616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Box 3"/>
              <p:cNvSpPr txBox="1"/>
              <p:nvPr/>
            </p:nvSpPr>
            <p:spPr>
              <a:xfrm>
                <a:off x="1116934" y="4665947"/>
                <a:ext cx="10148474" cy="1713995"/>
              </a:xfrm>
              <a:prstGeom prst="rect">
                <a:avLst/>
              </a:prstGeom>
              <a:noFill/>
            </p:spPr>
            <p:txBody>
              <a:bodyPr wrap="square" rtlCol="0">
                <a:spAutoFit/>
              </a:bodyPr>
              <a:lstStyle/>
              <a:p>
                <a:r>
                  <a:rPr lang="en-US" sz="1400" b="1" dirty="0" smtClean="0"/>
                  <a:t>Figure-9 Supplement.</a:t>
                </a:r>
                <a:r>
                  <a:rPr lang="en-US" sz="1400" dirty="0"/>
                  <a:t> Receiving Operating Characteristic (ROC) </a:t>
                </a:r>
                <a:r>
                  <a:rPr lang="en-US" sz="1400" dirty="0" smtClean="0"/>
                  <a:t>curve for Midgut-loss (A) and gut </a:t>
                </a:r>
                <a:r>
                  <a:rPr lang="en-US" sz="1400" dirty="0" err="1" smtClean="0"/>
                  <a:t>malrotation</a:t>
                </a:r>
                <a:r>
                  <a:rPr lang="en-US" sz="1400" dirty="0" smtClean="0"/>
                  <a:t> syndrome (B) predictive models with respective AUC values of 0.917 and 0.980. </a:t>
                </a:r>
              </a:p>
              <a:p>
                <a:endParaRPr lang="en-US" sz="1400" dirty="0" smtClean="0"/>
              </a:p>
              <a:p>
                <a:r>
                  <a:rPr lang="en-US" sz="1400" dirty="0" smtClean="0"/>
                  <a:t> -  Linear </a:t>
                </a:r>
                <a:r>
                  <a:rPr lang="en-US" sz="1400" dirty="0"/>
                  <a:t>predictor </a:t>
                </a:r>
                <a:r>
                  <a:rPr lang="en-US" sz="1400" dirty="0" smtClean="0"/>
                  <a:t>of midgut-loss = -</a:t>
                </a:r>
                <a:r>
                  <a:rPr lang="en-US" sz="1400" dirty="0"/>
                  <a:t>2.12098 </a:t>
                </a:r>
                <a:r>
                  <a:rPr lang="en-US" sz="1400" dirty="0" smtClean="0"/>
                  <a:t>- 0.04884*Age at diagnosis + 0.43717*Prematurity +0.73696*Gastroschisis + 	0.99240*Intestinal atresia + 5.04769*Volvulus -2.62033*Ladd with the probability </a:t>
                </a:r>
                <a:r>
                  <a:rPr lang="en-US" sz="1400" dirty="0"/>
                  <a:t>of event =  </a:t>
                </a:r>
                <a14:m>
                  <m:oMath xmlns:m="http://schemas.openxmlformats.org/officeDocument/2006/math">
                    <m:f>
                      <m:fPr>
                        <m:ctrlPr>
                          <a:rPr lang="en-US" sz="1400" i="1">
                            <a:latin typeface="Cambria Math"/>
                          </a:rPr>
                        </m:ctrlPr>
                      </m:fPr>
                      <m:num>
                        <m:r>
                          <a:rPr lang="en-US" sz="1400" i="1">
                            <a:latin typeface="Cambria Math" panose="02040503050406030204" pitchFamily="18" charset="0"/>
                          </a:rPr>
                          <m:t>1</m:t>
                        </m:r>
                      </m:num>
                      <m:den>
                        <m:r>
                          <a:rPr lang="en-US" sz="1400" i="1">
                            <a:latin typeface="Cambria Math" panose="02040503050406030204" pitchFamily="18" charset="0"/>
                          </a:rPr>
                          <m:t>1+</m:t>
                        </m:r>
                        <m:func>
                          <m:funcPr>
                            <m:ctrlPr>
                              <a:rPr lang="en-US" sz="1400" i="1">
                                <a:latin typeface="Cambria Math"/>
                              </a:rPr>
                            </m:ctrlPr>
                          </m:funcPr>
                          <m:fName>
                            <m:r>
                              <a:rPr lang="en-US" sz="1400" i="1">
                                <a:latin typeface="Cambria Math" panose="02040503050406030204" pitchFamily="18" charset="0"/>
                              </a:rPr>
                              <m:t>𝑒𝑥𝑝</m:t>
                            </m:r>
                          </m:fName>
                          <m:e>
                            <m:d>
                              <m:dPr>
                                <m:ctrlPr>
                                  <a:rPr lang="en-US" sz="1400" i="1">
                                    <a:latin typeface="Cambria Math"/>
                                  </a:rPr>
                                </m:ctrlPr>
                              </m:dPr>
                              <m:e>
                                <m:r>
                                  <a:rPr lang="en-US" sz="1400" i="1">
                                    <a:latin typeface="Cambria Math" panose="02040503050406030204" pitchFamily="18" charset="0"/>
                                  </a:rPr>
                                  <m:t>−</m:t>
                                </m:r>
                                <m:r>
                                  <a:rPr lang="en-US" sz="1400" i="1">
                                    <a:latin typeface="Cambria Math" panose="02040503050406030204" pitchFamily="18" charset="0"/>
                                  </a:rPr>
                                  <m:t>𝐿𝑖𝑛𝑒𝑎𝑟</m:t>
                                </m:r>
                                <m:r>
                                  <a:rPr lang="en-US" sz="1400" i="1">
                                    <a:latin typeface="Cambria Math" panose="02040503050406030204" pitchFamily="18" charset="0"/>
                                  </a:rPr>
                                  <m:t> </m:t>
                                </m:r>
                                <m:r>
                                  <a:rPr lang="en-US" sz="1400" i="1">
                                    <a:latin typeface="Cambria Math" panose="02040503050406030204" pitchFamily="18" charset="0"/>
                                  </a:rPr>
                                  <m:t>𝑝𝑟𝑒𝑑𝑖𝑐𝑡𝑜𝑟</m:t>
                                </m:r>
                              </m:e>
                            </m:d>
                          </m:e>
                        </m:func>
                      </m:den>
                    </m:f>
                  </m:oMath>
                </a14:m>
                <a:r>
                  <a:rPr lang="en-US" sz="1400" dirty="0" smtClean="0"/>
                  <a:t>.  </a:t>
                </a:r>
              </a:p>
              <a:p>
                <a:r>
                  <a:rPr lang="en-US" sz="1400" dirty="0" smtClean="0"/>
                  <a:t> -  Linear predictor of gut </a:t>
                </a:r>
                <a:r>
                  <a:rPr lang="en-US" sz="1400" dirty="0" err="1" smtClean="0"/>
                  <a:t>malrotation</a:t>
                </a:r>
                <a:r>
                  <a:rPr lang="en-US" sz="1400" dirty="0" smtClean="0"/>
                  <a:t> syndrome (GMS) = 4.6813 + 2.0046*Abdominal pain + 1.9073*Nausea/Vomiting+3.9473*Bloating</a:t>
                </a:r>
                <a:r>
                  <a:rPr lang="en-US" sz="1400" dirty="0"/>
                  <a:t>.</a:t>
                </a:r>
              </a:p>
              <a:p>
                <a:r>
                  <a:rPr lang="en-US" sz="1400" dirty="0" smtClean="0"/>
                  <a:t>	</a:t>
                </a:r>
                <a:r>
                  <a:rPr lang="en-US" sz="1400" dirty="0"/>
                  <a:t>	</a:t>
                </a:r>
              </a:p>
            </p:txBody>
          </p:sp>
        </mc:Choice>
        <mc:Fallback xmlns="">
          <p:sp>
            <p:nvSpPr>
              <p:cNvPr id="4" name="TextBox 3"/>
              <p:cNvSpPr txBox="1">
                <a:spLocks noRot="1" noChangeAspect="1" noMove="1" noResize="1" noEditPoints="1" noAdjustHandles="1" noChangeArrowheads="1" noChangeShapeType="1" noTextEdit="1"/>
              </p:cNvSpPr>
              <p:nvPr/>
            </p:nvSpPr>
            <p:spPr>
              <a:xfrm>
                <a:off x="1116934" y="4665947"/>
                <a:ext cx="10148474" cy="1713995"/>
              </a:xfrm>
              <a:prstGeom prst="rect">
                <a:avLst/>
              </a:prstGeom>
              <a:blipFill rotWithShape="0">
                <a:blip r:embed="rId2"/>
                <a:stretch>
                  <a:fillRect l="-180" t="-355"/>
                </a:stretch>
              </a:blipFill>
            </p:spPr>
            <p:txBody>
              <a:bodyPr/>
              <a:lstStyle/>
              <a:p>
                <a:r>
                  <a:rPr lang="en-US">
                    <a:noFill/>
                  </a:rPr>
                  <a:t> </a:t>
                </a:r>
              </a:p>
            </p:txBody>
          </p:sp>
        </mc:Fallback>
      </mc:AlternateContent>
      <p:grpSp>
        <p:nvGrpSpPr>
          <p:cNvPr id="3" name="Group 2"/>
          <p:cNvGrpSpPr/>
          <p:nvPr/>
        </p:nvGrpSpPr>
        <p:grpSpPr>
          <a:xfrm>
            <a:off x="930908" y="159026"/>
            <a:ext cx="9366450" cy="4206240"/>
            <a:chOff x="424510" y="351077"/>
            <a:chExt cx="10874088" cy="4779182"/>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6771" t="9043" r="22046" b="7863"/>
            <a:stretch/>
          </p:blipFill>
          <p:spPr>
            <a:xfrm>
              <a:off x="5541547" y="351077"/>
              <a:ext cx="5757051" cy="4779182"/>
            </a:xfrm>
            <a:prstGeom prst="rect">
              <a:avLst/>
            </a:prstGeom>
            <a:ln w="3175">
              <a:noFill/>
            </a:ln>
          </p:spPr>
        </p:pic>
        <p:sp>
          <p:nvSpPr>
            <p:cNvPr id="6" name="TextBox 5"/>
            <p:cNvSpPr txBox="1"/>
            <p:nvPr/>
          </p:nvSpPr>
          <p:spPr>
            <a:xfrm>
              <a:off x="8340962" y="3659970"/>
              <a:ext cx="1489370" cy="338554"/>
            </a:xfrm>
            <a:prstGeom prst="rect">
              <a:avLst/>
            </a:prstGeom>
            <a:noFill/>
          </p:spPr>
          <p:txBody>
            <a:bodyPr wrap="square" rtlCol="0">
              <a:spAutoFit/>
            </a:bodyPr>
            <a:lstStyle/>
            <a:p>
              <a:r>
                <a:rPr lang="en-US" sz="1600" b="1" dirty="0" smtClean="0"/>
                <a:t>AUC =0.9795</a:t>
              </a:r>
              <a:endParaRPr lang="en-US" sz="1600" b="1" dirty="0"/>
            </a:p>
          </p:txBody>
        </p:sp>
        <p:pic>
          <p:nvPicPr>
            <p:cNvPr id="12" name="67B892FF-A60A-4368-B945-55D067A798BF" descr="67B892FF-A60A-4368-B945-55D067A798B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4510" y="488557"/>
              <a:ext cx="4696297" cy="4504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2786173" y="2488264"/>
              <a:ext cx="1123706" cy="338554"/>
            </a:xfrm>
            <a:prstGeom prst="rect">
              <a:avLst/>
            </a:prstGeom>
            <a:solidFill>
              <a:schemeClr val="bg1"/>
            </a:solidFill>
          </p:spPr>
          <p:txBody>
            <a:bodyPr wrap="none" rtlCol="0">
              <a:spAutoFit/>
            </a:bodyPr>
            <a:lstStyle/>
            <a:p>
              <a:r>
                <a:rPr lang="en-US" sz="1600" b="1" dirty="0" smtClean="0"/>
                <a:t>AUC=0.917</a:t>
              </a:r>
              <a:endParaRPr lang="en-US" sz="1600" b="1" dirty="0"/>
            </a:p>
          </p:txBody>
        </p:sp>
        <p:sp>
          <p:nvSpPr>
            <p:cNvPr id="14" name="TextBox 13"/>
            <p:cNvSpPr txBox="1"/>
            <p:nvPr/>
          </p:nvSpPr>
          <p:spPr>
            <a:xfrm>
              <a:off x="714960" y="4601663"/>
              <a:ext cx="439544" cy="461665"/>
            </a:xfrm>
            <a:prstGeom prst="rect">
              <a:avLst/>
            </a:prstGeom>
            <a:noFill/>
          </p:spPr>
          <p:txBody>
            <a:bodyPr wrap="none" rtlCol="0">
              <a:spAutoFit/>
            </a:bodyPr>
            <a:lstStyle/>
            <a:p>
              <a:r>
                <a:rPr lang="en-US" sz="2400" b="1" dirty="0" smtClean="0"/>
                <a:t>A </a:t>
              </a:r>
              <a:endParaRPr lang="en-US" sz="2400" b="1" dirty="0"/>
            </a:p>
          </p:txBody>
        </p:sp>
        <p:sp>
          <p:nvSpPr>
            <p:cNvPr id="15" name="TextBox 14"/>
            <p:cNvSpPr txBox="1"/>
            <p:nvPr/>
          </p:nvSpPr>
          <p:spPr>
            <a:xfrm>
              <a:off x="5903305" y="4531113"/>
              <a:ext cx="426720" cy="461665"/>
            </a:xfrm>
            <a:prstGeom prst="rect">
              <a:avLst/>
            </a:prstGeom>
            <a:noFill/>
          </p:spPr>
          <p:txBody>
            <a:bodyPr wrap="none" rtlCol="0">
              <a:spAutoFit/>
            </a:bodyPr>
            <a:lstStyle/>
            <a:p>
              <a:r>
                <a:rPr lang="en-US" sz="2400" b="1" dirty="0"/>
                <a:t>B</a:t>
              </a:r>
              <a:r>
                <a:rPr lang="en-US" sz="2400" b="1" dirty="0" smtClean="0"/>
                <a:t> </a:t>
              </a:r>
              <a:endParaRPr lang="en-US" sz="2400" b="1" dirty="0"/>
            </a:p>
          </p:txBody>
        </p:sp>
      </p:grpSp>
      <p:sp>
        <p:nvSpPr>
          <p:cNvPr id="5" name="TextBox 4"/>
          <p:cNvSpPr txBox="1"/>
          <p:nvPr/>
        </p:nvSpPr>
        <p:spPr>
          <a:xfrm>
            <a:off x="7543394" y="3957577"/>
            <a:ext cx="1228221" cy="307777"/>
          </a:xfrm>
          <a:prstGeom prst="rect">
            <a:avLst/>
          </a:prstGeom>
          <a:solidFill>
            <a:schemeClr val="bg1"/>
          </a:solidFill>
        </p:spPr>
        <p:txBody>
          <a:bodyPr wrap="none" rtlCol="0">
            <a:spAutoFit/>
          </a:bodyPr>
          <a:lstStyle/>
          <a:p>
            <a:r>
              <a:rPr lang="en-US" sz="1400" b="1" dirty="0" smtClean="0"/>
              <a:t>Specificity (%)</a:t>
            </a:r>
            <a:endParaRPr lang="en-US" sz="1400" b="1" dirty="0"/>
          </a:p>
        </p:txBody>
      </p:sp>
      <p:sp>
        <p:nvSpPr>
          <p:cNvPr id="11" name="TextBox 10"/>
          <p:cNvSpPr txBox="1"/>
          <p:nvPr/>
        </p:nvSpPr>
        <p:spPr>
          <a:xfrm rot="16200000">
            <a:off x="4893552" y="2091439"/>
            <a:ext cx="1241045" cy="307777"/>
          </a:xfrm>
          <a:prstGeom prst="rect">
            <a:avLst/>
          </a:prstGeom>
          <a:solidFill>
            <a:schemeClr val="bg1"/>
          </a:solidFill>
        </p:spPr>
        <p:txBody>
          <a:bodyPr wrap="none" rtlCol="0">
            <a:spAutoFit/>
          </a:bodyPr>
          <a:lstStyle/>
          <a:p>
            <a:r>
              <a:rPr lang="en-US" sz="1400" b="1" dirty="0" smtClean="0"/>
              <a:t>Sensitivity (%)</a:t>
            </a:r>
            <a:endParaRPr lang="en-US" sz="1400" b="1" dirty="0"/>
          </a:p>
        </p:txBody>
      </p:sp>
      <p:sp>
        <p:nvSpPr>
          <p:cNvPr id="16" name="TextBox 15"/>
          <p:cNvSpPr txBox="1"/>
          <p:nvPr/>
        </p:nvSpPr>
        <p:spPr>
          <a:xfrm>
            <a:off x="2555687" y="3864417"/>
            <a:ext cx="1228221" cy="307777"/>
          </a:xfrm>
          <a:prstGeom prst="rect">
            <a:avLst/>
          </a:prstGeom>
          <a:solidFill>
            <a:schemeClr val="bg1"/>
          </a:solidFill>
        </p:spPr>
        <p:txBody>
          <a:bodyPr wrap="none" rtlCol="0">
            <a:spAutoFit/>
          </a:bodyPr>
          <a:lstStyle/>
          <a:p>
            <a:r>
              <a:rPr lang="en-US" sz="1400" b="1" dirty="0" smtClean="0"/>
              <a:t>Specificity (%)</a:t>
            </a:r>
            <a:endParaRPr lang="en-US" sz="1400" b="1" dirty="0"/>
          </a:p>
        </p:txBody>
      </p:sp>
      <p:sp>
        <p:nvSpPr>
          <p:cNvPr id="17" name="TextBox 16"/>
          <p:cNvSpPr txBox="1"/>
          <p:nvPr/>
        </p:nvSpPr>
        <p:spPr>
          <a:xfrm rot="16200000">
            <a:off x="496411" y="1904338"/>
            <a:ext cx="1241045" cy="307777"/>
          </a:xfrm>
          <a:prstGeom prst="rect">
            <a:avLst/>
          </a:prstGeom>
          <a:solidFill>
            <a:schemeClr val="bg1"/>
          </a:solidFill>
        </p:spPr>
        <p:txBody>
          <a:bodyPr wrap="none" rtlCol="0">
            <a:spAutoFit/>
          </a:bodyPr>
          <a:lstStyle/>
          <a:p>
            <a:r>
              <a:rPr lang="en-US" sz="1400" b="1" dirty="0" smtClean="0"/>
              <a:t>Sensitivity (%)</a:t>
            </a:r>
            <a:endParaRPr lang="en-US" sz="1400" b="1" dirty="0"/>
          </a:p>
        </p:txBody>
      </p:sp>
    </p:spTree>
    <p:extLst>
      <p:ext uri="{BB962C8B-B14F-4D97-AF65-F5344CB8AC3E}">
        <p14:creationId xmlns:p14="http://schemas.microsoft.com/office/powerpoint/2010/main" val="3872912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372936" y="5780782"/>
            <a:ext cx="9552901" cy="830997"/>
          </a:xfrm>
          <a:prstGeom prst="rect">
            <a:avLst/>
          </a:prstGeom>
          <a:noFill/>
        </p:spPr>
        <p:txBody>
          <a:bodyPr wrap="square" rtlCol="0">
            <a:spAutoFit/>
          </a:bodyPr>
          <a:lstStyle/>
          <a:p>
            <a:pPr algn="just"/>
            <a:r>
              <a:rPr lang="en-US" sz="1200" b="1" dirty="0" smtClean="0"/>
              <a:t>Figure-1B Supplement.  </a:t>
            </a:r>
            <a:r>
              <a:rPr lang="en-US" sz="1200" dirty="0" smtClean="0"/>
              <a:t>Coronal reformatted and axial contrast-enhanced CT </a:t>
            </a:r>
            <a:r>
              <a:rPr lang="en-US" sz="1200" dirty="0"/>
              <a:t>studies </a:t>
            </a:r>
            <a:r>
              <a:rPr lang="en-US" sz="1200" dirty="0" smtClean="0"/>
              <a:t>demonstrating different </a:t>
            </a:r>
            <a:r>
              <a:rPr lang="en-US" sz="1200" dirty="0"/>
              <a:t>degrees of deviation from the normal anatomic relation between the superior mesenteric artery (SMA) and </a:t>
            </a:r>
            <a:r>
              <a:rPr lang="en-US" sz="1200" dirty="0" smtClean="0"/>
              <a:t>superior mesenteric </a:t>
            </a:r>
            <a:r>
              <a:rPr lang="en-US" sz="1200" dirty="0"/>
              <a:t>vein (SMV) including </a:t>
            </a:r>
            <a:r>
              <a:rPr lang="en-US" sz="1200" dirty="0" smtClean="0"/>
              <a:t>left to right inversion or vertical relationship (axial image) along </a:t>
            </a:r>
            <a:r>
              <a:rPr lang="en-US" sz="1200" dirty="0"/>
              <a:t>the course of both vessels </a:t>
            </a:r>
            <a:r>
              <a:rPr lang="en-US" sz="1200" dirty="0" smtClean="0"/>
              <a:t>throughout </a:t>
            </a:r>
            <a:r>
              <a:rPr lang="en-US" sz="1200" dirty="0"/>
              <a:t>the </a:t>
            </a:r>
            <a:r>
              <a:rPr lang="en-US" sz="1200" dirty="0" smtClean="0"/>
              <a:t>mesenteric </a:t>
            </a:r>
            <a:r>
              <a:rPr lang="en-US" sz="1200" dirty="0"/>
              <a:t>hilum to the terminal  branches and </a:t>
            </a:r>
            <a:r>
              <a:rPr lang="en-US" sz="1200" dirty="0" smtClean="0"/>
              <a:t>tributaries, respectively. Note dilation of the portal and superior mesenteric vein in some patients.</a:t>
            </a:r>
            <a:endParaRPr lang="en-US" sz="1200" dirty="0"/>
          </a:p>
        </p:txBody>
      </p:sp>
      <p:grpSp>
        <p:nvGrpSpPr>
          <p:cNvPr id="2" name="Group 1"/>
          <p:cNvGrpSpPr/>
          <p:nvPr/>
        </p:nvGrpSpPr>
        <p:grpSpPr>
          <a:xfrm>
            <a:off x="853507" y="134782"/>
            <a:ext cx="9645246" cy="5551972"/>
            <a:chOff x="853507" y="134782"/>
            <a:chExt cx="9645246" cy="5551972"/>
          </a:xfrm>
        </p:grpSpPr>
        <p:pic>
          <p:nvPicPr>
            <p:cNvPr id="9" name="Picture 8"/>
            <p:cNvPicPr>
              <a:picLocks noChangeAspect="1"/>
            </p:cNvPicPr>
            <p:nvPr/>
          </p:nvPicPr>
          <p:blipFill>
            <a:blip r:embed="rId2"/>
            <a:stretch>
              <a:fillRect/>
            </a:stretch>
          </p:blipFill>
          <p:spPr>
            <a:xfrm>
              <a:off x="8094866" y="3001376"/>
              <a:ext cx="2403887" cy="2670514"/>
            </a:xfrm>
            <a:prstGeom prst="rect">
              <a:avLst/>
            </a:prstGeom>
          </p:spPr>
        </p:pic>
        <p:pic>
          <p:nvPicPr>
            <p:cNvPr id="10" name="Picture 9"/>
            <p:cNvPicPr>
              <a:picLocks noChangeAspect="1"/>
            </p:cNvPicPr>
            <p:nvPr/>
          </p:nvPicPr>
          <p:blipFill>
            <a:blip r:embed="rId3"/>
            <a:stretch>
              <a:fillRect/>
            </a:stretch>
          </p:blipFill>
          <p:spPr>
            <a:xfrm>
              <a:off x="8094866" y="134782"/>
              <a:ext cx="2403887" cy="2785773"/>
            </a:xfrm>
            <a:prstGeom prst="rect">
              <a:avLst/>
            </a:prstGeom>
          </p:spPr>
        </p:pic>
        <p:pic>
          <p:nvPicPr>
            <p:cNvPr id="14" name="Picture 13"/>
            <p:cNvPicPr>
              <a:picLocks noChangeAspect="1"/>
            </p:cNvPicPr>
            <p:nvPr/>
          </p:nvPicPr>
          <p:blipFill>
            <a:blip r:embed="rId4"/>
            <a:stretch>
              <a:fillRect/>
            </a:stretch>
          </p:blipFill>
          <p:spPr>
            <a:xfrm>
              <a:off x="5597670" y="151261"/>
              <a:ext cx="2368804" cy="2770950"/>
            </a:xfrm>
            <a:prstGeom prst="rect">
              <a:avLst/>
            </a:prstGeom>
          </p:spPr>
        </p:pic>
        <p:pic>
          <p:nvPicPr>
            <p:cNvPr id="20" name="Picture 1" descr="image00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507" y="134782"/>
              <a:ext cx="2399919" cy="2713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8"/>
            <p:cNvPicPr>
              <a:picLocks noChangeAspect="1"/>
            </p:cNvPicPr>
            <p:nvPr/>
          </p:nvPicPr>
          <p:blipFill>
            <a:blip r:embed="rId6"/>
            <a:stretch>
              <a:fillRect/>
            </a:stretch>
          </p:blipFill>
          <p:spPr>
            <a:xfrm>
              <a:off x="3397960" y="2944574"/>
              <a:ext cx="2040203" cy="2742180"/>
            </a:xfrm>
            <a:prstGeom prst="rect">
              <a:avLst/>
            </a:prstGeom>
          </p:spPr>
        </p:pic>
        <p:pic>
          <p:nvPicPr>
            <p:cNvPr id="24" name="Picture 23"/>
            <p:cNvPicPr>
              <a:picLocks noChangeAspect="1"/>
            </p:cNvPicPr>
            <p:nvPr/>
          </p:nvPicPr>
          <p:blipFill rotWithShape="1">
            <a:blip r:embed="rId7"/>
            <a:srcRect t="863" b="-1"/>
            <a:stretch/>
          </p:blipFill>
          <p:spPr>
            <a:xfrm>
              <a:off x="5566555" y="3016241"/>
              <a:ext cx="2399919" cy="2670513"/>
            </a:xfrm>
            <a:prstGeom prst="rect">
              <a:avLst/>
            </a:prstGeom>
          </p:spPr>
        </p:pic>
        <p:pic>
          <p:nvPicPr>
            <p:cNvPr id="30" name="Picture 29"/>
            <p:cNvPicPr>
              <a:picLocks noChangeAspect="1"/>
            </p:cNvPicPr>
            <p:nvPr/>
          </p:nvPicPr>
          <p:blipFill>
            <a:blip r:embed="rId8"/>
            <a:stretch>
              <a:fillRect/>
            </a:stretch>
          </p:blipFill>
          <p:spPr>
            <a:xfrm>
              <a:off x="853507" y="2944574"/>
              <a:ext cx="2399919" cy="2713408"/>
            </a:xfrm>
            <a:prstGeom prst="rect">
              <a:avLst/>
            </a:prstGeom>
          </p:spPr>
        </p:pic>
        <p:pic>
          <p:nvPicPr>
            <p:cNvPr id="12" name="Picture 11"/>
            <p:cNvPicPr>
              <a:picLocks noChangeAspect="1"/>
            </p:cNvPicPr>
            <p:nvPr/>
          </p:nvPicPr>
          <p:blipFill>
            <a:blip r:embed="rId9"/>
            <a:stretch>
              <a:fillRect/>
            </a:stretch>
          </p:blipFill>
          <p:spPr>
            <a:xfrm>
              <a:off x="3397961" y="151261"/>
              <a:ext cx="2055173" cy="2713408"/>
            </a:xfrm>
            <a:prstGeom prst="rect">
              <a:avLst/>
            </a:prstGeom>
          </p:spPr>
        </p:pic>
      </p:grpSp>
    </p:spTree>
    <p:extLst>
      <p:ext uri="{BB962C8B-B14F-4D97-AF65-F5344CB8AC3E}">
        <p14:creationId xmlns:p14="http://schemas.microsoft.com/office/powerpoint/2010/main" val="14652033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978374" y="5853439"/>
            <a:ext cx="10009116" cy="1015663"/>
          </a:xfrm>
          <a:prstGeom prst="rect">
            <a:avLst/>
          </a:prstGeom>
          <a:noFill/>
        </p:spPr>
        <p:txBody>
          <a:bodyPr wrap="square" rtlCol="0">
            <a:spAutoFit/>
          </a:bodyPr>
          <a:lstStyle/>
          <a:p>
            <a:r>
              <a:rPr lang="en-US" sz="1200" b="1" dirty="0" smtClean="0"/>
              <a:t>Figure-2 Supplement.  </a:t>
            </a:r>
            <a:r>
              <a:rPr lang="en-US" sz="1200" dirty="0" smtClean="0"/>
              <a:t>Associated abdominal congenital anomalies. Upper panel is a thirteen-month old baby with exomphalos major (A) with axial abdominal CT imaging showing most of the liver and part of the intestine contained outside the abdominal cavity (B) with a picture of the abdomen three years after surgery (C). Lower panel is a forty-three year old lady with abdominal situs</a:t>
            </a:r>
            <a:r>
              <a:rPr lang="en-US" sz="1200" dirty="0"/>
              <a:t>-</a:t>
            </a:r>
            <a:r>
              <a:rPr lang="en-US" sz="1200" dirty="0" smtClean="0"/>
              <a:t>inversus as shown in the upper GI series (D) and axial abdominal CT images (E). Note the abnormal location of the portal vein anterior to the duodenum (yellow arrow) that was observed during correction of the midgut malrotation in a mirror image fashion (F).</a:t>
            </a:r>
            <a:endParaRPr lang="en-US" sz="1200" dirty="0"/>
          </a:p>
        </p:txBody>
      </p:sp>
      <p:grpSp>
        <p:nvGrpSpPr>
          <p:cNvPr id="5" name="Group 4"/>
          <p:cNvGrpSpPr/>
          <p:nvPr/>
        </p:nvGrpSpPr>
        <p:grpSpPr>
          <a:xfrm>
            <a:off x="1423283" y="50327"/>
            <a:ext cx="9339525" cy="5623110"/>
            <a:chOff x="1423283" y="50327"/>
            <a:chExt cx="9339525" cy="5623110"/>
          </a:xfrm>
        </p:grpSpPr>
        <p:pic>
          <p:nvPicPr>
            <p:cNvPr id="2" name="FD6D6E03-53F4-4FB4-AC48-1A5123A2E9A4" descr="FD6D6E03-53F4-4FB4-AC48-1A5123A2E9A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7972" b="8263"/>
            <a:stretch/>
          </p:blipFill>
          <p:spPr bwMode="auto">
            <a:xfrm rot="5400000">
              <a:off x="7828814" y="-25963"/>
              <a:ext cx="2857702" cy="301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82E0E07F-1F03-496B-B70F-C0F4339ECF59" descr="82E0E07F-1F03-496B-B70F-C0F4339ECF59"/>
            <p:cNvPicPr>
              <a:picLocks noChangeAspect="1" noChangeArrowheads="1"/>
            </p:cNvPicPr>
            <p:nvPr/>
          </p:nvPicPr>
          <p:blipFill rotWithShape="1">
            <a:blip r:embed="rId3">
              <a:extLst>
                <a:ext uri="{28A0092B-C50C-407E-A947-70E740481C1C}">
                  <a14:useLocalDpi xmlns:a14="http://schemas.microsoft.com/office/drawing/2010/main" val="0"/>
                </a:ext>
              </a:extLst>
            </a:blip>
            <a:srcRect l="72312" t="65411" r="7481" b="20339"/>
            <a:stretch/>
          </p:blipFill>
          <p:spPr bwMode="auto">
            <a:xfrm>
              <a:off x="4504727" y="98080"/>
              <a:ext cx="3033110" cy="285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DC9D760A-DF75-4CC6-ADD8-D9D9F66B3A0E" descr="DC9D760A-DF75-4CC6-ADD8-D9D9F66B3A0E"/>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20992"/>
            <a:stretch/>
          </p:blipFill>
          <p:spPr bwMode="auto">
            <a:xfrm rot="5400000">
              <a:off x="1342672" y="130938"/>
              <a:ext cx="2858113" cy="269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7480B98B-9BFF-4984-BC75-D5D4D39F8DDE" descr="7480B98B-9BFF-4984-BC75-D5D4D39F8DDE"/>
            <p:cNvPicPr>
              <a:picLocks noChangeAspect="1" noChangeArrowheads="1"/>
            </p:cNvPicPr>
            <p:nvPr/>
          </p:nvPicPr>
          <p:blipFill rotWithShape="1">
            <a:blip r:embed="rId5">
              <a:extLst>
                <a:ext uri="{28A0092B-C50C-407E-A947-70E740481C1C}">
                  <a14:useLocalDpi xmlns:a14="http://schemas.microsoft.com/office/drawing/2010/main" val="0"/>
                </a:ext>
              </a:extLst>
            </a:blip>
            <a:srcRect l="41595" t="35870" r="38634" b="50822"/>
            <a:stretch/>
          </p:blipFill>
          <p:spPr bwMode="auto">
            <a:xfrm>
              <a:off x="4504727" y="3064415"/>
              <a:ext cx="2956411" cy="2569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3ED12219-E304-4F09-AC2A-D5D8C58CDEBB" descr="3ED12219-E304-4F09-AC2A-D5D8C58CDEBB"/>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4337" b="7649"/>
            <a:stretch/>
          </p:blipFill>
          <p:spPr bwMode="auto">
            <a:xfrm>
              <a:off x="7752522" y="3032375"/>
              <a:ext cx="2999405" cy="2624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p:cNvPicPr>
              <a:picLocks noChangeAspect="1"/>
            </p:cNvPicPr>
            <p:nvPr/>
          </p:nvPicPr>
          <p:blipFill>
            <a:blip r:embed="rId7"/>
            <a:stretch>
              <a:fillRect/>
            </a:stretch>
          </p:blipFill>
          <p:spPr>
            <a:xfrm>
              <a:off x="1423284" y="3016165"/>
              <a:ext cx="2733702" cy="2657272"/>
            </a:xfrm>
            <a:prstGeom prst="rect">
              <a:avLst/>
            </a:prstGeom>
          </p:spPr>
        </p:pic>
        <p:sp>
          <p:nvSpPr>
            <p:cNvPr id="9" name="TextBox 8"/>
            <p:cNvSpPr txBox="1"/>
            <p:nvPr/>
          </p:nvSpPr>
          <p:spPr>
            <a:xfrm>
              <a:off x="1516804" y="2496559"/>
              <a:ext cx="383438" cy="400110"/>
            </a:xfrm>
            <a:prstGeom prst="rect">
              <a:avLst/>
            </a:prstGeom>
            <a:noFill/>
          </p:spPr>
          <p:txBody>
            <a:bodyPr wrap="none" rtlCol="0">
              <a:spAutoFit/>
            </a:bodyPr>
            <a:lstStyle/>
            <a:p>
              <a:r>
                <a:rPr lang="en-US" sz="2000" b="1" dirty="0" smtClean="0">
                  <a:solidFill>
                    <a:schemeClr val="bg1"/>
                  </a:solidFill>
                  <a:latin typeface="Arial Black" panose="020B0A04020102020204" pitchFamily="34" charset="0"/>
                </a:rPr>
                <a:t>A</a:t>
              </a:r>
              <a:endParaRPr lang="en-US" sz="2000" b="1" dirty="0">
                <a:solidFill>
                  <a:schemeClr val="bg1"/>
                </a:solidFill>
                <a:latin typeface="Arial Black" panose="020B0A04020102020204" pitchFamily="34" charset="0"/>
              </a:endParaRPr>
            </a:p>
          </p:txBody>
        </p:sp>
        <p:sp>
          <p:nvSpPr>
            <p:cNvPr id="10" name="TextBox 9"/>
            <p:cNvSpPr txBox="1"/>
            <p:nvPr/>
          </p:nvSpPr>
          <p:spPr>
            <a:xfrm>
              <a:off x="4696485" y="2546254"/>
              <a:ext cx="383438" cy="400110"/>
            </a:xfrm>
            <a:prstGeom prst="rect">
              <a:avLst/>
            </a:prstGeom>
            <a:noFill/>
          </p:spPr>
          <p:txBody>
            <a:bodyPr wrap="none" rtlCol="0">
              <a:spAutoFit/>
            </a:bodyPr>
            <a:lstStyle/>
            <a:p>
              <a:r>
                <a:rPr lang="en-US" sz="2000" b="1" dirty="0" smtClean="0">
                  <a:solidFill>
                    <a:schemeClr val="bg1"/>
                  </a:solidFill>
                  <a:latin typeface="Arial Black" panose="020B0A04020102020204" pitchFamily="34" charset="0"/>
                </a:rPr>
                <a:t>B</a:t>
              </a:r>
              <a:endParaRPr lang="en-US" sz="2000" b="1" dirty="0">
                <a:solidFill>
                  <a:schemeClr val="bg1"/>
                </a:solidFill>
                <a:latin typeface="Arial Black" panose="020B0A04020102020204" pitchFamily="34" charset="0"/>
              </a:endParaRPr>
            </a:p>
          </p:txBody>
        </p:sp>
        <p:sp>
          <p:nvSpPr>
            <p:cNvPr id="12" name="TextBox 11"/>
            <p:cNvSpPr txBox="1"/>
            <p:nvPr/>
          </p:nvSpPr>
          <p:spPr>
            <a:xfrm>
              <a:off x="8026377" y="2496559"/>
              <a:ext cx="383438" cy="400110"/>
            </a:xfrm>
            <a:prstGeom prst="rect">
              <a:avLst/>
            </a:prstGeom>
            <a:noFill/>
          </p:spPr>
          <p:txBody>
            <a:bodyPr wrap="none" rtlCol="0">
              <a:spAutoFit/>
            </a:bodyPr>
            <a:lstStyle/>
            <a:p>
              <a:r>
                <a:rPr lang="en-US" sz="2000" b="1" dirty="0" smtClean="0">
                  <a:solidFill>
                    <a:schemeClr val="bg1"/>
                  </a:solidFill>
                  <a:latin typeface="Arial Black" panose="020B0A04020102020204" pitchFamily="34" charset="0"/>
                </a:rPr>
                <a:t>C</a:t>
              </a:r>
              <a:endParaRPr lang="en-US" sz="2000" b="1" dirty="0">
                <a:solidFill>
                  <a:schemeClr val="bg1"/>
                </a:solidFill>
                <a:latin typeface="Arial Black" panose="020B0A04020102020204" pitchFamily="34" charset="0"/>
              </a:endParaRPr>
            </a:p>
          </p:txBody>
        </p:sp>
        <p:sp>
          <p:nvSpPr>
            <p:cNvPr id="13" name="TextBox 12"/>
            <p:cNvSpPr txBox="1"/>
            <p:nvPr/>
          </p:nvSpPr>
          <p:spPr>
            <a:xfrm>
              <a:off x="1599808" y="5233434"/>
              <a:ext cx="383438" cy="400110"/>
            </a:xfrm>
            <a:prstGeom prst="rect">
              <a:avLst/>
            </a:prstGeom>
            <a:noFill/>
          </p:spPr>
          <p:txBody>
            <a:bodyPr wrap="none" rtlCol="0">
              <a:spAutoFit/>
            </a:bodyPr>
            <a:lstStyle/>
            <a:p>
              <a:r>
                <a:rPr lang="en-US" sz="2000" b="1" dirty="0" smtClean="0">
                  <a:solidFill>
                    <a:schemeClr val="bg1"/>
                  </a:solidFill>
                  <a:latin typeface="Arial Black" panose="020B0A04020102020204" pitchFamily="34" charset="0"/>
                </a:rPr>
                <a:t>D</a:t>
              </a:r>
              <a:endParaRPr lang="en-US" sz="2000" b="1" dirty="0">
                <a:solidFill>
                  <a:schemeClr val="bg1"/>
                </a:solidFill>
                <a:latin typeface="Arial Black" panose="020B0A04020102020204" pitchFamily="34" charset="0"/>
              </a:endParaRPr>
            </a:p>
          </p:txBody>
        </p:sp>
        <p:sp>
          <p:nvSpPr>
            <p:cNvPr id="16" name="TextBox 15"/>
            <p:cNvSpPr txBox="1"/>
            <p:nvPr/>
          </p:nvSpPr>
          <p:spPr>
            <a:xfrm>
              <a:off x="7874258" y="5257117"/>
              <a:ext cx="356188" cy="400110"/>
            </a:xfrm>
            <a:prstGeom prst="rect">
              <a:avLst/>
            </a:prstGeom>
            <a:noFill/>
          </p:spPr>
          <p:txBody>
            <a:bodyPr wrap="none" rtlCol="0">
              <a:spAutoFit/>
            </a:bodyPr>
            <a:lstStyle/>
            <a:p>
              <a:r>
                <a:rPr lang="en-US" sz="2000" b="1" dirty="0" smtClean="0">
                  <a:solidFill>
                    <a:schemeClr val="bg1"/>
                  </a:solidFill>
                  <a:latin typeface="Arial Black" panose="020B0A04020102020204" pitchFamily="34" charset="0"/>
                </a:rPr>
                <a:t>F</a:t>
              </a:r>
              <a:endParaRPr lang="en-US" sz="2000" b="1" dirty="0">
                <a:solidFill>
                  <a:schemeClr val="bg1"/>
                </a:solidFill>
                <a:latin typeface="Arial Black" panose="020B0A04020102020204" pitchFamily="34" charset="0"/>
              </a:endParaRPr>
            </a:p>
          </p:txBody>
        </p:sp>
        <p:sp>
          <p:nvSpPr>
            <p:cNvPr id="17" name="TextBox 16"/>
            <p:cNvSpPr txBox="1"/>
            <p:nvPr/>
          </p:nvSpPr>
          <p:spPr>
            <a:xfrm>
              <a:off x="4615826" y="5233434"/>
              <a:ext cx="370614" cy="400110"/>
            </a:xfrm>
            <a:prstGeom prst="rect">
              <a:avLst/>
            </a:prstGeom>
            <a:noFill/>
          </p:spPr>
          <p:txBody>
            <a:bodyPr wrap="none" rtlCol="0">
              <a:spAutoFit/>
            </a:bodyPr>
            <a:lstStyle/>
            <a:p>
              <a:r>
                <a:rPr lang="en-US" sz="2000" b="1" dirty="0" smtClean="0">
                  <a:solidFill>
                    <a:schemeClr val="bg1"/>
                  </a:solidFill>
                  <a:latin typeface="Arial Black" panose="020B0A04020102020204" pitchFamily="34" charset="0"/>
                </a:rPr>
                <a:t>E</a:t>
              </a:r>
              <a:endParaRPr lang="en-US" sz="2000" b="1" dirty="0">
                <a:solidFill>
                  <a:schemeClr val="bg1"/>
                </a:solidFill>
                <a:latin typeface="Arial Black" panose="020B0A04020102020204" pitchFamily="34" charset="0"/>
              </a:endParaRPr>
            </a:p>
          </p:txBody>
        </p:sp>
      </p:grpSp>
      <p:cxnSp>
        <p:nvCxnSpPr>
          <p:cNvPr id="7" name="Straight Arrow Connector 6"/>
          <p:cNvCxnSpPr/>
          <p:nvPr/>
        </p:nvCxnSpPr>
        <p:spPr>
          <a:xfrm>
            <a:off x="8409815" y="3934225"/>
            <a:ext cx="288511" cy="15368"/>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65970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1704336" y="5803739"/>
            <a:ext cx="9761262" cy="523220"/>
          </a:xfrm>
          <a:prstGeom prst="rect">
            <a:avLst/>
          </a:prstGeom>
          <a:noFill/>
        </p:spPr>
        <p:txBody>
          <a:bodyPr wrap="none" rtlCol="0">
            <a:spAutoFit/>
          </a:bodyPr>
          <a:lstStyle/>
          <a:p>
            <a:r>
              <a:rPr lang="en-US" sz="1400" b="1" dirty="0" smtClean="0"/>
              <a:t>Figure-3 Supplement.</a:t>
            </a:r>
            <a:r>
              <a:rPr lang="en-US" sz="1400" b="1" dirty="0" smtClean="0">
                <a:solidFill>
                  <a:srgbClr val="FF0000"/>
                </a:solidFill>
              </a:rPr>
              <a:t> </a:t>
            </a:r>
            <a:r>
              <a:rPr lang="en-US" sz="1400" dirty="0"/>
              <a:t>Spot </a:t>
            </a:r>
            <a:r>
              <a:rPr lang="en-US" sz="1400" dirty="0" smtClean="0"/>
              <a:t>radiographs from upper gastrointestinal (UGI) series with follow-through measuring the orocecal transit</a:t>
            </a:r>
          </a:p>
          <a:p>
            <a:r>
              <a:rPr lang="en-US" sz="1400" dirty="0"/>
              <a:t> </a:t>
            </a:r>
            <a:r>
              <a:rPr lang="en-US" sz="1400" dirty="0" smtClean="0"/>
              <a:t>                                       time. Note a delayed transit time in patient A with an accelerated time in patient B. </a:t>
            </a:r>
            <a:endParaRPr lang="en-US" sz="1400" dirty="0"/>
          </a:p>
        </p:txBody>
      </p:sp>
      <p:grpSp>
        <p:nvGrpSpPr>
          <p:cNvPr id="6" name="Group 5"/>
          <p:cNvGrpSpPr/>
          <p:nvPr/>
        </p:nvGrpSpPr>
        <p:grpSpPr>
          <a:xfrm>
            <a:off x="1814147" y="541923"/>
            <a:ext cx="8842130" cy="4940328"/>
            <a:chOff x="1814147" y="541923"/>
            <a:chExt cx="8842130" cy="4940328"/>
          </a:xfrm>
        </p:grpSpPr>
        <p:pic>
          <p:nvPicPr>
            <p:cNvPr id="2" name="Picture 1"/>
            <p:cNvPicPr>
              <a:picLocks noChangeAspect="1"/>
            </p:cNvPicPr>
            <p:nvPr/>
          </p:nvPicPr>
          <p:blipFill>
            <a:blip r:embed="rId2"/>
            <a:stretch>
              <a:fillRect/>
            </a:stretch>
          </p:blipFill>
          <p:spPr>
            <a:xfrm>
              <a:off x="1814147" y="548346"/>
              <a:ext cx="4252477" cy="4933905"/>
            </a:xfrm>
            <a:prstGeom prst="rect">
              <a:avLst/>
            </a:prstGeom>
            <a:solidFill>
              <a:srgbClr val="FF0000"/>
            </a:solidFill>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46849" y="541923"/>
              <a:ext cx="4009428" cy="4857301"/>
            </a:xfrm>
            <a:prstGeom prst="rect">
              <a:avLst/>
            </a:prstGeom>
          </p:spPr>
        </p:pic>
        <p:sp>
          <p:nvSpPr>
            <p:cNvPr id="4" name="TextBox 3"/>
            <p:cNvSpPr txBox="1"/>
            <p:nvPr/>
          </p:nvSpPr>
          <p:spPr>
            <a:xfrm>
              <a:off x="2726981" y="5073167"/>
              <a:ext cx="2485568" cy="307777"/>
            </a:xfrm>
            <a:prstGeom prst="rect">
              <a:avLst/>
            </a:prstGeom>
            <a:solidFill>
              <a:srgbClr val="002774"/>
            </a:solidFill>
          </p:spPr>
          <p:txBody>
            <a:bodyPr wrap="square" rtlCol="0">
              <a:spAutoFit/>
            </a:bodyPr>
            <a:lstStyle/>
            <a:p>
              <a:pPr algn="ctr"/>
              <a:r>
                <a:rPr lang="en-US" sz="1400" b="1" dirty="0" smtClean="0">
                  <a:solidFill>
                    <a:schemeClr val="bg1"/>
                  </a:solidFill>
                </a:rPr>
                <a:t>Delayed ( &gt;8 hour)</a:t>
              </a:r>
              <a:r>
                <a:rPr lang="en-US" sz="1400" b="1" dirty="0" smtClean="0">
                  <a:solidFill>
                    <a:srgbClr val="FFFF00"/>
                  </a:solidFill>
                </a:rPr>
                <a:t> </a:t>
              </a:r>
              <a:endParaRPr lang="en-US" sz="1400" b="1" dirty="0">
                <a:solidFill>
                  <a:srgbClr val="FFFF00"/>
                </a:solidFill>
              </a:endParaRPr>
            </a:p>
          </p:txBody>
        </p:sp>
        <p:sp>
          <p:nvSpPr>
            <p:cNvPr id="16" name="TextBox 15"/>
            <p:cNvSpPr txBox="1"/>
            <p:nvPr/>
          </p:nvSpPr>
          <p:spPr>
            <a:xfrm>
              <a:off x="7769655" y="5051920"/>
              <a:ext cx="1763816" cy="307777"/>
            </a:xfrm>
            <a:prstGeom prst="rect">
              <a:avLst/>
            </a:prstGeom>
            <a:solidFill>
              <a:srgbClr val="002774"/>
            </a:solidFill>
          </p:spPr>
          <p:txBody>
            <a:bodyPr wrap="none" rtlCol="0">
              <a:spAutoFit/>
            </a:bodyPr>
            <a:lstStyle/>
            <a:p>
              <a:r>
                <a:rPr lang="en-US" sz="1400" b="1" dirty="0" smtClean="0">
                  <a:solidFill>
                    <a:schemeClr val="bg1"/>
                  </a:solidFill>
                </a:rPr>
                <a:t>Accelerated (40 min) </a:t>
              </a:r>
              <a:endParaRPr lang="en-US" sz="1400" b="1" dirty="0">
                <a:solidFill>
                  <a:schemeClr val="bg1"/>
                </a:solidFill>
              </a:endParaRPr>
            </a:p>
          </p:txBody>
        </p:sp>
        <p:sp>
          <p:nvSpPr>
            <p:cNvPr id="5" name="TextBox 4"/>
            <p:cNvSpPr txBox="1"/>
            <p:nvPr/>
          </p:nvSpPr>
          <p:spPr>
            <a:xfrm>
              <a:off x="1923104" y="5032356"/>
              <a:ext cx="364202" cy="369332"/>
            </a:xfrm>
            <a:prstGeom prst="rect">
              <a:avLst/>
            </a:prstGeom>
            <a:noFill/>
          </p:spPr>
          <p:txBody>
            <a:bodyPr wrap="none" rtlCol="0">
              <a:spAutoFit/>
            </a:bodyPr>
            <a:lstStyle/>
            <a:p>
              <a:r>
                <a:rPr lang="en-US" dirty="0" smtClean="0">
                  <a:solidFill>
                    <a:schemeClr val="bg1"/>
                  </a:solidFill>
                  <a:latin typeface="Arial Black" panose="020B0A04020102020204" pitchFamily="34" charset="0"/>
                </a:rPr>
                <a:t>A</a:t>
              </a:r>
              <a:endParaRPr lang="en-US" dirty="0">
                <a:solidFill>
                  <a:schemeClr val="bg1"/>
                </a:solidFill>
                <a:latin typeface="Arial Black" panose="020B0A04020102020204" pitchFamily="34" charset="0"/>
              </a:endParaRPr>
            </a:p>
          </p:txBody>
        </p:sp>
        <p:sp>
          <p:nvSpPr>
            <p:cNvPr id="8" name="TextBox 7"/>
            <p:cNvSpPr txBox="1"/>
            <p:nvPr/>
          </p:nvSpPr>
          <p:spPr>
            <a:xfrm>
              <a:off x="6798289" y="5027073"/>
              <a:ext cx="364202" cy="369332"/>
            </a:xfrm>
            <a:prstGeom prst="rect">
              <a:avLst/>
            </a:prstGeom>
            <a:noFill/>
          </p:spPr>
          <p:txBody>
            <a:bodyPr wrap="none" rtlCol="0">
              <a:spAutoFit/>
            </a:bodyPr>
            <a:lstStyle/>
            <a:p>
              <a:r>
                <a:rPr lang="en-US" dirty="0" smtClean="0">
                  <a:solidFill>
                    <a:schemeClr val="bg1"/>
                  </a:solidFill>
                  <a:latin typeface="Arial Black" panose="020B0A04020102020204" pitchFamily="34" charset="0"/>
                </a:rPr>
                <a:t>B</a:t>
              </a:r>
              <a:endParaRPr lang="en-US" dirty="0">
                <a:solidFill>
                  <a:schemeClr val="bg1"/>
                </a:solidFill>
                <a:latin typeface="Arial Black" panose="020B0A04020102020204" pitchFamily="34" charset="0"/>
              </a:endParaRPr>
            </a:p>
          </p:txBody>
        </p:sp>
      </p:grpSp>
    </p:spTree>
    <p:extLst>
      <p:ext uri="{BB962C8B-B14F-4D97-AF65-F5344CB8AC3E}">
        <p14:creationId xmlns:p14="http://schemas.microsoft.com/office/powerpoint/2010/main" val="4641117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2463" y="144891"/>
            <a:ext cx="5269254" cy="5667512"/>
          </a:xfrm>
          <a:prstGeom prst="rect">
            <a:avLst/>
          </a:prstGeom>
          <a:ln w="12700">
            <a:solidFill>
              <a:schemeClr val="tx1"/>
            </a:solidFill>
          </a:ln>
        </p:spPr>
      </p:pic>
      <p:sp>
        <p:nvSpPr>
          <p:cNvPr id="3" name="TextBox 2"/>
          <p:cNvSpPr txBox="1"/>
          <p:nvPr/>
        </p:nvSpPr>
        <p:spPr>
          <a:xfrm>
            <a:off x="1283598" y="5969988"/>
            <a:ext cx="7319713" cy="646331"/>
          </a:xfrm>
          <a:prstGeom prst="rect">
            <a:avLst/>
          </a:prstGeom>
          <a:noFill/>
        </p:spPr>
        <p:txBody>
          <a:bodyPr wrap="square" rtlCol="0">
            <a:spAutoFit/>
          </a:bodyPr>
          <a:lstStyle/>
          <a:p>
            <a:r>
              <a:rPr lang="en-US" sz="1200" b="1" dirty="0" smtClean="0"/>
              <a:t>Figure-4 Supplement.  </a:t>
            </a:r>
            <a:r>
              <a:rPr lang="en-US" sz="1200" dirty="0" smtClean="0"/>
              <a:t>The gastrointestinal symptomatology scale questionnaire. The format is a modification </a:t>
            </a:r>
          </a:p>
          <a:p>
            <a:r>
              <a:rPr lang="en-US" sz="1200" dirty="0"/>
              <a:t> </a:t>
            </a:r>
            <a:r>
              <a:rPr lang="en-US" sz="1200" dirty="0" smtClean="0"/>
              <a:t>                                         of the National Institute of Health (NIH) patient-reported outcomes measurement 	                information system (PROMIS) gastrointestinal symptom </a:t>
            </a:r>
            <a:r>
              <a:rPr lang="en-US" sz="1200" dirty="0"/>
              <a:t>s</a:t>
            </a:r>
            <a:r>
              <a:rPr lang="en-US" sz="1200" dirty="0" smtClean="0"/>
              <a:t>cales. </a:t>
            </a:r>
            <a:endParaRPr lang="en-US" sz="1200" dirty="0">
              <a:solidFill>
                <a:srgbClr val="FF0000"/>
              </a:solidFill>
            </a:endParaRPr>
          </a:p>
        </p:txBody>
      </p:sp>
    </p:spTree>
    <p:extLst>
      <p:ext uri="{BB962C8B-B14F-4D97-AF65-F5344CB8AC3E}">
        <p14:creationId xmlns:p14="http://schemas.microsoft.com/office/powerpoint/2010/main" val="10213676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23191" y="5957455"/>
            <a:ext cx="9155646" cy="646331"/>
          </a:xfrm>
          <a:prstGeom prst="rect">
            <a:avLst/>
          </a:prstGeom>
          <a:noFill/>
        </p:spPr>
        <p:txBody>
          <a:bodyPr wrap="square" rtlCol="0">
            <a:spAutoFit/>
          </a:bodyPr>
          <a:lstStyle/>
          <a:p>
            <a:r>
              <a:rPr lang="en-US" sz="1200" b="1" dirty="0" smtClean="0"/>
              <a:t>Figure-5 Supplement. </a:t>
            </a:r>
            <a:r>
              <a:rPr lang="en-US" sz="1200" dirty="0" smtClean="0"/>
              <a:t>The different types of gut transplantation; A) Isolated intestine, B) Liver, intestine, and pancreas, C) Full multivisceral with en-bloc inclusion of stomach, duodenum, pancreas, intestine and liver, and D) Modified multivisceral with stomach, duodenum, pancreas and intestine.</a:t>
            </a:r>
            <a:endParaRPr lang="en-US" sz="1200" dirty="0"/>
          </a:p>
        </p:txBody>
      </p:sp>
      <p:grpSp>
        <p:nvGrpSpPr>
          <p:cNvPr id="8" name="Group 7"/>
          <p:cNvGrpSpPr/>
          <p:nvPr/>
        </p:nvGrpSpPr>
        <p:grpSpPr>
          <a:xfrm>
            <a:off x="555674" y="865164"/>
            <a:ext cx="10899648" cy="4956048"/>
            <a:chOff x="555674" y="865164"/>
            <a:chExt cx="10899648" cy="4956048"/>
          </a:xfrm>
        </p:grpSpPr>
        <p:pic>
          <p:nvPicPr>
            <p:cNvPr id="2" name="Picture 1"/>
            <p:cNvPicPr/>
            <p:nvPr/>
          </p:nvPicPr>
          <p:blipFill rotWithShape="1">
            <a:blip r:embed="rId2"/>
            <a:srcRect b="22198"/>
            <a:stretch/>
          </p:blipFill>
          <p:spPr bwMode="auto">
            <a:xfrm>
              <a:off x="555674" y="865164"/>
              <a:ext cx="10899648" cy="4956048"/>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997528" y="5329382"/>
              <a:ext cx="324128" cy="369332"/>
            </a:xfrm>
            <a:prstGeom prst="rect">
              <a:avLst/>
            </a:prstGeom>
            <a:noFill/>
          </p:spPr>
          <p:txBody>
            <a:bodyPr wrap="none" rtlCol="0">
              <a:spAutoFit/>
            </a:bodyPr>
            <a:lstStyle/>
            <a:p>
              <a:r>
                <a:rPr lang="en-US" b="1" dirty="0" smtClean="0"/>
                <a:t>A</a:t>
              </a:r>
              <a:endParaRPr lang="en-US" b="1" dirty="0"/>
            </a:p>
          </p:txBody>
        </p:sp>
        <p:sp>
          <p:nvSpPr>
            <p:cNvPr id="5" name="TextBox 4"/>
            <p:cNvSpPr txBox="1"/>
            <p:nvPr/>
          </p:nvSpPr>
          <p:spPr>
            <a:xfrm>
              <a:off x="3865420" y="5375616"/>
              <a:ext cx="324128" cy="369332"/>
            </a:xfrm>
            <a:prstGeom prst="rect">
              <a:avLst/>
            </a:prstGeom>
            <a:noFill/>
          </p:spPr>
          <p:txBody>
            <a:bodyPr wrap="none" rtlCol="0">
              <a:spAutoFit/>
            </a:bodyPr>
            <a:lstStyle/>
            <a:p>
              <a:r>
                <a:rPr lang="en-US" b="1" dirty="0" smtClean="0"/>
                <a:t>B</a:t>
              </a:r>
              <a:endParaRPr lang="en-US" b="1" dirty="0"/>
            </a:p>
          </p:txBody>
        </p:sp>
        <p:sp>
          <p:nvSpPr>
            <p:cNvPr id="6" name="TextBox 5"/>
            <p:cNvSpPr txBox="1"/>
            <p:nvPr/>
          </p:nvSpPr>
          <p:spPr>
            <a:xfrm>
              <a:off x="6853382" y="5375616"/>
              <a:ext cx="306494" cy="369332"/>
            </a:xfrm>
            <a:prstGeom prst="rect">
              <a:avLst/>
            </a:prstGeom>
            <a:noFill/>
          </p:spPr>
          <p:txBody>
            <a:bodyPr wrap="none" rtlCol="0">
              <a:spAutoFit/>
            </a:bodyPr>
            <a:lstStyle/>
            <a:p>
              <a:r>
                <a:rPr lang="en-US" b="1" dirty="0" smtClean="0"/>
                <a:t>C</a:t>
              </a:r>
              <a:endParaRPr lang="en-US" b="1" dirty="0"/>
            </a:p>
          </p:txBody>
        </p:sp>
        <p:sp>
          <p:nvSpPr>
            <p:cNvPr id="7" name="TextBox 6"/>
            <p:cNvSpPr txBox="1"/>
            <p:nvPr/>
          </p:nvSpPr>
          <p:spPr>
            <a:xfrm>
              <a:off x="9721274" y="5391970"/>
              <a:ext cx="330540" cy="369332"/>
            </a:xfrm>
            <a:prstGeom prst="rect">
              <a:avLst/>
            </a:prstGeom>
            <a:noFill/>
          </p:spPr>
          <p:txBody>
            <a:bodyPr wrap="none" rtlCol="0">
              <a:spAutoFit/>
            </a:bodyPr>
            <a:lstStyle/>
            <a:p>
              <a:r>
                <a:rPr lang="en-US" b="1" dirty="0" smtClean="0"/>
                <a:t>D</a:t>
              </a:r>
              <a:endParaRPr lang="en-US" b="1" dirty="0"/>
            </a:p>
          </p:txBody>
        </p:sp>
      </p:grpSp>
    </p:spTree>
    <p:extLst>
      <p:ext uri="{BB962C8B-B14F-4D97-AF65-F5344CB8AC3E}">
        <p14:creationId xmlns:p14="http://schemas.microsoft.com/office/powerpoint/2010/main" val="781969877"/>
      </p:ext>
    </p:extLst>
  </p:cSld>
  <p:clrMapOvr>
    <a:masterClrMapping/>
  </p:clrMapOvr>
  <p:transition>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add's procedure_21-DDI-2048755"/>
          <p:cNvPicPr>
            <a:picLocks noGrp="1" noChangeAspect="1"/>
          </p:cNvPicPr>
          <p:nvPr isPhoto="1"/>
        </p:nvPicPr>
        <p:blipFill>
          <a:blip r:embed="rId2" cstate="print">
            <a:lum/>
            <a:extLst>
              <a:ext uri="{28A0092B-C50C-407E-A947-70E740481C1C}">
                <a14:useLocalDpi xmlns:a14="http://schemas.microsoft.com/office/drawing/2010/main" val="0"/>
              </a:ext>
            </a:extLst>
          </a:blip>
          <a:stretch>
            <a:fillRect/>
          </a:stretch>
        </p:blipFill>
        <p:spPr>
          <a:xfrm>
            <a:off x="1614398" y="23064"/>
            <a:ext cx="8492128" cy="5270976"/>
          </a:xfrm>
          <a:prstGeom prst="rect">
            <a:avLst/>
          </a:prstGeom>
          <a:noFill/>
          <a:ln>
            <a:noFill/>
          </a:ln>
        </p:spPr>
      </p:pic>
      <p:sp>
        <p:nvSpPr>
          <p:cNvPr id="3" name="TextBox 2"/>
          <p:cNvSpPr txBox="1"/>
          <p:nvPr/>
        </p:nvSpPr>
        <p:spPr>
          <a:xfrm>
            <a:off x="1614398" y="5447502"/>
            <a:ext cx="9155646" cy="523220"/>
          </a:xfrm>
          <a:prstGeom prst="rect">
            <a:avLst/>
          </a:prstGeom>
          <a:noFill/>
        </p:spPr>
        <p:txBody>
          <a:bodyPr wrap="square" rtlCol="0">
            <a:spAutoFit/>
          </a:bodyPr>
          <a:lstStyle/>
          <a:p>
            <a:r>
              <a:rPr lang="en-US" sz="1400" b="1" dirty="0" smtClean="0"/>
              <a:t>Figure-6  Supplement. </a:t>
            </a:r>
            <a:r>
              <a:rPr lang="en-US" sz="1400" dirty="0" smtClean="0"/>
              <a:t>The steps of the Ladd’s procedure; A) Detorsion of the volvulus, B) Release of Ladd bands and C) Reversion of the midgut malrotation to an earlier stage with widening of the mesentery. </a:t>
            </a:r>
            <a:endParaRPr lang="en-US" sz="1400" dirty="0"/>
          </a:p>
        </p:txBody>
      </p:sp>
      <p:sp>
        <p:nvSpPr>
          <p:cNvPr id="4" name="TextBox 3"/>
          <p:cNvSpPr txBox="1"/>
          <p:nvPr/>
        </p:nvSpPr>
        <p:spPr>
          <a:xfrm>
            <a:off x="2783922" y="4691871"/>
            <a:ext cx="324128" cy="369332"/>
          </a:xfrm>
          <a:prstGeom prst="rect">
            <a:avLst/>
          </a:prstGeom>
          <a:noFill/>
        </p:spPr>
        <p:txBody>
          <a:bodyPr wrap="none" rtlCol="0">
            <a:spAutoFit/>
          </a:bodyPr>
          <a:lstStyle/>
          <a:p>
            <a:r>
              <a:rPr lang="en-US" b="1" dirty="0" smtClean="0"/>
              <a:t>A</a:t>
            </a:r>
            <a:endParaRPr lang="en-US" b="1" dirty="0"/>
          </a:p>
        </p:txBody>
      </p:sp>
      <p:sp>
        <p:nvSpPr>
          <p:cNvPr id="5" name="TextBox 4"/>
          <p:cNvSpPr txBox="1"/>
          <p:nvPr/>
        </p:nvSpPr>
        <p:spPr>
          <a:xfrm>
            <a:off x="5687493" y="4691871"/>
            <a:ext cx="345938" cy="369332"/>
          </a:xfrm>
          <a:prstGeom prst="rect">
            <a:avLst/>
          </a:prstGeom>
          <a:noFill/>
        </p:spPr>
        <p:txBody>
          <a:bodyPr wrap="square" rtlCol="0">
            <a:spAutoFit/>
          </a:bodyPr>
          <a:lstStyle/>
          <a:p>
            <a:r>
              <a:rPr lang="en-US" b="1" dirty="0" smtClean="0"/>
              <a:t>B</a:t>
            </a:r>
            <a:endParaRPr lang="en-US" b="1" dirty="0"/>
          </a:p>
        </p:txBody>
      </p:sp>
      <p:sp>
        <p:nvSpPr>
          <p:cNvPr id="6" name="TextBox 5"/>
          <p:cNvSpPr txBox="1"/>
          <p:nvPr/>
        </p:nvSpPr>
        <p:spPr>
          <a:xfrm>
            <a:off x="8266936" y="4691871"/>
            <a:ext cx="345938" cy="369332"/>
          </a:xfrm>
          <a:prstGeom prst="rect">
            <a:avLst/>
          </a:prstGeom>
          <a:noFill/>
        </p:spPr>
        <p:txBody>
          <a:bodyPr wrap="square" rtlCol="0">
            <a:spAutoFit/>
          </a:bodyPr>
          <a:lstStyle/>
          <a:p>
            <a:r>
              <a:rPr lang="en-US" b="1" dirty="0" smtClean="0"/>
              <a:t>C</a:t>
            </a:r>
            <a:endParaRPr lang="en-US" b="1" dirty="0"/>
          </a:p>
        </p:txBody>
      </p:sp>
    </p:spTree>
    <p:extLst>
      <p:ext uri="{BB962C8B-B14F-4D97-AF65-F5344CB8AC3E}">
        <p14:creationId xmlns:p14="http://schemas.microsoft.com/office/powerpoint/2010/main" val="38573769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227918" y="5372538"/>
            <a:ext cx="10166913" cy="954107"/>
          </a:xfrm>
          <a:prstGeom prst="rect">
            <a:avLst/>
          </a:prstGeom>
          <a:noFill/>
        </p:spPr>
        <p:txBody>
          <a:bodyPr wrap="square" rtlCol="0">
            <a:spAutoFit/>
          </a:bodyPr>
          <a:lstStyle/>
          <a:p>
            <a:r>
              <a:rPr lang="en-US" sz="1400" b="1" dirty="0" smtClean="0"/>
              <a:t>Figure-7 Supplement. </a:t>
            </a:r>
            <a:r>
              <a:rPr lang="en-US" sz="1400" dirty="0"/>
              <a:t>Spot radiographs </a:t>
            </a:r>
            <a:r>
              <a:rPr lang="en-US" sz="1400" dirty="0" smtClean="0"/>
              <a:t>from upper GI series before and after the gut malrotation correction (GMC) surgery.  Before 	                  surgery, duodenum </a:t>
            </a:r>
            <a:r>
              <a:rPr lang="en-US" sz="1400" dirty="0"/>
              <a:t>was located on the right side of the abdomen and colon on the left with distorted anatomy (A).  </a:t>
            </a:r>
            <a:r>
              <a:rPr lang="en-US" sz="1400" dirty="0" smtClean="0"/>
              <a:t> 	                   The postoperative </a:t>
            </a:r>
            <a:r>
              <a:rPr lang="en-US" sz="1400" dirty="0"/>
              <a:t>series (B), showed normal anatomic location of the duodenum in a C-shaped course with </a:t>
            </a:r>
            <a:r>
              <a:rPr lang="en-US" sz="1400" dirty="0" smtClean="0"/>
              <a:t>neo- 	                   ligament of Treitz in the left upper abdomen. Also note the new location of the cecum in the right </a:t>
            </a:r>
            <a:r>
              <a:rPr lang="en-US" sz="1400" dirty="0"/>
              <a:t>lower abdomen. </a:t>
            </a:r>
            <a:endParaRPr lang="en-US" sz="1400" dirty="0" smtClean="0"/>
          </a:p>
        </p:txBody>
      </p:sp>
      <p:grpSp>
        <p:nvGrpSpPr>
          <p:cNvPr id="4" name="Group 3"/>
          <p:cNvGrpSpPr/>
          <p:nvPr/>
        </p:nvGrpSpPr>
        <p:grpSpPr>
          <a:xfrm>
            <a:off x="1382424" y="186331"/>
            <a:ext cx="9328199" cy="5000652"/>
            <a:chOff x="1043501" y="287931"/>
            <a:chExt cx="9328199" cy="5000652"/>
          </a:xfrm>
        </p:grpSpPr>
        <p:pic>
          <p:nvPicPr>
            <p:cNvPr id="3" name="Picture 2"/>
            <p:cNvPicPr>
              <a:picLocks noChangeAspect="1"/>
            </p:cNvPicPr>
            <p:nvPr/>
          </p:nvPicPr>
          <p:blipFill>
            <a:blip r:embed="rId2"/>
            <a:stretch>
              <a:fillRect/>
            </a:stretch>
          </p:blipFill>
          <p:spPr>
            <a:xfrm>
              <a:off x="1043501" y="287931"/>
              <a:ext cx="4269110" cy="4913398"/>
            </a:xfrm>
            <a:prstGeom prst="rect">
              <a:avLst/>
            </a:prstGeom>
          </p:spPr>
        </p:pic>
        <p:pic>
          <p:nvPicPr>
            <p:cNvPr id="6" name="Picture 5"/>
            <p:cNvPicPr>
              <a:picLocks noChangeAspect="1"/>
            </p:cNvPicPr>
            <p:nvPr/>
          </p:nvPicPr>
          <p:blipFill rotWithShape="1">
            <a:blip r:embed="rId3"/>
            <a:srcRect b="5441"/>
            <a:stretch/>
          </p:blipFill>
          <p:spPr>
            <a:xfrm>
              <a:off x="5877062" y="287931"/>
              <a:ext cx="4494638" cy="5000652"/>
            </a:xfrm>
            <a:prstGeom prst="rect">
              <a:avLst/>
            </a:prstGeom>
            <a:solidFill>
              <a:srgbClr val="FF0000"/>
            </a:solidFill>
          </p:spPr>
        </p:pic>
        <p:sp>
          <p:nvSpPr>
            <p:cNvPr id="2" name="TextBox 1"/>
            <p:cNvSpPr txBox="1"/>
            <p:nvPr/>
          </p:nvSpPr>
          <p:spPr>
            <a:xfrm>
              <a:off x="1244067" y="4644463"/>
              <a:ext cx="463588" cy="523220"/>
            </a:xfrm>
            <a:prstGeom prst="rect">
              <a:avLst/>
            </a:prstGeom>
            <a:noFill/>
          </p:spPr>
          <p:txBody>
            <a:bodyPr wrap="none" rtlCol="0">
              <a:spAutoFit/>
            </a:bodyPr>
            <a:lstStyle/>
            <a:p>
              <a:r>
                <a:rPr lang="en-US" sz="2800" dirty="0" smtClean="0">
                  <a:solidFill>
                    <a:schemeClr val="bg1"/>
                  </a:solidFill>
                  <a:latin typeface="Arial Black" panose="020B0A04020102020204" pitchFamily="34" charset="0"/>
                </a:rPr>
                <a:t>A</a:t>
              </a:r>
              <a:endParaRPr lang="en-US" sz="2800" dirty="0">
                <a:solidFill>
                  <a:schemeClr val="bg1"/>
                </a:solidFill>
                <a:latin typeface="Arial Black" panose="020B0A04020102020204" pitchFamily="34" charset="0"/>
              </a:endParaRPr>
            </a:p>
          </p:txBody>
        </p:sp>
        <p:sp>
          <p:nvSpPr>
            <p:cNvPr id="8" name="TextBox 7"/>
            <p:cNvSpPr txBox="1"/>
            <p:nvPr/>
          </p:nvSpPr>
          <p:spPr>
            <a:xfrm>
              <a:off x="6096613" y="4765363"/>
              <a:ext cx="463588" cy="523220"/>
            </a:xfrm>
            <a:prstGeom prst="rect">
              <a:avLst/>
            </a:prstGeom>
            <a:noFill/>
          </p:spPr>
          <p:txBody>
            <a:bodyPr wrap="none" rtlCol="0">
              <a:spAutoFit/>
            </a:bodyPr>
            <a:lstStyle/>
            <a:p>
              <a:r>
                <a:rPr lang="en-US" sz="2800" dirty="0" smtClean="0">
                  <a:solidFill>
                    <a:schemeClr val="bg1"/>
                  </a:solidFill>
                  <a:latin typeface="Arial Black" panose="020B0A04020102020204" pitchFamily="34" charset="0"/>
                </a:rPr>
                <a:t>B</a:t>
              </a:r>
              <a:endParaRPr lang="en-US" sz="2800" dirty="0">
                <a:solidFill>
                  <a:schemeClr val="bg1"/>
                </a:solidFill>
                <a:latin typeface="Arial Black" panose="020B0A04020102020204" pitchFamily="34" charset="0"/>
              </a:endParaRPr>
            </a:p>
          </p:txBody>
        </p:sp>
      </p:grpSp>
    </p:spTree>
    <p:extLst>
      <p:ext uri="{BB962C8B-B14F-4D97-AF65-F5344CB8AC3E}">
        <p14:creationId xmlns:p14="http://schemas.microsoft.com/office/powerpoint/2010/main" val="14171820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lroatation correction with sigmid resection_21-DDI-2048755"/>
          <p:cNvPicPr>
            <a:picLocks noGrp="1" noChangeAspect="1"/>
          </p:cNvPicPr>
          <p:nvPr isPhoto="1"/>
        </p:nvPicPr>
        <p:blipFill rotWithShape="1">
          <a:blip r:embed="rId2" cstate="print">
            <a:lum/>
            <a:extLst>
              <a:ext uri="{28A0092B-C50C-407E-A947-70E740481C1C}">
                <a14:useLocalDpi xmlns:a14="http://schemas.microsoft.com/office/drawing/2010/main" val="0"/>
              </a:ext>
            </a:extLst>
          </a:blip>
          <a:srcRect l="16822" r="20571" b="8549"/>
          <a:stretch/>
        </p:blipFill>
        <p:spPr>
          <a:xfrm>
            <a:off x="3240542" y="127789"/>
            <a:ext cx="4689231" cy="5135386"/>
          </a:xfrm>
          <a:prstGeom prst="rect">
            <a:avLst/>
          </a:prstGeom>
          <a:noFill/>
          <a:ln>
            <a:noFill/>
          </a:ln>
        </p:spPr>
      </p:pic>
      <p:sp>
        <p:nvSpPr>
          <p:cNvPr id="3" name="Rectangle 2"/>
          <p:cNvSpPr/>
          <p:nvPr/>
        </p:nvSpPr>
        <p:spPr>
          <a:xfrm>
            <a:off x="904918" y="5452001"/>
            <a:ext cx="10418621" cy="800219"/>
          </a:xfrm>
          <a:prstGeom prst="rect">
            <a:avLst/>
          </a:prstGeom>
        </p:spPr>
        <p:txBody>
          <a:bodyPr wrap="none">
            <a:spAutoFit/>
          </a:bodyPr>
          <a:lstStyle/>
          <a:p>
            <a:r>
              <a:rPr lang="en-US" sz="1400" b="1" dirty="0" smtClean="0"/>
              <a:t>Figure-8 Supplement. </a:t>
            </a:r>
            <a:r>
              <a:rPr lang="en-US" sz="1400" dirty="0" smtClean="0"/>
              <a:t>Failure to complete the 270</a:t>
            </a:r>
            <a:r>
              <a:rPr lang="en-US" sz="1400" baseline="30000" dirty="0" smtClean="0"/>
              <a:t>0</a:t>
            </a:r>
            <a:r>
              <a:rPr lang="en-US" sz="1400" dirty="0" smtClean="0"/>
              <a:t> counterclockwise duodenal rotation because of at birth duodenojejunal </a:t>
            </a:r>
            <a:r>
              <a:rPr lang="en-US" sz="1400" dirty="0"/>
              <a:t>reconstruction </a:t>
            </a:r>
            <a:endParaRPr lang="en-US" sz="1400" dirty="0" smtClean="0"/>
          </a:p>
          <a:p>
            <a:r>
              <a:rPr lang="en-US" sz="1400" dirty="0" smtClean="0"/>
              <a:t>	                 for a long-segment duodenal atresia. Fixation of the residual duodenum and proximal jejunum with mesentericopexy </a:t>
            </a:r>
          </a:p>
          <a:p>
            <a:r>
              <a:rPr lang="en-US" sz="1400" dirty="0" smtClean="0"/>
              <a:t>   	                  were performed in a modified fashion</a:t>
            </a:r>
            <a:r>
              <a:rPr lang="en-US" dirty="0" smtClean="0"/>
              <a:t>. </a:t>
            </a:r>
            <a:endParaRPr lang="en-US" dirty="0"/>
          </a:p>
        </p:txBody>
      </p:sp>
    </p:spTree>
    <p:extLst>
      <p:ext uri="{BB962C8B-B14F-4D97-AF65-F5344CB8AC3E}">
        <p14:creationId xmlns:p14="http://schemas.microsoft.com/office/powerpoint/2010/main" val="303766968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20318</TotalTime>
  <Words>521</Words>
  <Application>Microsoft Office PowerPoint</Application>
  <PresentationFormat>Custom</PresentationFormat>
  <Paragraphs>56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Cleveland Clinic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Abu-Elmagd, Kareem</dc:creator>
  <cp:lastModifiedBy>74639</cp:lastModifiedBy>
  <cp:revision>258</cp:revision>
  <cp:lastPrinted>2021-05-06T19:50:56Z</cp:lastPrinted>
  <dcterms:created xsi:type="dcterms:W3CDTF">2021-03-08T04:23:25Z</dcterms:created>
  <dcterms:modified xsi:type="dcterms:W3CDTF">2021-09-08T17:38:38Z</dcterms:modified>
</cp:coreProperties>
</file>