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65" r:id="rId3"/>
    <p:sldId id="264" r:id="rId4"/>
    <p:sldId id="260" r:id="rId5"/>
    <p:sldId id="261" r:id="rId6"/>
    <p:sldId id="401" r:id="rId7"/>
    <p:sldId id="40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8827576-C37A-0D43-8A0F-12315B5C5D93}">
          <p14:sldIdLst>
            <p14:sldId id="256"/>
          </p14:sldIdLst>
        </p14:section>
        <p14:section name="Cytochrome c (Fig.2C)" id="{C94537C9-D9C5-F242-9A98-68C0559EE767}">
          <p14:sldIdLst>
            <p14:sldId id="265"/>
          </p14:sldIdLst>
        </p14:section>
        <p14:section name="Drp MFF (Fig. 6A-B)" id="{A476ADA8-9D9D-794F-ADC4-069D766FF45B}">
          <p14:sldIdLst>
            <p14:sldId id="264"/>
          </p14:sldIdLst>
        </p14:section>
        <p14:section name="Erk (Fig. 6C)" id="{20FE3EBF-8CE5-0249-A8D3-5C2AA2B8C4F6}">
          <p14:sldIdLst>
            <p14:sldId id="260"/>
            <p14:sldId id="261"/>
          </p14:sldIdLst>
        </p14:section>
        <p14:section name=" Sirt3 (Fig. 6D)" id="{4B099FEF-3CCB-914E-B7EA-7CDE80245348}">
          <p14:sldIdLst>
            <p14:sldId id="401"/>
            <p14:sldId id="4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75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6"/>
    <p:restoredTop sz="94728"/>
  </p:normalViewPr>
  <p:slideViewPr>
    <p:cSldViewPr snapToGrid="0" snapToObjects="1" showGuides="1">
      <p:cViewPr varScale="1">
        <p:scale>
          <a:sx n="123" d="100"/>
          <a:sy n="123" d="100"/>
        </p:scale>
        <p:origin x="1206" y="108"/>
      </p:cViewPr>
      <p:guideLst>
        <p:guide orient="horz" pos="175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474CB-6B15-B04E-8CB5-913840D2F93E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11A48-C566-7047-85C2-751E99EE2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244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A11A48-C566-7047-85C2-751E99EE223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034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96DEA-466A-8F4F-BCE0-4EB85DBE816C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AA8C-EEB5-8341-A5A4-005894220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228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96DEA-466A-8F4F-BCE0-4EB85DBE816C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AA8C-EEB5-8341-A5A4-005894220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7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96DEA-466A-8F4F-BCE0-4EB85DBE816C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AA8C-EEB5-8341-A5A4-005894220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607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96DEA-466A-8F4F-BCE0-4EB85DBE816C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AA8C-EEB5-8341-A5A4-005894220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22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96DEA-466A-8F4F-BCE0-4EB85DBE816C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AA8C-EEB5-8341-A5A4-005894220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5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96DEA-466A-8F4F-BCE0-4EB85DBE816C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AA8C-EEB5-8341-A5A4-005894220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406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96DEA-466A-8F4F-BCE0-4EB85DBE816C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AA8C-EEB5-8341-A5A4-005894220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28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96DEA-466A-8F4F-BCE0-4EB85DBE816C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AA8C-EEB5-8341-A5A4-005894220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238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96DEA-466A-8F4F-BCE0-4EB85DBE816C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AA8C-EEB5-8341-A5A4-005894220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24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96DEA-466A-8F4F-BCE0-4EB85DBE816C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AA8C-EEB5-8341-A5A4-005894220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54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96DEA-466A-8F4F-BCE0-4EB85DBE816C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AA8C-EEB5-8341-A5A4-005894220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120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96DEA-466A-8F4F-BCE0-4EB85DBE816C}" type="datetimeFigureOut">
              <a:rPr lang="en-US" smtClean="0"/>
              <a:t>6/22/2021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3AA8C-EEB5-8341-A5A4-0058942201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12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3C24F-824A-2B4E-BB7E-910C1CB282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Revision-western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40B776-2CE3-9541-A6DE-A0EE16D26C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April-May, 2021</a:t>
            </a:r>
          </a:p>
        </p:txBody>
      </p:sp>
    </p:spTree>
    <p:extLst>
      <p:ext uri="{BB962C8B-B14F-4D97-AF65-F5344CB8AC3E}">
        <p14:creationId xmlns:p14="http://schemas.microsoft.com/office/powerpoint/2010/main" val="3629339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5B3465D-B9CD-FF49-80C8-8116BE8CB8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69"/>
          <a:stretch/>
        </p:blipFill>
        <p:spPr>
          <a:xfrm>
            <a:off x="1784496" y="1728214"/>
            <a:ext cx="5468141" cy="2994540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D2AFCC-E8BB-CC4A-995F-C4B1A2F69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8590"/>
            <a:ext cx="7886700" cy="994172"/>
          </a:xfrm>
        </p:spPr>
        <p:txBody>
          <a:bodyPr>
            <a:normAutofit/>
          </a:bodyPr>
          <a:lstStyle/>
          <a:p>
            <a:r>
              <a:rPr lang="en-US" sz="4000" dirty="0"/>
              <a:t>Cytochrome c (Fig.2C)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4BB7AA5-682C-2240-8215-BAE10AF248CA}"/>
              </a:ext>
            </a:extLst>
          </p:cNvPr>
          <p:cNvGrpSpPr/>
          <p:nvPr/>
        </p:nvGrpSpPr>
        <p:grpSpPr>
          <a:xfrm>
            <a:off x="825334" y="2454550"/>
            <a:ext cx="801715" cy="595181"/>
            <a:chOff x="810742" y="3375772"/>
            <a:chExt cx="664743" cy="793572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1E328A9-7C7F-9544-83D3-B099F598ABAD}"/>
                </a:ext>
              </a:extLst>
            </p:cNvPr>
            <p:cNvGrpSpPr/>
            <p:nvPr/>
          </p:nvGrpSpPr>
          <p:grpSpPr>
            <a:xfrm>
              <a:off x="816396" y="3841050"/>
              <a:ext cx="659089" cy="328294"/>
              <a:chOff x="103530" y="4904873"/>
              <a:chExt cx="878785" cy="437726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7207332-3B9C-044F-B9D3-ED46A13F3E6F}"/>
                  </a:ext>
                </a:extLst>
              </p:cNvPr>
              <p:cNvSpPr txBox="1"/>
              <p:nvPr/>
            </p:nvSpPr>
            <p:spPr>
              <a:xfrm>
                <a:off x="103530" y="4904873"/>
                <a:ext cx="622462" cy="437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 kDa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4C259DB-A5FE-B040-9495-D8F89CF6DB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452" y="5092832"/>
                <a:ext cx="26386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2D496C-A1C3-054D-8C79-AFBD3DDFE8B5}"/>
                </a:ext>
              </a:extLst>
            </p:cNvPr>
            <p:cNvSpPr txBox="1"/>
            <p:nvPr/>
          </p:nvSpPr>
          <p:spPr>
            <a:xfrm>
              <a:off x="810742" y="3375772"/>
              <a:ext cx="547278" cy="32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 kDa</a:t>
              </a:r>
            </a:p>
          </p:txBody>
        </p:sp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77F7580-30AC-CF4F-AF94-C489153C1E97}"/>
              </a:ext>
            </a:extLst>
          </p:cNvPr>
          <p:cNvCxnSpPr>
            <a:cxnSpLocks/>
          </p:cNvCxnSpPr>
          <p:nvPr/>
        </p:nvCxnSpPr>
        <p:spPr>
          <a:xfrm>
            <a:off x="1395195" y="2562223"/>
            <a:ext cx="2386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6846646-784F-AA43-95C9-53FB7B74CC92}"/>
              </a:ext>
            </a:extLst>
          </p:cNvPr>
          <p:cNvSpPr txBox="1"/>
          <p:nvPr/>
        </p:nvSpPr>
        <p:spPr>
          <a:xfrm>
            <a:off x="868003" y="3111111"/>
            <a:ext cx="695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F383AA7-C1FF-B34D-B596-CCEA08D164DF}"/>
              </a:ext>
            </a:extLst>
          </p:cNvPr>
          <p:cNvCxnSpPr>
            <a:cxnSpLocks/>
          </p:cNvCxnSpPr>
          <p:nvPr/>
        </p:nvCxnSpPr>
        <p:spPr>
          <a:xfrm>
            <a:off x="1386710" y="3243341"/>
            <a:ext cx="238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F214C1F-D965-FC42-A0C7-89D165BB7DB3}"/>
              </a:ext>
            </a:extLst>
          </p:cNvPr>
          <p:cNvSpPr txBox="1"/>
          <p:nvPr/>
        </p:nvSpPr>
        <p:spPr>
          <a:xfrm>
            <a:off x="870739" y="3429318"/>
            <a:ext cx="695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E945B1A-56CC-474A-93D1-63D714556149}"/>
              </a:ext>
            </a:extLst>
          </p:cNvPr>
          <p:cNvCxnSpPr>
            <a:cxnSpLocks/>
          </p:cNvCxnSpPr>
          <p:nvPr/>
        </p:nvCxnSpPr>
        <p:spPr>
          <a:xfrm>
            <a:off x="1389446" y="3541672"/>
            <a:ext cx="238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90339DB-AF3C-BB45-BC28-E95455F5D606}"/>
              </a:ext>
            </a:extLst>
          </p:cNvPr>
          <p:cNvSpPr txBox="1"/>
          <p:nvPr/>
        </p:nvSpPr>
        <p:spPr>
          <a:xfrm>
            <a:off x="857534" y="4162075"/>
            <a:ext cx="695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kDa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DD1F538-2B72-DC4E-B311-CEB9A00DB854}"/>
              </a:ext>
            </a:extLst>
          </p:cNvPr>
          <p:cNvCxnSpPr>
            <a:cxnSpLocks/>
          </p:cNvCxnSpPr>
          <p:nvPr/>
        </p:nvCxnSpPr>
        <p:spPr>
          <a:xfrm>
            <a:off x="1376241" y="4294305"/>
            <a:ext cx="238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F268982-E9AE-894F-B6BC-82F7FE6FBFF6}"/>
              </a:ext>
            </a:extLst>
          </p:cNvPr>
          <p:cNvSpPr txBox="1"/>
          <p:nvPr/>
        </p:nvSpPr>
        <p:spPr>
          <a:xfrm>
            <a:off x="868003" y="4334577"/>
            <a:ext cx="695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DB8C9BF-4046-334F-9677-92A8FE4F33D5}"/>
              </a:ext>
            </a:extLst>
          </p:cNvPr>
          <p:cNvCxnSpPr>
            <a:cxnSpLocks/>
          </p:cNvCxnSpPr>
          <p:nvPr/>
        </p:nvCxnSpPr>
        <p:spPr>
          <a:xfrm>
            <a:off x="1386710" y="4466807"/>
            <a:ext cx="238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66135D7-A668-EC46-9FD9-EC5CDFA3E1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302077"/>
              </p:ext>
            </p:extLst>
          </p:nvPr>
        </p:nvGraphicFramePr>
        <p:xfrm>
          <a:off x="1822595" y="912995"/>
          <a:ext cx="535736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244">
                  <a:extLst>
                    <a:ext uri="{9D8B030D-6E8A-4147-A177-3AD203B41FA5}">
                      <a16:colId xmlns:a16="http://schemas.microsoft.com/office/drawing/2014/main" val="1434661705"/>
                    </a:ext>
                  </a:extLst>
                </a:gridCol>
                <a:gridCol w="457556">
                  <a:extLst>
                    <a:ext uri="{9D8B030D-6E8A-4147-A177-3AD203B41FA5}">
                      <a16:colId xmlns:a16="http://schemas.microsoft.com/office/drawing/2014/main" val="2868981008"/>
                    </a:ext>
                  </a:extLst>
                </a:gridCol>
                <a:gridCol w="457556">
                  <a:extLst>
                    <a:ext uri="{9D8B030D-6E8A-4147-A177-3AD203B41FA5}">
                      <a16:colId xmlns:a16="http://schemas.microsoft.com/office/drawing/2014/main" val="2853425162"/>
                    </a:ext>
                  </a:extLst>
                </a:gridCol>
                <a:gridCol w="457556">
                  <a:extLst>
                    <a:ext uri="{9D8B030D-6E8A-4147-A177-3AD203B41FA5}">
                      <a16:colId xmlns:a16="http://schemas.microsoft.com/office/drawing/2014/main" val="2838549063"/>
                    </a:ext>
                  </a:extLst>
                </a:gridCol>
                <a:gridCol w="457556">
                  <a:extLst>
                    <a:ext uri="{9D8B030D-6E8A-4147-A177-3AD203B41FA5}">
                      <a16:colId xmlns:a16="http://schemas.microsoft.com/office/drawing/2014/main" val="3575925022"/>
                    </a:ext>
                  </a:extLst>
                </a:gridCol>
                <a:gridCol w="457556">
                  <a:extLst>
                    <a:ext uri="{9D8B030D-6E8A-4147-A177-3AD203B41FA5}">
                      <a16:colId xmlns:a16="http://schemas.microsoft.com/office/drawing/2014/main" val="2712718070"/>
                    </a:ext>
                  </a:extLst>
                </a:gridCol>
                <a:gridCol w="457556">
                  <a:extLst>
                    <a:ext uri="{9D8B030D-6E8A-4147-A177-3AD203B41FA5}">
                      <a16:colId xmlns:a16="http://schemas.microsoft.com/office/drawing/2014/main" val="961421660"/>
                    </a:ext>
                  </a:extLst>
                </a:gridCol>
                <a:gridCol w="457556">
                  <a:extLst>
                    <a:ext uri="{9D8B030D-6E8A-4147-A177-3AD203B41FA5}">
                      <a16:colId xmlns:a16="http://schemas.microsoft.com/office/drawing/2014/main" val="3274113973"/>
                    </a:ext>
                  </a:extLst>
                </a:gridCol>
                <a:gridCol w="457556">
                  <a:extLst>
                    <a:ext uri="{9D8B030D-6E8A-4147-A177-3AD203B41FA5}">
                      <a16:colId xmlns:a16="http://schemas.microsoft.com/office/drawing/2014/main" val="843927855"/>
                    </a:ext>
                  </a:extLst>
                </a:gridCol>
                <a:gridCol w="457556">
                  <a:extLst>
                    <a:ext uri="{9D8B030D-6E8A-4147-A177-3AD203B41FA5}">
                      <a16:colId xmlns:a16="http://schemas.microsoft.com/office/drawing/2014/main" val="2912719257"/>
                    </a:ext>
                  </a:extLst>
                </a:gridCol>
                <a:gridCol w="457556">
                  <a:extLst>
                    <a:ext uri="{9D8B030D-6E8A-4147-A177-3AD203B41FA5}">
                      <a16:colId xmlns:a16="http://schemas.microsoft.com/office/drawing/2014/main" val="1534908320"/>
                    </a:ext>
                  </a:extLst>
                </a:gridCol>
                <a:gridCol w="457556">
                  <a:extLst>
                    <a:ext uri="{9D8B030D-6E8A-4147-A177-3AD203B41FA5}">
                      <a16:colId xmlns:a16="http://schemas.microsoft.com/office/drawing/2014/main" val="2490661544"/>
                    </a:ext>
                  </a:extLst>
                </a:gridCol>
              </a:tblGrid>
              <a:tr h="188849"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1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Cytosol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8070820"/>
                  </a:ext>
                </a:extLst>
              </a:tr>
              <a:tr h="188849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1hr Sham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1 hr PLB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1 hr TRE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5145992"/>
                  </a:ext>
                </a:extLst>
              </a:tr>
              <a:tr h="188849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7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3863331"/>
                  </a:ext>
                </a:extLst>
              </a:tr>
              <a:tr h="188849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69-1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82-1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82-2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29-2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29-3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57-2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60-2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11-1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11-2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11-5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11-6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147761"/>
                  </a:ext>
                </a:extLst>
              </a:tr>
            </a:tbl>
          </a:graphicData>
        </a:graphic>
      </p:graphicFrame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1A11761-D3A1-DC44-A30C-2969B5EBC597}"/>
              </a:ext>
            </a:extLst>
          </p:cNvPr>
          <p:cNvCxnSpPr>
            <a:cxnSpLocks/>
          </p:cNvCxnSpPr>
          <p:nvPr/>
        </p:nvCxnSpPr>
        <p:spPr>
          <a:xfrm flipH="1">
            <a:off x="7355212" y="5646469"/>
            <a:ext cx="1935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DFCD28C5-6826-364E-A5CE-10B2B6081F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457592"/>
              </p:ext>
            </p:extLst>
          </p:nvPr>
        </p:nvGraphicFramePr>
        <p:xfrm>
          <a:off x="7595369" y="5498653"/>
          <a:ext cx="1502062" cy="27813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02062">
                  <a:extLst>
                    <a:ext uri="{9D8B030D-6E8A-4147-A177-3AD203B41FA5}">
                      <a16:colId xmlns:a16="http://schemas.microsoft.com/office/drawing/2014/main" val="1606229458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36 kDa Gapdh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74468876"/>
                  </a:ext>
                </a:extLst>
              </a:tr>
            </a:tbl>
          </a:graphicData>
        </a:graphic>
      </p:graphicFrame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27DE51A-B5BC-484E-B0DA-ED5E3A57B92E}"/>
              </a:ext>
            </a:extLst>
          </p:cNvPr>
          <p:cNvCxnSpPr>
            <a:cxnSpLocks/>
          </p:cNvCxnSpPr>
          <p:nvPr/>
        </p:nvCxnSpPr>
        <p:spPr>
          <a:xfrm flipH="1">
            <a:off x="7401781" y="3960251"/>
            <a:ext cx="1935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E3B9B70B-70C8-334D-ACF6-2D14640CF1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726702"/>
              </p:ext>
            </p:extLst>
          </p:nvPr>
        </p:nvGraphicFramePr>
        <p:xfrm>
          <a:off x="7641938" y="3812435"/>
          <a:ext cx="1502062" cy="27813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02062">
                  <a:extLst>
                    <a:ext uri="{9D8B030D-6E8A-4147-A177-3AD203B41FA5}">
                      <a16:colId xmlns:a16="http://schemas.microsoft.com/office/drawing/2014/main" val="1606229458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15 kDa </a:t>
                      </a:r>
                      <a:r>
                        <a:rPr lang="en-US" sz="1100" dirty="0" err="1"/>
                        <a:t>Cytoc</a:t>
                      </a:r>
                      <a:endParaRPr lang="en-US" sz="11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74468876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A7A96252-7081-424D-B2B5-812D2FE1DB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0" r="3290" b="16864"/>
          <a:stretch/>
        </p:blipFill>
        <p:spPr>
          <a:xfrm>
            <a:off x="1792572" y="4837044"/>
            <a:ext cx="5460065" cy="1924838"/>
          </a:xfrm>
          <a:prstGeom prst="rect">
            <a:avLst/>
          </a:prstGeom>
          <a:ln>
            <a:noFill/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A97CC95E-8F64-CB49-BFB9-F39B26EBDB82}"/>
              </a:ext>
            </a:extLst>
          </p:cNvPr>
          <p:cNvSpPr txBox="1"/>
          <p:nvPr/>
        </p:nvSpPr>
        <p:spPr>
          <a:xfrm>
            <a:off x="897636" y="5841087"/>
            <a:ext cx="695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86FF3AE-CB0D-3C45-BA91-AA777E663C7A}"/>
              </a:ext>
            </a:extLst>
          </p:cNvPr>
          <p:cNvCxnSpPr>
            <a:cxnSpLocks/>
          </p:cNvCxnSpPr>
          <p:nvPr/>
        </p:nvCxnSpPr>
        <p:spPr>
          <a:xfrm>
            <a:off x="1416343" y="5953441"/>
            <a:ext cx="238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3F17DA45-1B8C-1D44-906C-A6EDF5792EB1}"/>
              </a:ext>
            </a:extLst>
          </p:cNvPr>
          <p:cNvSpPr txBox="1"/>
          <p:nvPr/>
        </p:nvSpPr>
        <p:spPr>
          <a:xfrm>
            <a:off x="910410" y="6588314"/>
            <a:ext cx="695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kDa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3ADEE63-9B66-9E44-9F88-2FA10B18DAA1}"/>
              </a:ext>
            </a:extLst>
          </p:cNvPr>
          <p:cNvCxnSpPr>
            <a:cxnSpLocks/>
          </p:cNvCxnSpPr>
          <p:nvPr/>
        </p:nvCxnSpPr>
        <p:spPr>
          <a:xfrm>
            <a:off x="1429117" y="6720544"/>
            <a:ext cx="238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8CC31E4A-8B3C-BB4E-A4A0-9E9D0BA5CD06}"/>
              </a:ext>
            </a:extLst>
          </p:cNvPr>
          <p:cNvSpPr txBox="1"/>
          <p:nvPr/>
        </p:nvSpPr>
        <p:spPr>
          <a:xfrm>
            <a:off x="878834" y="5447677"/>
            <a:ext cx="695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EFF725D-217A-274C-BD66-B109BC8EAA9E}"/>
              </a:ext>
            </a:extLst>
          </p:cNvPr>
          <p:cNvCxnSpPr>
            <a:cxnSpLocks/>
          </p:cNvCxnSpPr>
          <p:nvPr/>
        </p:nvCxnSpPr>
        <p:spPr>
          <a:xfrm>
            <a:off x="1397541" y="5579907"/>
            <a:ext cx="238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BFC3D0F-CAD8-5544-AD0E-416C982E96B2}"/>
              </a:ext>
            </a:extLst>
          </p:cNvPr>
          <p:cNvSpPr txBox="1"/>
          <p:nvPr/>
        </p:nvSpPr>
        <p:spPr>
          <a:xfrm>
            <a:off x="1891362" y="4959253"/>
            <a:ext cx="5288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above blot was stripped and </a:t>
            </a:r>
            <a:r>
              <a:rPr lang="en-US" dirty="0" err="1"/>
              <a:t>reprobed</a:t>
            </a:r>
            <a:r>
              <a:rPr lang="en-US" dirty="0"/>
              <a:t> for Gapdh</a:t>
            </a:r>
          </a:p>
        </p:txBody>
      </p:sp>
    </p:spTree>
    <p:extLst>
      <p:ext uri="{BB962C8B-B14F-4D97-AF65-F5344CB8AC3E}">
        <p14:creationId xmlns:p14="http://schemas.microsoft.com/office/powerpoint/2010/main" val="2480638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0621DF5-F4A5-5044-97DD-74B9D2DEE2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68" t="27745" r="8691"/>
          <a:stretch/>
        </p:blipFill>
        <p:spPr>
          <a:xfrm>
            <a:off x="1494993" y="1980596"/>
            <a:ext cx="5621425" cy="1565596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D2AFCC-E8BB-CC4A-995F-C4B1A2F69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86700" cy="994172"/>
          </a:xfrm>
        </p:spPr>
        <p:txBody>
          <a:bodyPr>
            <a:normAutofit/>
          </a:bodyPr>
          <a:lstStyle/>
          <a:p>
            <a:r>
              <a:rPr lang="en-US" sz="4000" dirty="0"/>
              <a:t>Drp1, MFF (Fig. 6A-B)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00D2702-E5D0-8F4D-B4E9-FC8DCACC823A}"/>
              </a:ext>
            </a:extLst>
          </p:cNvPr>
          <p:cNvCxnSpPr>
            <a:cxnSpLocks/>
          </p:cNvCxnSpPr>
          <p:nvPr/>
        </p:nvCxnSpPr>
        <p:spPr>
          <a:xfrm flipH="1">
            <a:off x="7178109" y="2920627"/>
            <a:ext cx="1935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CB9444EC-FBE4-E64B-8323-18C667E01D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756987"/>
              </p:ext>
            </p:extLst>
          </p:nvPr>
        </p:nvGraphicFramePr>
        <p:xfrm>
          <a:off x="7418266" y="2761188"/>
          <a:ext cx="1391562" cy="27813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391562">
                  <a:extLst>
                    <a:ext uri="{9D8B030D-6E8A-4147-A177-3AD203B41FA5}">
                      <a16:colId xmlns:a16="http://schemas.microsoft.com/office/drawing/2014/main" val="1606229458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78-80 kDa Drp1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74468876"/>
                  </a:ext>
                </a:extLst>
              </a:tr>
            </a:tbl>
          </a:graphicData>
        </a:graphic>
      </p:graphicFrame>
      <p:grpSp>
        <p:nvGrpSpPr>
          <p:cNvPr id="21" name="Group 20">
            <a:extLst>
              <a:ext uri="{FF2B5EF4-FFF2-40B4-BE49-F238E27FC236}">
                <a16:creationId xmlns:a16="http://schemas.microsoft.com/office/drawing/2014/main" id="{34BB7AA5-682C-2240-8215-BAE10AF248CA}"/>
              </a:ext>
            </a:extLst>
          </p:cNvPr>
          <p:cNvGrpSpPr/>
          <p:nvPr/>
        </p:nvGrpSpPr>
        <p:grpSpPr>
          <a:xfrm>
            <a:off x="612336" y="2603482"/>
            <a:ext cx="801715" cy="542173"/>
            <a:chOff x="810742" y="3375772"/>
            <a:chExt cx="664743" cy="72289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1E328A9-7C7F-9544-83D3-B099F598ABAD}"/>
                </a:ext>
              </a:extLst>
            </p:cNvPr>
            <p:cNvGrpSpPr/>
            <p:nvPr/>
          </p:nvGrpSpPr>
          <p:grpSpPr>
            <a:xfrm>
              <a:off x="816396" y="3770374"/>
              <a:ext cx="659089" cy="328294"/>
              <a:chOff x="103530" y="4810637"/>
              <a:chExt cx="878785" cy="437726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7207332-3B9C-044F-B9D3-ED46A13F3E6F}"/>
                  </a:ext>
                </a:extLst>
              </p:cNvPr>
              <p:cNvSpPr txBox="1"/>
              <p:nvPr/>
            </p:nvSpPr>
            <p:spPr>
              <a:xfrm>
                <a:off x="103530" y="4810637"/>
                <a:ext cx="622462" cy="437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 kDa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4C259DB-A5FE-B040-9495-D8F89CF6DB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452" y="4998596"/>
                <a:ext cx="26386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2D496C-A1C3-054D-8C79-AFBD3DDFE8B5}"/>
                </a:ext>
              </a:extLst>
            </p:cNvPr>
            <p:cNvSpPr txBox="1"/>
            <p:nvPr/>
          </p:nvSpPr>
          <p:spPr>
            <a:xfrm>
              <a:off x="810742" y="3375772"/>
              <a:ext cx="547278" cy="32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 kDa</a:t>
              </a:r>
            </a:p>
          </p:txBody>
        </p:sp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77F7580-30AC-CF4F-AF94-C489153C1E97}"/>
              </a:ext>
            </a:extLst>
          </p:cNvPr>
          <p:cNvCxnSpPr>
            <a:cxnSpLocks/>
          </p:cNvCxnSpPr>
          <p:nvPr/>
        </p:nvCxnSpPr>
        <p:spPr>
          <a:xfrm>
            <a:off x="1182197" y="2711159"/>
            <a:ext cx="2386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6846646-784F-AA43-95C9-53FB7B74CC92}"/>
              </a:ext>
            </a:extLst>
          </p:cNvPr>
          <p:cNvSpPr txBox="1"/>
          <p:nvPr/>
        </p:nvSpPr>
        <p:spPr>
          <a:xfrm>
            <a:off x="655005" y="3167283"/>
            <a:ext cx="695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F383AA7-C1FF-B34D-B596-CCEA08D164DF}"/>
              </a:ext>
            </a:extLst>
          </p:cNvPr>
          <p:cNvCxnSpPr>
            <a:cxnSpLocks/>
          </p:cNvCxnSpPr>
          <p:nvPr/>
        </p:nvCxnSpPr>
        <p:spPr>
          <a:xfrm>
            <a:off x="1173712" y="3299513"/>
            <a:ext cx="238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F214C1F-D965-FC42-A0C7-89D165BB7DB3}"/>
              </a:ext>
            </a:extLst>
          </p:cNvPr>
          <p:cNvSpPr txBox="1"/>
          <p:nvPr/>
        </p:nvSpPr>
        <p:spPr>
          <a:xfrm>
            <a:off x="655005" y="4001265"/>
            <a:ext cx="695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E945B1A-56CC-474A-93D1-63D714556149}"/>
              </a:ext>
            </a:extLst>
          </p:cNvPr>
          <p:cNvCxnSpPr>
            <a:cxnSpLocks/>
          </p:cNvCxnSpPr>
          <p:nvPr/>
        </p:nvCxnSpPr>
        <p:spPr>
          <a:xfrm>
            <a:off x="1173712" y="4113619"/>
            <a:ext cx="238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90339DB-AF3C-BB45-BC28-E95455F5D606}"/>
              </a:ext>
            </a:extLst>
          </p:cNvPr>
          <p:cNvSpPr txBox="1"/>
          <p:nvPr/>
        </p:nvSpPr>
        <p:spPr>
          <a:xfrm>
            <a:off x="644536" y="5024569"/>
            <a:ext cx="695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kDa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DD1F538-2B72-DC4E-B311-CEB9A00DB854}"/>
              </a:ext>
            </a:extLst>
          </p:cNvPr>
          <p:cNvCxnSpPr>
            <a:cxnSpLocks/>
          </p:cNvCxnSpPr>
          <p:nvPr/>
        </p:nvCxnSpPr>
        <p:spPr>
          <a:xfrm>
            <a:off x="1163243" y="5156799"/>
            <a:ext cx="238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F268982-E9AE-894F-B6BC-82F7FE6FBFF6}"/>
              </a:ext>
            </a:extLst>
          </p:cNvPr>
          <p:cNvSpPr txBox="1"/>
          <p:nvPr/>
        </p:nvSpPr>
        <p:spPr>
          <a:xfrm>
            <a:off x="655005" y="5369348"/>
            <a:ext cx="695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DB8C9BF-4046-334F-9677-92A8FE4F33D5}"/>
              </a:ext>
            </a:extLst>
          </p:cNvPr>
          <p:cNvCxnSpPr>
            <a:cxnSpLocks/>
          </p:cNvCxnSpPr>
          <p:nvPr/>
        </p:nvCxnSpPr>
        <p:spPr>
          <a:xfrm>
            <a:off x="1173712" y="5501578"/>
            <a:ext cx="238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66135D7-A668-EC46-9FD9-EC5CDFA3E1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166901"/>
              </p:ext>
            </p:extLst>
          </p:nvPr>
        </p:nvGraphicFramePr>
        <p:xfrm>
          <a:off x="1557140" y="1087456"/>
          <a:ext cx="555719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738">
                  <a:extLst>
                    <a:ext uri="{9D8B030D-6E8A-4147-A177-3AD203B41FA5}">
                      <a16:colId xmlns:a16="http://schemas.microsoft.com/office/drawing/2014/main" val="1434661705"/>
                    </a:ext>
                  </a:extLst>
                </a:gridCol>
                <a:gridCol w="377818">
                  <a:extLst>
                    <a:ext uri="{9D8B030D-6E8A-4147-A177-3AD203B41FA5}">
                      <a16:colId xmlns:a16="http://schemas.microsoft.com/office/drawing/2014/main" val="2868981008"/>
                    </a:ext>
                  </a:extLst>
                </a:gridCol>
                <a:gridCol w="377818">
                  <a:extLst>
                    <a:ext uri="{9D8B030D-6E8A-4147-A177-3AD203B41FA5}">
                      <a16:colId xmlns:a16="http://schemas.microsoft.com/office/drawing/2014/main" val="2853425162"/>
                    </a:ext>
                  </a:extLst>
                </a:gridCol>
                <a:gridCol w="377818">
                  <a:extLst>
                    <a:ext uri="{9D8B030D-6E8A-4147-A177-3AD203B41FA5}">
                      <a16:colId xmlns:a16="http://schemas.microsoft.com/office/drawing/2014/main" val="2838549063"/>
                    </a:ext>
                  </a:extLst>
                </a:gridCol>
                <a:gridCol w="377818">
                  <a:extLst>
                    <a:ext uri="{9D8B030D-6E8A-4147-A177-3AD203B41FA5}">
                      <a16:colId xmlns:a16="http://schemas.microsoft.com/office/drawing/2014/main" val="3871824431"/>
                    </a:ext>
                  </a:extLst>
                </a:gridCol>
                <a:gridCol w="377818">
                  <a:extLst>
                    <a:ext uri="{9D8B030D-6E8A-4147-A177-3AD203B41FA5}">
                      <a16:colId xmlns:a16="http://schemas.microsoft.com/office/drawing/2014/main" val="3575925022"/>
                    </a:ext>
                  </a:extLst>
                </a:gridCol>
                <a:gridCol w="377818">
                  <a:extLst>
                    <a:ext uri="{9D8B030D-6E8A-4147-A177-3AD203B41FA5}">
                      <a16:colId xmlns:a16="http://schemas.microsoft.com/office/drawing/2014/main" val="2712718070"/>
                    </a:ext>
                  </a:extLst>
                </a:gridCol>
                <a:gridCol w="377818">
                  <a:extLst>
                    <a:ext uri="{9D8B030D-6E8A-4147-A177-3AD203B41FA5}">
                      <a16:colId xmlns:a16="http://schemas.microsoft.com/office/drawing/2014/main" val="961421660"/>
                    </a:ext>
                  </a:extLst>
                </a:gridCol>
                <a:gridCol w="377818">
                  <a:extLst>
                    <a:ext uri="{9D8B030D-6E8A-4147-A177-3AD203B41FA5}">
                      <a16:colId xmlns:a16="http://schemas.microsoft.com/office/drawing/2014/main" val="3274113973"/>
                    </a:ext>
                  </a:extLst>
                </a:gridCol>
                <a:gridCol w="377818">
                  <a:extLst>
                    <a:ext uri="{9D8B030D-6E8A-4147-A177-3AD203B41FA5}">
                      <a16:colId xmlns:a16="http://schemas.microsoft.com/office/drawing/2014/main" val="3371660817"/>
                    </a:ext>
                  </a:extLst>
                </a:gridCol>
                <a:gridCol w="377818">
                  <a:extLst>
                    <a:ext uri="{9D8B030D-6E8A-4147-A177-3AD203B41FA5}">
                      <a16:colId xmlns:a16="http://schemas.microsoft.com/office/drawing/2014/main" val="843927855"/>
                    </a:ext>
                  </a:extLst>
                </a:gridCol>
                <a:gridCol w="377818">
                  <a:extLst>
                    <a:ext uri="{9D8B030D-6E8A-4147-A177-3AD203B41FA5}">
                      <a16:colId xmlns:a16="http://schemas.microsoft.com/office/drawing/2014/main" val="2912719257"/>
                    </a:ext>
                  </a:extLst>
                </a:gridCol>
                <a:gridCol w="377818">
                  <a:extLst>
                    <a:ext uri="{9D8B030D-6E8A-4147-A177-3AD203B41FA5}">
                      <a16:colId xmlns:a16="http://schemas.microsoft.com/office/drawing/2014/main" val="1534908320"/>
                    </a:ext>
                  </a:extLst>
                </a:gridCol>
                <a:gridCol w="377818">
                  <a:extLst>
                    <a:ext uri="{9D8B030D-6E8A-4147-A177-3AD203B41FA5}">
                      <a16:colId xmlns:a16="http://schemas.microsoft.com/office/drawing/2014/main" val="2490661544"/>
                    </a:ext>
                  </a:extLst>
                </a:gridCol>
                <a:gridCol w="377818">
                  <a:extLst>
                    <a:ext uri="{9D8B030D-6E8A-4147-A177-3AD203B41FA5}">
                      <a16:colId xmlns:a16="http://schemas.microsoft.com/office/drawing/2014/main" val="4249602325"/>
                    </a:ext>
                  </a:extLst>
                </a:gridCol>
              </a:tblGrid>
              <a:tr h="165477"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Mitochondria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8070820"/>
                  </a:ext>
                </a:extLst>
              </a:tr>
              <a:tr h="165477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1hr Sham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1 hr PLB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1 hr TRE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5145992"/>
                  </a:ext>
                </a:extLst>
              </a:tr>
              <a:tr h="165477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7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15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3863331"/>
                  </a:ext>
                </a:extLst>
              </a:tr>
              <a:tr h="165477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56-1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69-1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82-1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82-2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5-3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57-1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57-2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11-4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11-6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65-1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65-2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58-1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147761"/>
                  </a:ext>
                </a:extLst>
              </a:tr>
            </a:tbl>
          </a:graphicData>
        </a:graphic>
      </p:graphicFrame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1A11761-D3A1-DC44-A30C-2969B5EBC597}"/>
              </a:ext>
            </a:extLst>
          </p:cNvPr>
          <p:cNvCxnSpPr>
            <a:cxnSpLocks/>
          </p:cNvCxnSpPr>
          <p:nvPr/>
        </p:nvCxnSpPr>
        <p:spPr>
          <a:xfrm flipH="1">
            <a:off x="7209158" y="4278556"/>
            <a:ext cx="1935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DFCD28C5-6826-364E-A5CE-10B2B6081F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520202"/>
              </p:ext>
            </p:extLst>
          </p:nvPr>
        </p:nvGraphicFramePr>
        <p:xfrm>
          <a:off x="7449315" y="4130740"/>
          <a:ext cx="1363381" cy="27813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363381">
                  <a:extLst>
                    <a:ext uri="{9D8B030D-6E8A-4147-A177-3AD203B41FA5}">
                      <a16:colId xmlns:a16="http://schemas.microsoft.com/office/drawing/2014/main" val="1606229458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25-35 kDa MFF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74468876"/>
                  </a:ext>
                </a:extLst>
              </a:tr>
            </a:tbl>
          </a:graphicData>
        </a:graphic>
      </p:graphicFrame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27DE51A-B5BC-484E-B0DA-ED5E3A57B92E}"/>
              </a:ext>
            </a:extLst>
          </p:cNvPr>
          <p:cNvCxnSpPr>
            <a:cxnSpLocks/>
          </p:cNvCxnSpPr>
          <p:nvPr/>
        </p:nvCxnSpPr>
        <p:spPr>
          <a:xfrm flipH="1">
            <a:off x="7209158" y="5239034"/>
            <a:ext cx="1935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E3B9B70B-70C8-334D-ACF6-2D14640CF1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9644540"/>
              </p:ext>
            </p:extLst>
          </p:nvPr>
        </p:nvGraphicFramePr>
        <p:xfrm>
          <a:off x="7449315" y="5091218"/>
          <a:ext cx="1363381" cy="27813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363381">
                  <a:extLst>
                    <a:ext uri="{9D8B030D-6E8A-4147-A177-3AD203B41FA5}">
                      <a16:colId xmlns:a16="http://schemas.microsoft.com/office/drawing/2014/main" val="1606229458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17 kDa Cox4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74468876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F4AABB92-2B6E-AF4C-A1E4-BE704A9C10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87" r="6474"/>
          <a:stretch/>
        </p:blipFill>
        <p:spPr>
          <a:xfrm>
            <a:off x="1494993" y="4801070"/>
            <a:ext cx="5667596" cy="1626234"/>
          </a:xfrm>
          <a:prstGeom prst="rect">
            <a:avLst/>
          </a:prstGeom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11D93C4-7607-964C-B8B4-54C1A7D4F3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70" t="20344" r="7934" b="17745"/>
          <a:stretch/>
        </p:blipFill>
        <p:spPr>
          <a:xfrm>
            <a:off x="1494993" y="3729938"/>
            <a:ext cx="5621425" cy="1000854"/>
          </a:xfrm>
          <a:prstGeom prst="rect">
            <a:avLst/>
          </a:prstGeom>
          <a:ln>
            <a:noFill/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A4F14DCE-FAA3-874A-9C4A-853A3F8FE617}"/>
              </a:ext>
            </a:extLst>
          </p:cNvPr>
          <p:cNvSpPr txBox="1"/>
          <p:nvPr/>
        </p:nvSpPr>
        <p:spPr>
          <a:xfrm>
            <a:off x="2094821" y="5780973"/>
            <a:ext cx="5067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full blot was cut at 50 kDa to probe for Drp1, Mff, and approximately at 20 kDa to probe for Cox4</a:t>
            </a:r>
          </a:p>
        </p:txBody>
      </p:sp>
    </p:spTree>
    <p:extLst>
      <p:ext uri="{BB962C8B-B14F-4D97-AF65-F5344CB8AC3E}">
        <p14:creationId xmlns:p14="http://schemas.microsoft.com/office/powerpoint/2010/main" val="2991014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96846646-784F-AA43-95C9-53FB7B74CC92}"/>
              </a:ext>
            </a:extLst>
          </p:cNvPr>
          <p:cNvSpPr txBox="1"/>
          <p:nvPr/>
        </p:nvSpPr>
        <p:spPr>
          <a:xfrm>
            <a:off x="996526" y="2335331"/>
            <a:ext cx="630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F383AA7-C1FF-B34D-B596-CCEA08D164DF}"/>
              </a:ext>
            </a:extLst>
          </p:cNvPr>
          <p:cNvCxnSpPr>
            <a:cxnSpLocks/>
          </p:cNvCxnSpPr>
          <p:nvPr/>
        </p:nvCxnSpPr>
        <p:spPr>
          <a:xfrm>
            <a:off x="1518982" y="2456395"/>
            <a:ext cx="1484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F214C1F-D965-FC42-A0C7-89D165BB7DB3}"/>
              </a:ext>
            </a:extLst>
          </p:cNvPr>
          <p:cNvSpPr txBox="1"/>
          <p:nvPr/>
        </p:nvSpPr>
        <p:spPr>
          <a:xfrm>
            <a:off x="999759" y="2939866"/>
            <a:ext cx="630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E945B1A-56CC-474A-93D1-63D714556149}"/>
              </a:ext>
            </a:extLst>
          </p:cNvPr>
          <p:cNvCxnSpPr>
            <a:cxnSpLocks/>
          </p:cNvCxnSpPr>
          <p:nvPr/>
        </p:nvCxnSpPr>
        <p:spPr>
          <a:xfrm>
            <a:off x="1543402" y="3067916"/>
            <a:ext cx="1484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1A11761-D3A1-DC44-A30C-2969B5EBC597}"/>
              </a:ext>
            </a:extLst>
          </p:cNvPr>
          <p:cNvCxnSpPr>
            <a:cxnSpLocks/>
          </p:cNvCxnSpPr>
          <p:nvPr/>
        </p:nvCxnSpPr>
        <p:spPr>
          <a:xfrm flipH="1">
            <a:off x="7254926" y="2850545"/>
            <a:ext cx="1935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DFCD28C5-6826-364E-A5CE-10B2B6081F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486673"/>
              </p:ext>
            </p:extLst>
          </p:nvPr>
        </p:nvGraphicFramePr>
        <p:xfrm>
          <a:off x="7518967" y="2732666"/>
          <a:ext cx="1397790" cy="27813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397790">
                  <a:extLst>
                    <a:ext uri="{9D8B030D-6E8A-4147-A177-3AD203B41FA5}">
                      <a16:colId xmlns:a16="http://schemas.microsoft.com/office/drawing/2014/main" val="1606229458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42/44 kDa total Erk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74468876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45E05D5A-4651-F749-99F7-B4EF1B027A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63" t="-570" r="9470" b="773"/>
          <a:stretch/>
        </p:blipFill>
        <p:spPr>
          <a:xfrm>
            <a:off x="1695486" y="900835"/>
            <a:ext cx="5544511" cy="3385950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D2AFCC-E8BB-CC4A-995F-C4B1A2F69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26" y="26049"/>
            <a:ext cx="7886700" cy="994172"/>
          </a:xfrm>
        </p:spPr>
        <p:txBody>
          <a:bodyPr>
            <a:normAutofit fontScale="90000"/>
          </a:bodyPr>
          <a:lstStyle/>
          <a:p>
            <a:pPr>
              <a:tabLst>
                <a:tab pos="1881188" algn="l"/>
              </a:tabLst>
            </a:pPr>
            <a:r>
              <a:rPr lang="en-US" sz="4000" dirty="0"/>
              <a:t>Total Erk </a:t>
            </a:r>
            <a:br>
              <a:rPr lang="en-US" sz="4000" dirty="0"/>
            </a:br>
            <a:r>
              <a:rPr lang="en-US" sz="4000" dirty="0"/>
              <a:t>(Fig. 6C) </a:t>
            </a:r>
          </a:p>
        </p:txBody>
      </p:sp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B5297ADF-3D73-734F-A7A9-A1BFB36552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38231"/>
              </p:ext>
            </p:extLst>
          </p:nvPr>
        </p:nvGraphicFramePr>
        <p:xfrm>
          <a:off x="1772808" y="111655"/>
          <a:ext cx="548211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22">
                  <a:extLst>
                    <a:ext uri="{9D8B030D-6E8A-4147-A177-3AD203B41FA5}">
                      <a16:colId xmlns:a16="http://schemas.microsoft.com/office/drawing/2014/main" val="1434661705"/>
                    </a:ext>
                  </a:extLst>
                </a:gridCol>
                <a:gridCol w="372714">
                  <a:extLst>
                    <a:ext uri="{9D8B030D-6E8A-4147-A177-3AD203B41FA5}">
                      <a16:colId xmlns:a16="http://schemas.microsoft.com/office/drawing/2014/main" val="2868981008"/>
                    </a:ext>
                  </a:extLst>
                </a:gridCol>
                <a:gridCol w="372714">
                  <a:extLst>
                    <a:ext uri="{9D8B030D-6E8A-4147-A177-3AD203B41FA5}">
                      <a16:colId xmlns:a16="http://schemas.microsoft.com/office/drawing/2014/main" val="2853425162"/>
                    </a:ext>
                  </a:extLst>
                </a:gridCol>
                <a:gridCol w="372714">
                  <a:extLst>
                    <a:ext uri="{9D8B030D-6E8A-4147-A177-3AD203B41FA5}">
                      <a16:colId xmlns:a16="http://schemas.microsoft.com/office/drawing/2014/main" val="2838549063"/>
                    </a:ext>
                  </a:extLst>
                </a:gridCol>
                <a:gridCol w="372714">
                  <a:extLst>
                    <a:ext uri="{9D8B030D-6E8A-4147-A177-3AD203B41FA5}">
                      <a16:colId xmlns:a16="http://schemas.microsoft.com/office/drawing/2014/main" val="3871824431"/>
                    </a:ext>
                  </a:extLst>
                </a:gridCol>
                <a:gridCol w="372714">
                  <a:extLst>
                    <a:ext uri="{9D8B030D-6E8A-4147-A177-3AD203B41FA5}">
                      <a16:colId xmlns:a16="http://schemas.microsoft.com/office/drawing/2014/main" val="3575925022"/>
                    </a:ext>
                  </a:extLst>
                </a:gridCol>
                <a:gridCol w="372714">
                  <a:extLst>
                    <a:ext uri="{9D8B030D-6E8A-4147-A177-3AD203B41FA5}">
                      <a16:colId xmlns:a16="http://schemas.microsoft.com/office/drawing/2014/main" val="2712718070"/>
                    </a:ext>
                  </a:extLst>
                </a:gridCol>
                <a:gridCol w="372714">
                  <a:extLst>
                    <a:ext uri="{9D8B030D-6E8A-4147-A177-3AD203B41FA5}">
                      <a16:colId xmlns:a16="http://schemas.microsoft.com/office/drawing/2014/main" val="961421660"/>
                    </a:ext>
                  </a:extLst>
                </a:gridCol>
                <a:gridCol w="372714">
                  <a:extLst>
                    <a:ext uri="{9D8B030D-6E8A-4147-A177-3AD203B41FA5}">
                      <a16:colId xmlns:a16="http://schemas.microsoft.com/office/drawing/2014/main" val="3274113973"/>
                    </a:ext>
                  </a:extLst>
                </a:gridCol>
                <a:gridCol w="372714">
                  <a:extLst>
                    <a:ext uri="{9D8B030D-6E8A-4147-A177-3AD203B41FA5}">
                      <a16:colId xmlns:a16="http://schemas.microsoft.com/office/drawing/2014/main" val="3371660817"/>
                    </a:ext>
                  </a:extLst>
                </a:gridCol>
                <a:gridCol w="372714">
                  <a:extLst>
                    <a:ext uri="{9D8B030D-6E8A-4147-A177-3AD203B41FA5}">
                      <a16:colId xmlns:a16="http://schemas.microsoft.com/office/drawing/2014/main" val="843927855"/>
                    </a:ext>
                  </a:extLst>
                </a:gridCol>
                <a:gridCol w="372714">
                  <a:extLst>
                    <a:ext uri="{9D8B030D-6E8A-4147-A177-3AD203B41FA5}">
                      <a16:colId xmlns:a16="http://schemas.microsoft.com/office/drawing/2014/main" val="2912719257"/>
                    </a:ext>
                  </a:extLst>
                </a:gridCol>
                <a:gridCol w="372714">
                  <a:extLst>
                    <a:ext uri="{9D8B030D-6E8A-4147-A177-3AD203B41FA5}">
                      <a16:colId xmlns:a16="http://schemas.microsoft.com/office/drawing/2014/main" val="1534908320"/>
                    </a:ext>
                  </a:extLst>
                </a:gridCol>
                <a:gridCol w="372714">
                  <a:extLst>
                    <a:ext uri="{9D8B030D-6E8A-4147-A177-3AD203B41FA5}">
                      <a16:colId xmlns:a16="http://schemas.microsoft.com/office/drawing/2014/main" val="2490661544"/>
                    </a:ext>
                  </a:extLst>
                </a:gridCol>
                <a:gridCol w="372714">
                  <a:extLst>
                    <a:ext uri="{9D8B030D-6E8A-4147-A177-3AD203B41FA5}">
                      <a16:colId xmlns:a16="http://schemas.microsoft.com/office/drawing/2014/main" val="4249602325"/>
                    </a:ext>
                  </a:extLst>
                </a:gridCol>
              </a:tblGrid>
              <a:tr h="111884"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Whole cell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8070820"/>
                  </a:ext>
                </a:extLst>
              </a:tr>
              <a:tr h="111884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3hr Sham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3 hr PLB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3 hr TRE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5145992"/>
                  </a:ext>
                </a:extLst>
              </a:tr>
              <a:tr h="1118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7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15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3863331"/>
                  </a:ext>
                </a:extLst>
              </a:tr>
              <a:tr h="111884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42-1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68-1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81-1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81-2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45-1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45-2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41-1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47-2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47-3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67-1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67-2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12-1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12-3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48-3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147761"/>
                  </a:ext>
                </a:extLst>
              </a:tr>
            </a:tbl>
          </a:graphicData>
        </a:graphic>
      </p:graphicFrame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DB2A9F6-F52C-6041-8A15-7E914456A03A}"/>
              </a:ext>
            </a:extLst>
          </p:cNvPr>
          <p:cNvCxnSpPr>
            <a:cxnSpLocks/>
          </p:cNvCxnSpPr>
          <p:nvPr/>
        </p:nvCxnSpPr>
        <p:spPr>
          <a:xfrm flipH="1">
            <a:off x="7249385" y="5995153"/>
            <a:ext cx="1935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39F61482-C70E-1641-9418-A3A142F4C1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475579"/>
              </p:ext>
            </p:extLst>
          </p:nvPr>
        </p:nvGraphicFramePr>
        <p:xfrm>
          <a:off x="7518968" y="5847457"/>
          <a:ext cx="1136836" cy="27813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136836">
                  <a:extLst>
                    <a:ext uri="{9D8B030D-6E8A-4147-A177-3AD203B41FA5}">
                      <a16:colId xmlns:a16="http://schemas.microsoft.com/office/drawing/2014/main" val="1606229458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36 kDa Gapdh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74468876"/>
                  </a:ext>
                </a:extLst>
              </a:tr>
            </a:tbl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C051718F-9E58-BC43-A6AD-FD10737178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73" r="7748" b="2469"/>
          <a:stretch/>
        </p:blipFill>
        <p:spPr>
          <a:xfrm>
            <a:off x="1691826" y="4319159"/>
            <a:ext cx="5544511" cy="2485234"/>
          </a:xfrm>
          <a:prstGeom prst="rect">
            <a:avLst/>
          </a:prstGeom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8CD1B7C-19C7-6E4B-89B3-F07933E03492}"/>
              </a:ext>
            </a:extLst>
          </p:cNvPr>
          <p:cNvSpPr txBox="1"/>
          <p:nvPr/>
        </p:nvSpPr>
        <p:spPr>
          <a:xfrm>
            <a:off x="2158849" y="4365658"/>
            <a:ext cx="5427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above blot was stripped and </a:t>
            </a:r>
            <a:r>
              <a:rPr lang="en-US" dirty="0" err="1"/>
              <a:t>reprobed</a:t>
            </a:r>
            <a:r>
              <a:rPr lang="en-US" dirty="0"/>
              <a:t> for Gapdh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0B504C-2B5A-6240-B7FB-A27340BF4807}"/>
              </a:ext>
            </a:extLst>
          </p:cNvPr>
          <p:cNvSpPr txBox="1"/>
          <p:nvPr/>
        </p:nvSpPr>
        <p:spPr>
          <a:xfrm>
            <a:off x="914628" y="5463002"/>
            <a:ext cx="630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3086F38-724A-4145-87A2-62BF563F481F}"/>
              </a:ext>
            </a:extLst>
          </p:cNvPr>
          <p:cNvCxnSpPr>
            <a:cxnSpLocks/>
          </p:cNvCxnSpPr>
          <p:nvPr/>
        </p:nvCxnSpPr>
        <p:spPr>
          <a:xfrm>
            <a:off x="1469189" y="5598174"/>
            <a:ext cx="1484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CBD8219-13DB-044F-94EC-51CA7AF3297E}"/>
              </a:ext>
            </a:extLst>
          </p:cNvPr>
          <p:cNvSpPr txBox="1"/>
          <p:nvPr/>
        </p:nvSpPr>
        <p:spPr>
          <a:xfrm>
            <a:off x="945683" y="5956487"/>
            <a:ext cx="630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8DB81E0-B81C-E944-A724-8F556126A9CB}"/>
              </a:ext>
            </a:extLst>
          </p:cNvPr>
          <p:cNvCxnSpPr>
            <a:cxnSpLocks/>
          </p:cNvCxnSpPr>
          <p:nvPr/>
        </p:nvCxnSpPr>
        <p:spPr>
          <a:xfrm>
            <a:off x="1501644" y="6092702"/>
            <a:ext cx="1484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388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E2CE234-E1E9-5949-9AE4-9811799D8E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96" t="1847" r="11832" b="8194"/>
          <a:stretch/>
        </p:blipFill>
        <p:spPr>
          <a:xfrm>
            <a:off x="1809991" y="805992"/>
            <a:ext cx="5732393" cy="3527467"/>
          </a:xfrm>
          <a:prstGeom prst="rect">
            <a:avLst/>
          </a:prstGeom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D2AFCC-E8BB-CC4A-995F-C4B1A2F69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5" y="106859"/>
            <a:ext cx="3114668" cy="994172"/>
          </a:xfrm>
        </p:spPr>
        <p:txBody>
          <a:bodyPr>
            <a:normAutofit fontScale="90000"/>
          </a:bodyPr>
          <a:lstStyle/>
          <a:p>
            <a:pPr>
              <a:tabLst>
                <a:tab pos="1881188" algn="l"/>
              </a:tabLst>
            </a:pPr>
            <a:r>
              <a:rPr lang="en-US" sz="4000" dirty="0"/>
              <a:t>pErk </a:t>
            </a:r>
            <a:br>
              <a:rPr lang="en-US" sz="4000" dirty="0"/>
            </a:br>
            <a:r>
              <a:rPr lang="en-US" sz="4000" dirty="0"/>
              <a:t>(Fig. 6C)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FD47C78-39DB-0E42-AF50-C5E2C1923972}"/>
              </a:ext>
            </a:extLst>
          </p:cNvPr>
          <p:cNvCxnSpPr>
            <a:cxnSpLocks/>
          </p:cNvCxnSpPr>
          <p:nvPr/>
        </p:nvCxnSpPr>
        <p:spPr>
          <a:xfrm flipH="1">
            <a:off x="7577442" y="3111976"/>
            <a:ext cx="1935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id="{93D27B36-E9F5-454E-B4AA-97DB5AB00D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417998"/>
              </p:ext>
            </p:extLst>
          </p:nvPr>
        </p:nvGraphicFramePr>
        <p:xfrm>
          <a:off x="7806088" y="2972911"/>
          <a:ext cx="1283659" cy="27813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283659">
                  <a:extLst>
                    <a:ext uri="{9D8B030D-6E8A-4147-A177-3AD203B41FA5}">
                      <a16:colId xmlns:a16="http://schemas.microsoft.com/office/drawing/2014/main" val="1606229458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42/44 kDa p-Erk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74468876"/>
                  </a:ext>
                </a:extLst>
              </a:tr>
            </a:tbl>
          </a:graphicData>
        </a:graphic>
      </p:graphicFrame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F2CB9349-9F9A-8F49-96EA-B7BDE18B9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580074"/>
              </p:ext>
            </p:extLst>
          </p:nvPr>
        </p:nvGraphicFramePr>
        <p:xfrm>
          <a:off x="1864310" y="225285"/>
          <a:ext cx="5708396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024">
                  <a:extLst>
                    <a:ext uri="{9D8B030D-6E8A-4147-A177-3AD203B41FA5}">
                      <a16:colId xmlns:a16="http://schemas.microsoft.com/office/drawing/2014/main" val="1434661705"/>
                    </a:ext>
                  </a:extLst>
                </a:gridCol>
                <a:gridCol w="388098">
                  <a:extLst>
                    <a:ext uri="{9D8B030D-6E8A-4147-A177-3AD203B41FA5}">
                      <a16:colId xmlns:a16="http://schemas.microsoft.com/office/drawing/2014/main" val="2868981008"/>
                    </a:ext>
                  </a:extLst>
                </a:gridCol>
                <a:gridCol w="388098">
                  <a:extLst>
                    <a:ext uri="{9D8B030D-6E8A-4147-A177-3AD203B41FA5}">
                      <a16:colId xmlns:a16="http://schemas.microsoft.com/office/drawing/2014/main" val="2853425162"/>
                    </a:ext>
                  </a:extLst>
                </a:gridCol>
                <a:gridCol w="388098">
                  <a:extLst>
                    <a:ext uri="{9D8B030D-6E8A-4147-A177-3AD203B41FA5}">
                      <a16:colId xmlns:a16="http://schemas.microsoft.com/office/drawing/2014/main" val="2838549063"/>
                    </a:ext>
                  </a:extLst>
                </a:gridCol>
                <a:gridCol w="388098">
                  <a:extLst>
                    <a:ext uri="{9D8B030D-6E8A-4147-A177-3AD203B41FA5}">
                      <a16:colId xmlns:a16="http://schemas.microsoft.com/office/drawing/2014/main" val="3871824431"/>
                    </a:ext>
                  </a:extLst>
                </a:gridCol>
                <a:gridCol w="388098">
                  <a:extLst>
                    <a:ext uri="{9D8B030D-6E8A-4147-A177-3AD203B41FA5}">
                      <a16:colId xmlns:a16="http://schemas.microsoft.com/office/drawing/2014/main" val="3575925022"/>
                    </a:ext>
                  </a:extLst>
                </a:gridCol>
                <a:gridCol w="388098">
                  <a:extLst>
                    <a:ext uri="{9D8B030D-6E8A-4147-A177-3AD203B41FA5}">
                      <a16:colId xmlns:a16="http://schemas.microsoft.com/office/drawing/2014/main" val="2712718070"/>
                    </a:ext>
                  </a:extLst>
                </a:gridCol>
                <a:gridCol w="388098">
                  <a:extLst>
                    <a:ext uri="{9D8B030D-6E8A-4147-A177-3AD203B41FA5}">
                      <a16:colId xmlns:a16="http://schemas.microsoft.com/office/drawing/2014/main" val="961421660"/>
                    </a:ext>
                  </a:extLst>
                </a:gridCol>
                <a:gridCol w="388098">
                  <a:extLst>
                    <a:ext uri="{9D8B030D-6E8A-4147-A177-3AD203B41FA5}">
                      <a16:colId xmlns:a16="http://schemas.microsoft.com/office/drawing/2014/main" val="3274113973"/>
                    </a:ext>
                  </a:extLst>
                </a:gridCol>
                <a:gridCol w="388098">
                  <a:extLst>
                    <a:ext uri="{9D8B030D-6E8A-4147-A177-3AD203B41FA5}">
                      <a16:colId xmlns:a16="http://schemas.microsoft.com/office/drawing/2014/main" val="3371660817"/>
                    </a:ext>
                  </a:extLst>
                </a:gridCol>
                <a:gridCol w="388098">
                  <a:extLst>
                    <a:ext uri="{9D8B030D-6E8A-4147-A177-3AD203B41FA5}">
                      <a16:colId xmlns:a16="http://schemas.microsoft.com/office/drawing/2014/main" val="843927855"/>
                    </a:ext>
                  </a:extLst>
                </a:gridCol>
                <a:gridCol w="388098">
                  <a:extLst>
                    <a:ext uri="{9D8B030D-6E8A-4147-A177-3AD203B41FA5}">
                      <a16:colId xmlns:a16="http://schemas.microsoft.com/office/drawing/2014/main" val="2912719257"/>
                    </a:ext>
                  </a:extLst>
                </a:gridCol>
                <a:gridCol w="388098">
                  <a:extLst>
                    <a:ext uri="{9D8B030D-6E8A-4147-A177-3AD203B41FA5}">
                      <a16:colId xmlns:a16="http://schemas.microsoft.com/office/drawing/2014/main" val="1534908320"/>
                    </a:ext>
                  </a:extLst>
                </a:gridCol>
                <a:gridCol w="388098">
                  <a:extLst>
                    <a:ext uri="{9D8B030D-6E8A-4147-A177-3AD203B41FA5}">
                      <a16:colId xmlns:a16="http://schemas.microsoft.com/office/drawing/2014/main" val="2490661544"/>
                    </a:ext>
                  </a:extLst>
                </a:gridCol>
                <a:gridCol w="388098">
                  <a:extLst>
                    <a:ext uri="{9D8B030D-6E8A-4147-A177-3AD203B41FA5}">
                      <a16:colId xmlns:a16="http://schemas.microsoft.com/office/drawing/2014/main" val="4249602325"/>
                    </a:ext>
                  </a:extLst>
                </a:gridCol>
              </a:tblGrid>
              <a:tr h="205740"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4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Whole cell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807082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3hr Sham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3 hr PLB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3 hr TRE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5145992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7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15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386333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42-1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68-1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81-1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81-2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45-1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45-2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41-1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47-2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47-3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67-1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67-2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12-1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12-3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48-3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147761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64E9C126-D44B-784E-8EF6-B50EFDCB3B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45" t="9571" r="7891"/>
          <a:stretch/>
        </p:blipFill>
        <p:spPr>
          <a:xfrm>
            <a:off x="1746544" y="4373216"/>
            <a:ext cx="5762715" cy="2400361"/>
          </a:xfrm>
          <a:prstGeom prst="rect">
            <a:avLst/>
          </a:prstGeom>
          <a:ln>
            <a:noFill/>
          </a:ln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37B02A0-2676-0146-970A-0A1C421934B2}"/>
              </a:ext>
            </a:extLst>
          </p:cNvPr>
          <p:cNvCxnSpPr>
            <a:cxnSpLocks/>
          </p:cNvCxnSpPr>
          <p:nvPr/>
        </p:nvCxnSpPr>
        <p:spPr>
          <a:xfrm flipH="1">
            <a:off x="7572706" y="6014344"/>
            <a:ext cx="1935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A16AD90F-2A9A-BB44-8BCC-2B9913B898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547606"/>
              </p:ext>
            </p:extLst>
          </p:nvPr>
        </p:nvGraphicFramePr>
        <p:xfrm>
          <a:off x="7806089" y="5866648"/>
          <a:ext cx="1189504" cy="27813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189504">
                  <a:extLst>
                    <a:ext uri="{9D8B030D-6E8A-4147-A177-3AD203B41FA5}">
                      <a16:colId xmlns:a16="http://schemas.microsoft.com/office/drawing/2014/main" val="1606229458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36 kDa Gapdh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74468876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B49F0864-8392-324E-8CEB-01D72B903264}"/>
              </a:ext>
            </a:extLst>
          </p:cNvPr>
          <p:cNvSpPr txBox="1"/>
          <p:nvPr/>
        </p:nvSpPr>
        <p:spPr>
          <a:xfrm>
            <a:off x="946322" y="2586558"/>
            <a:ext cx="630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565BED0-D0A1-FE4A-B908-354FE2616951}"/>
              </a:ext>
            </a:extLst>
          </p:cNvPr>
          <p:cNvCxnSpPr>
            <a:cxnSpLocks/>
          </p:cNvCxnSpPr>
          <p:nvPr/>
        </p:nvCxnSpPr>
        <p:spPr>
          <a:xfrm>
            <a:off x="1523486" y="2692445"/>
            <a:ext cx="1484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8054A96-05AC-9942-A41C-5704FF8A7A87}"/>
              </a:ext>
            </a:extLst>
          </p:cNvPr>
          <p:cNvSpPr txBox="1"/>
          <p:nvPr/>
        </p:nvSpPr>
        <p:spPr>
          <a:xfrm>
            <a:off x="1019329" y="3219333"/>
            <a:ext cx="630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0C44B92-2512-F645-943F-43BE0DA1B9E6}"/>
              </a:ext>
            </a:extLst>
          </p:cNvPr>
          <p:cNvCxnSpPr>
            <a:cxnSpLocks/>
          </p:cNvCxnSpPr>
          <p:nvPr/>
        </p:nvCxnSpPr>
        <p:spPr>
          <a:xfrm>
            <a:off x="1598120" y="3359058"/>
            <a:ext cx="1484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0F44ED3-77E3-7244-BF0F-47EEE2517EF9}"/>
              </a:ext>
            </a:extLst>
          </p:cNvPr>
          <p:cNvSpPr txBox="1"/>
          <p:nvPr/>
        </p:nvSpPr>
        <p:spPr>
          <a:xfrm>
            <a:off x="2333757" y="4374833"/>
            <a:ext cx="5202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above blot was stripped and </a:t>
            </a:r>
            <a:r>
              <a:rPr lang="en-US" dirty="0" err="1"/>
              <a:t>reprobed</a:t>
            </a:r>
            <a:r>
              <a:rPr lang="en-US" dirty="0"/>
              <a:t> for Gapdh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672198-CBBA-EE4F-9428-7602188E89F2}"/>
              </a:ext>
            </a:extLst>
          </p:cNvPr>
          <p:cNvSpPr txBox="1"/>
          <p:nvPr/>
        </p:nvSpPr>
        <p:spPr>
          <a:xfrm>
            <a:off x="990840" y="5444299"/>
            <a:ext cx="630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6416825-E8BE-CF47-9FFD-5A8CB11F8D89}"/>
              </a:ext>
            </a:extLst>
          </p:cNvPr>
          <p:cNvCxnSpPr>
            <a:cxnSpLocks/>
          </p:cNvCxnSpPr>
          <p:nvPr/>
        </p:nvCxnSpPr>
        <p:spPr>
          <a:xfrm>
            <a:off x="1576495" y="5555655"/>
            <a:ext cx="1484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1092710-8F73-7245-9B58-01529D2ADDFE}"/>
              </a:ext>
            </a:extLst>
          </p:cNvPr>
          <p:cNvSpPr txBox="1"/>
          <p:nvPr/>
        </p:nvSpPr>
        <p:spPr>
          <a:xfrm>
            <a:off x="993198" y="5953963"/>
            <a:ext cx="6301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E578674-EB7B-CE42-9EBF-48CD7BFA9AE0}"/>
              </a:ext>
            </a:extLst>
          </p:cNvPr>
          <p:cNvCxnSpPr>
            <a:cxnSpLocks/>
          </p:cNvCxnSpPr>
          <p:nvPr/>
        </p:nvCxnSpPr>
        <p:spPr>
          <a:xfrm>
            <a:off x="1576495" y="6088489"/>
            <a:ext cx="1484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5222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AC9230E-3105-E642-B0B7-9656152372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142"/>
          <a:stretch/>
        </p:blipFill>
        <p:spPr>
          <a:xfrm>
            <a:off x="1933721" y="1338475"/>
            <a:ext cx="4858337" cy="31235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3AA3AF1-BA9D-2F44-813D-15D0ACE3C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828"/>
            <a:ext cx="7886700" cy="955904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Sirt3 </a:t>
            </a:r>
            <a:br>
              <a:rPr lang="en-US" sz="4000" dirty="0"/>
            </a:br>
            <a:r>
              <a:rPr lang="en-US" sz="4000" dirty="0"/>
              <a:t>(Fig. 6D)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8298270-5386-F642-8968-127A308335BF}"/>
              </a:ext>
            </a:extLst>
          </p:cNvPr>
          <p:cNvGrpSpPr/>
          <p:nvPr/>
        </p:nvGrpSpPr>
        <p:grpSpPr>
          <a:xfrm>
            <a:off x="1053774" y="2195464"/>
            <a:ext cx="679011" cy="2160659"/>
            <a:chOff x="269180" y="3798492"/>
            <a:chExt cx="679011" cy="1387137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44539C1-B2C8-D444-86E2-A2FE46D9FAD5}"/>
                </a:ext>
              </a:extLst>
            </p:cNvPr>
            <p:cNvGrpSpPr/>
            <p:nvPr/>
          </p:nvGrpSpPr>
          <p:grpSpPr>
            <a:xfrm>
              <a:off x="269180" y="4305240"/>
              <a:ext cx="679011" cy="880389"/>
              <a:chOff x="782305" y="2926465"/>
              <a:chExt cx="679011" cy="88038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2B5AFADB-92F8-894F-89D9-7E62B487957B}"/>
                  </a:ext>
                </a:extLst>
              </p:cNvPr>
              <p:cNvGrpSpPr/>
              <p:nvPr/>
            </p:nvGrpSpPr>
            <p:grpSpPr>
              <a:xfrm>
                <a:off x="782305" y="2926465"/>
                <a:ext cx="673355" cy="880389"/>
                <a:chOff x="782305" y="2926465"/>
                <a:chExt cx="673355" cy="880389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C3F0A839-FBE6-8342-B13E-79DFF1F9C481}"/>
                    </a:ext>
                  </a:extLst>
                </p:cNvPr>
                <p:cNvGrpSpPr/>
                <p:nvPr/>
              </p:nvGrpSpPr>
              <p:grpSpPr>
                <a:xfrm>
                  <a:off x="782305" y="2926465"/>
                  <a:ext cx="673355" cy="880389"/>
                  <a:chOff x="58076" y="3685414"/>
                  <a:chExt cx="897806" cy="1173851"/>
                </a:xfrm>
              </p:grpSpPr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443CB074-F05C-1949-B860-03E936AA7668}"/>
                      </a:ext>
                    </a:extLst>
                  </p:cNvPr>
                  <p:cNvSpPr txBox="1"/>
                  <p:nvPr/>
                </p:nvSpPr>
                <p:spPr>
                  <a:xfrm>
                    <a:off x="69557" y="3685414"/>
                    <a:ext cx="878782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25 kDa</a:t>
                    </a:r>
                  </a:p>
                </p:txBody>
              </p: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494A6B39-8E97-684E-9AEF-3D49C111C8B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4480" y="3757377"/>
                    <a:ext cx="263864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" name="TextBox 27">
                    <a:extLst>
                      <a:ext uri="{FF2B5EF4-FFF2-40B4-BE49-F238E27FC236}">
                        <a16:creationId xmlns:a16="http://schemas.microsoft.com/office/drawing/2014/main" id="{A002915A-73B1-0A4D-92FC-B35F3AF3EAF2}"/>
                      </a:ext>
                    </a:extLst>
                  </p:cNvPr>
                  <p:cNvSpPr txBox="1"/>
                  <p:nvPr/>
                </p:nvSpPr>
                <p:spPr>
                  <a:xfrm>
                    <a:off x="77097" y="4230881"/>
                    <a:ext cx="769114" cy="30777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15 kDa</a:t>
                    </a:r>
                  </a:p>
                </p:txBody>
              </p:sp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68B67CD4-407F-C048-8F6D-CA4375ABAA4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92018" y="4314166"/>
                    <a:ext cx="263864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8F0BDF1A-B988-9F42-A2FD-352FEB711BA0}"/>
                      </a:ext>
                    </a:extLst>
                  </p:cNvPr>
                  <p:cNvSpPr txBox="1"/>
                  <p:nvPr/>
                </p:nvSpPr>
                <p:spPr>
                  <a:xfrm>
                    <a:off x="58076" y="4551488"/>
                    <a:ext cx="695201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10 kDa</a:t>
                    </a:r>
                  </a:p>
                </p:txBody>
              </p:sp>
              <p:cxnSp>
                <p:nvCxnSpPr>
                  <p:cNvPr id="31" name="Straight Arrow Connector 30">
                    <a:extLst>
                      <a:ext uri="{FF2B5EF4-FFF2-40B4-BE49-F238E27FC236}">
                        <a16:creationId xmlns:a16="http://schemas.microsoft.com/office/drawing/2014/main" id="{60629A83-2C6D-9345-8FBF-72C70A6B0FE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72998" y="4634767"/>
                    <a:ext cx="263864" cy="0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25D06A54-94D0-F94D-AA99-9D485656F77F}"/>
                    </a:ext>
                  </a:extLst>
                </p:cNvPr>
                <p:cNvSpPr txBox="1"/>
                <p:nvPr/>
              </p:nvSpPr>
              <p:spPr>
                <a:xfrm>
                  <a:off x="790916" y="3063560"/>
                  <a:ext cx="659088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 kDa</a:t>
                  </a:r>
                </a:p>
              </p:txBody>
            </p:sp>
          </p:grp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0B234DD7-2CD8-9F45-9EC5-1C3BB6F22D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63418" y="3128631"/>
                <a:ext cx="19789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8CA3131-C298-B041-B742-7395C957A898}"/>
                </a:ext>
              </a:extLst>
            </p:cNvPr>
            <p:cNvSpPr txBox="1"/>
            <p:nvPr/>
          </p:nvSpPr>
          <p:spPr>
            <a:xfrm>
              <a:off x="282662" y="3798492"/>
              <a:ext cx="65908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 kDa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74A015E-13B3-E04D-B7C0-6DED8A35F766}"/>
                </a:ext>
              </a:extLst>
            </p:cNvPr>
            <p:cNvCxnSpPr>
              <a:cxnSpLocks/>
            </p:cNvCxnSpPr>
            <p:nvPr/>
          </p:nvCxnSpPr>
          <p:spPr>
            <a:xfrm>
              <a:off x="743853" y="3860971"/>
              <a:ext cx="19789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4DE2D9E-2384-0945-AB7D-08371AF3D9C3}"/>
                </a:ext>
              </a:extLst>
            </p:cNvPr>
            <p:cNvSpPr txBox="1"/>
            <p:nvPr/>
          </p:nvSpPr>
          <p:spPr>
            <a:xfrm>
              <a:off x="282663" y="3948817"/>
              <a:ext cx="65908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37 kDa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80DCBAD-5AA0-F04D-AFD0-8B06E37076F1}"/>
                </a:ext>
              </a:extLst>
            </p:cNvPr>
            <p:cNvCxnSpPr>
              <a:cxnSpLocks/>
            </p:cNvCxnSpPr>
            <p:nvPr/>
          </p:nvCxnSpPr>
          <p:spPr>
            <a:xfrm>
              <a:off x="743854" y="4011280"/>
              <a:ext cx="19789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CDC9F6A2-006A-4C44-803C-6C684DC82B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505"/>
          <a:stretch/>
        </p:blipFill>
        <p:spPr>
          <a:xfrm>
            <a:off x="1959204" y="4504705"/>
            <a:ext cx="4832854" cy="1958024"/>
          </a:xfrm>
          <a:prstGeom prst="rect">
            <a:avLst/>
          </a:prstGeom>
          <a:ln w="6350">
            <a:noFill/>
          </a:ln>
        </p:spPr>
      </p:pic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E6AF5A3A-FC76-3141-9D53-46FCA6925B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957935"/>
              </p:ext>
            </p:extLst>
          </p:nvPr>
        </p:nvGraphicFramePr>
        <p:xfrm>
          <a:off x="1933720" y="389576"/>
          <a:ext cx="4858337" cy="927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041">
                  <a:extLst>
                    <a:ext uri="{9D8B030D-6E8A-4147-A177-3AD203B41FA5}">
                      <a16:colId xmlns:a16="http://schemas.microsoft.com/office/drawing/2014/main" val="1434661705"/>
                    </a:ext>
                  </a:extLst>
                </a:gridCol>
                <a:gridCol w="414936">
                  <a:extLst>
                    <a:ext uri="{9D8B030D-6E8A-4147-A177-3AD203B41FA5}">
                      <a16:colId xmlns:a16="http://schemas.microsoft.com/office/drawing/2014/main" val="2868981008"/>
                    </a:ext>
                  </a:extLst>
                </a:gridCol>
                <a:gridCol w="414936">
                  <a:extLst>
                    <a:ext uri="{9D8B030D-6E8A-4147-A177-3AD203B41FA5}">
                      <a16:colId xmlns:a16="http://schemas.microsoft.com/office/drawing/2014/main" val="2853425162"/>
                    </a:ext>
                  </a:extLst>
                </a:gridCol>
                <a:gridCol w="414936">
                  <a:extLst>
                    <a:ext uri="{9D8B030D-6E8A-4147-A177-3AD203B41FA5}">
                      <a16:colId xmlns:a16="http://schemas.microsoft.com/office/drawing/2014/main" val="2838549063"/>
                    </a:ext>
                  </a:extLst>
                </a:gridCol>
                <a:gridCol w="414936">
                  <a:extLst>
                    <a:ext uri="{9D8B030D-6E8A-4147-A177-3AD203B41FA5}">
                      <a16:colId xmlns:a16="http://schemas.microsoft.com/office/drawing/2014/main" val="3575925022"/>
                    </a:ext>
                  </a:extLst>
                </a:gridCol>
                <a:gridCol w="414936">
                  <a:extLst>
                    <a:ext uri="{9D8B030D-6E8A-4147-A177-3AD203B41FA5}">
                      <a16:colId xmlns:a16="http://schemas.microsoft.com/office/drawing/2014/main" val="2712718070"/>
                    </a:ext>
                  </a:extLst>
                </a:gridCol>
                <a:gridCol w="414936">
                  <a:extLst>
                    <a:ext uri="{9D8B030D-6E8A-4147-A177-3AD203B41FA5}">
                      <a16:colId xmlns:a16="http://schemas.microsoft.com/office/drawing/2014/main" val="961421660"/>
                    </a:ext>
                  </a:extLst>
                </a:gridCol>
                <a:gridCol w="414936">
                  <a:extLst>
                    <a:ext uri="{9D8B030D-6E8A-4147-A177-3AD203B41FA5}">
                      <a16:colId xmlns:a16="http://schemas.microsoft.com/office/drawing/2014/main" val="3274113973"/>
                    </a:ext>
                  </a:extLst>
                </a:gridCol>
                <a:gridCol w="414936">
                  <a:extLst>
                    <a:ext uri="{9D8B030D-6E8A-4147-A177-3AD203B41FA5}">
                      <a16:colId xmlns:a16="http://schemas.microsoft.com/office/drawing/2014/main" val="843927855"/>
                    </a:ext>
                  </a:extLst>
                </a:gridCol>
                <a:gridCol w="414936">
                  <a:extLst>
                    <a:ext uri="{9D8B030D-6E8A-4147-A177-3AD203B41FA5}">
                      <a16:colId xmlns:a16="http://schemas.microsoft.com/office/drawing/2014/main" val="2912719257"/>
                    </a:ext>
                  </a:extLst>
                </a:gridCol>
                <a:gridCol w="414936">
                  <a:extLst>
                    <a:ext uri="{9D8B030D-6E8A-4147-A177-3AD203B41FA5}">
                      <a16:colId xmlns:a16="http://schemas.microsoft.com/office/drawing/2014/main" val="1534908320"/>
                    </a:ext>
                  </a:extLst>
                </a:gridCol>
                <a:gridCol w="414936">
                  <a:extLst>
                    <a:ext uri="{9D8B030D-6E8A-4147-A177-3AD203B41FA5}">
                      <a16:colId xmlns:a16="http://schemas.microsoft.com/office/drawing/2014/main" val="2490661544"/>
                    </a:ext>
                  </a:extLst>
                </a:gridCol>
              </a:tblGrid>
              <a:tr h="165477"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1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Mitochondria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8070820"/>
                  </a:ext>
                </a:extLst>
              </a:tr>
              <a:tr h="310317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CTRL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1 hr PLB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1 hr TRE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5145992"/>
                  </a:ext>
                </a:extLst>
              </a:tr>
              <a:tr h="165477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7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10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3863331"/>
                  </a:ext>
                </a:extLst>
              </a:tr>
              <a:tr h="165477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83-3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83-5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83-6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5-3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57-1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11-4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11-6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65-1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65-2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147761"/>
                  </a:ext>
                </a:extLst>
              </a:tr>
            </a:tbl>
          </a:graphicData>
        </a:graphic>
      </p:graphicFrame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E82C1C6-B6C9-2340-9B2A-9A30254F40E4}"/>
              </a:ext>
            </a:extLst>
          </p:cNvPr>
          <p:cNvCxnSpPr>
            <a:cxnSpLocks/>
          </p:cNvCxnSpPr>
          <p:nvPr/>
        </p:nvCxnSpPr>
        <p:spPr>
          <a:xfrm flipH="1">
            <a:off x="6883329" y="6025051"/>
            <a:ext cx="1935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48" name="Table 47">
            <a:extLst>
              <a:ext uri="{FF2B5EF4-FFF2-40B4-BE49-F238E27FC236}">
                <a16:creationId xmlns:a16="http://schemas.microsoft.com/office/drawing/2014/main" id="{DEA04D54-290F-AE4B-8771-3181335407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482595"/>
              </p:ext>
            </p:extLst>
          </p:nvPr>
        </p:nvGraphicFramePr>
        <p:xfrm>
          <a:off x="7123486" y="5877235"/>
          <a:ext cx="1502062" cy="27813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02062">
                  <a:extLst>
                    <a:ext uri="{9D8B030D-6E8A-4147-A177-3AD203B41FA5}">
                      <a16:colId xmlns:a16="http://schemas.microsoft.com/office/drawing/2014/main" val="1606229458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17 kDa Cox4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74468876"/>
                  </a:ext>
                </a:extLst>
              </a:tr>
            </a:tbl>
          </a:graphicData>
        </a:graphic>
      </p:graphicFrame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A1041A6-D170-6A43-98EF-4DBA71BB2774}"/>
              </a:ext>
            </a:extLst>
          </p:cNvPr>
          <p:cNvCxnSpPr>
            <a:cxnSpLocks/>
          </p:cNvCxnSpPr>
          <p:nvPr/>
        </p:nvCxnSpPr>
        <p:spPr>
          <a:xfrm flipH="1">
            <a:off x="6863264" y="2936985"/>
            <a:ext cx="1935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E0583760-07F6-6A49-BD4D-C1D3FCD9F2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1329722"/>
              </p:ext>
            </p:extLst>
          </p:nvPr>
        </p:nvGraphicFramePr>
        <p:xfrm>
          <a:off x="7103421" y="2789169"/>
          <a:ext cx="1502062" cy="27813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02062">
                  <a:extLst>
                    <a:ext uri="{9D8B030D-6E8A-4147-A177-3AD203B41FA5}">
                      <a16:colId xmlns:a16="http://schemas.microsoft.com/office/drawing/2014/main" val="1606229458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28 kDa Sirt3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74468876"/>
                  </a:ext>
                </a:extLst>
              </a:tr>
            </a:tbl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EE092028-079A-1A43-A131-49FE016CC409}"/>
              </a:ext>
            </a:extLst>
          </p:cNvPr>
          <p:cNvSpPr txBox="1"/>
          <p:nvPr/>
        </p:nvSpPr>
        <p:spPr>
          <a:xfrm>
            <a:off x="1070996" y="5591229"/>
            <a:ext cx="659087" cy="359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23685E8-7140-7049-9D2C-3726E2B7FB2D}"/>
              </a:ext>
            </a:extLst>
          </p:cNvPr>
          <p:cNvCxnSpPr>
            <a:cxnSpLocks/>
          </p:cNvCxnSpPr>
          <p:nvPr/>
        </p:nvCxnSpPr>
        <p:spPr>
          <a:xfrm>
            <a:off x="1532188" y="5688541"/>
            <a:ext cx="1978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62728BB-EA70-CE4D-B724-3517C92728F8}"/>
              </a:ext>
            </a:extLst>
          </p:cNvPr>
          <p:cNvSpPr txBox="1"/>
          <p:nvPr/>
        </p:nvSpPr>
        <p:spPr>
          <a:xfrm>
            <a:off x="1076651" y="5963419"/>
            <a:ext cx="576836" cy="359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kDa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594FCB5-C817-1B41-B949-E58E47FA21A6}"/>
              </a:ext>
            </a:extLst>
          </p:cNvPr>
          <p:cNvCxnSpPr>
            <a:cxnSpLocks/>
          </p:cNvCxnSpPr>
          <p:nvPr/>
        </p:nvCxnSpPr>
        <p:spPr>
          <a:xfrm>
            <a:off x="1537842" y="6060715"/>
            <a:ext cx="1978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9150628-6ACE-0742-ADB5-DD5C732A1E46}"/>
              </a:ext>
            </a:extLst>
          </p:cNvPr>
          <p:cNvSpPr txBox="1"/>
          <p:nvPr/>
        </p:nvSpPr>
        <p:spPr>
          <a:xfrm>
            <a:off x="1062385" y="6192187"/>
            <a:ext cx="521401" cy="359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21954C4-18AE-F841-B255-E73090B1086B}"/>
              </a:ext>
            </a:extLst>
          </p:cNvPr>
          <p:cNvCxnSpPr>
            <a:cxnSpLocks/>
          </p:cNvCxnSpPr>
          <p:nvPr/>
        </p:nvCxnSpPr>
        <p:spPr>
          <a:xfrm>
            <a:off x="1523577" y="6289474"/>
            <a:ext cx="1978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E027F6C-B042-9E47-92D9-43259095F385}"/>
              </a:ext>
            </a:extLst>
          </p:cNvPr>
          <p:cNvSpPr txBox="1"/>
          <p:nvPr/>
        </p:nvSpPr>
        <p:spPr>
          <a:xfrm>
            <a:off x="1070996" y="5765015"/>
            <a:ext cx="659088" cy="359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kDa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8AD3B08-EF8C-124E-8548-2D2C30DDC98E}"/>
              </a:ext>
            </a:extLst>
          </p:cNvPr>
          <p:cNvCxnSpPr>
            <a:cxnSpLocks/>
          </p:cNvCxnSpPr>
          <p:nvPr/>
        </p:nvCxnSpPr>
        <p:spPr>
          <a:xfrm>
            <a:off x="1543498" y="5866374"/>
            <a:ext cx="1978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95EC7CE1-BD86-324F-BC40-55C10CFC3B05}"/>
              </a:ext>
            </a:extLst>
          </p:cNvPr>
          <p:cNvSpPr txBox="1"/>
          <p:nvPr/>
        </p:nvSpPr>
        <p:spPr>
          <a:xfrm>
            <a:off x="1062383" y="5076005"/>
            <a:ext cx="659088" cy="359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 kDa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2127508-272C-744A-AE1E-82C3B644CB4E}"/>
              </a:ext>
            </a:extLst>
          </p:cNvPr>
          <p:cNvCxnSpPr>
            <a:cxnSpLocks/>
          </p:cNvCxnSpPr>
          <p:nvPr/>
        </p:nvCxnSpPr>
        <p:spPr>
          <a:xfrm>
            <a:off x="1523574" y="5173325"/>
            <a:ext cx="1978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E5B82196-306C-E84B-9D2F-C10F5D603F6E}"/>
              </a:ext>
            </a:extLst>
          </p:cNvPr>
          <p:cNvSpPr txBox="1"/>
          <p:nvPr/>
        </p:nvSpPr>
        <p:spPr>
          <a:xfrm>
            <a:off x="1062384" y="5310157"/>
            <a:ext cx="659088" cy="359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37 kDa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F1F853EB-DD15-A24D-9EE9-D8F8C22BE837}"/>
              </a:ext>
            </a:extLst>
          </p:cNvPr>
          <p:cNvCxnSpPr>
            <a:cxnSpLocks/>
          </p:cNvCxnSpPr>
          <p:nvPr/>
        </p:nvCxnSpPr>
        <p:spPr>
          <a:xfrm>
            <a:off x="1523575" y="5407452"/>
            <a:ext cx="1978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25FD5524-FE31-C545-B199-4323B747DA81}"/>
              </a:ext>
            </a:extLst>
          </p:cNvPr>
          <p:cNvSpPr txBox="1"/>
          <p:nvPr/>
        </p:nvSpPr>
        <p:spPr>
          <a:xfrm>
            <a:off x="2058434" y="4490988"/>
            <a:ext cx="5126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above blot was stripped and </a:t>
            </a:r>
            <a:r>
              <a:rPr lang="en-US" dirty="0" err="1"/>
              <a:t>reprobed</a:t>
            </a:r>
            <a:r>
              <a:rPr lang="en-US" dirty="0"/>
              <a:t> for Gapdh</a:t>
            </a:r>
          </a:p>
        </p:txBody>
      </p:sp>
    </p:spTree>
    <p:extLst>
      <p:ext uri="{BB962C8B-B14F-4D97-AF65-F5344CB8AC3E}">
        <p14:creationId xmlns:p14="http://schemas.microsoft.com/office/powerpoint/2010/main" val="2067081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94D882B-762D-6A46-8B2D-B94E0B4196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64" t="27423" r="28273" b="6903"/>
          <a:stretch/>
        </p:blipFill>
        <p:spPr>
          <a:xfrm>
            <a:off x="1655262" y="1517470"/>
            <a:ext cx="5102746" cy="27585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D2AFCC-E8BB-CC4A-995F-C4B1A2F69A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39" y="65473"/>
            <a:ext cx="8821797" cy="994172"/>
          </a:xfrm>
        </p:spPr>
        <p:txBody>
          <a:bodyPr>
            <a:normAutofit/>
          </a:bodyPr>
          <a:lstStyle/>
          <a:p>
            <a:r>
              <a:rPr lang="en-US" sz="4000" dirty="0"/>
              <a:t>Sirt3: comparison of control vs. sham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4BB7AA5-682C-2240-8215-BAE10AF248CA}"/>
              </a:ext>
            </a:extLst>
          </p:cNvPr>
          <p:cNvGrpSpPr/>
          <p:nvPr/>
        </p:nvGrpSpPr>
        <p:grpSpPr>
          <a:xfrm>
            <a:off x="808641" y="2083489"/>
            <a:ext cx="801715" cy="595181"/>
            <a:chOff x="810742" y="3375772"/>
            <a:chExt cx="664743" cy="793572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1E328A9-7C7F-9544-83D3-B099F598ABAD}"/>
                </a:ext>
              </a:extLst>
            </p:cNvPr>
            <p:cNvGrpSpPr/>
            <p:nvPr/>
          </p:nvGrpSpPr>
          <p:grpSpPr>
            <a:xfrm>
              <a:off x="816396" y="3841050"/>
              <a:ext cx="659089" cy="328294"/>
              <a:chOff x="103530" y="4904873"/>
              <a:chExt cx="878785" cy="437726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7207332-3B9C-044F-B9D3-ED46A13F3E6F}"/>
                  </a:ext>
                </a:extLst>
              </p:cNvPr>
              <p:cNvSpPr txBox="1"/>
              <p:nvPr/>
            </p:nvSpPr>
            <p:spPr>
              <a:xfrm>
                <a:off x="103530" y="4904873"/>
                <a:ext cx="622462" cy="4377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70 kDa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74C259DB-A5FE-B040-9495-D8F89CF6DB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8452" y="5092832"/>
                <a:ext cx="26386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32D496C-A1C3-054D-8C79-AFBD3DDFE8B5}"/>
                </a:ext>
              </a:extLst>
            </p:cNvPr>
            <p:cNvSpPr txBox="1"/>
            <p:nvPr/>
          </p:nvSpPr>
          <p:spPr>
            <a:xfrm>
              <a:off x="810742" y="3375772"/>
              <a:ext cx="547278" cy="32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 kDa</a:t>
              </a:r>
            </a:p>
          </p:txBody>
        </p:sp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77F7580-30AC-CF4F-AF94-C489153C1E97}"/>
              </a:ext>
            </a:extLst>
          </p:cNvPr>
          <p:cNvCxnSpPr>
            <a:cxnSpLocks/>
          </p:cNvCxnSpPr>
          <p:nvPr/>
        </p:nvCxnSpPr>
        <p:spPr>
          <a:xfrm>
            <a:off x="1378502" y="2191162"/>
            <a:ext cx="2386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6846646-784F-AA43-95C9-53FB7B74CC92}"/>
              </a:ext>
            </a:extLst>
          </p:cNvPr>
          <p:cNvSpPr txBox="1"/>
          <p:nvPr/>
        </p:nvSpPr>
        <p:spPr>
          <a:xfrm>
            <a:off x="851310" y="2740050"/>
            <a:ext cx="695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55 kDa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F383AA7-C1FF-B34D-B596-CCEA08D164DF}"/>
              </a:ext>
            </a:extLst>
          </p:cNvPr>
          <p:cNvCxnSpPr>
            <a:cxnSpLocks/>
          </p:cNvCxnSpPr>
          <p:nvPr/>
        </p:nvCxnSpPr>
        <p:spPr>
          <a:xfrm>
            <a:off x="1370017" y="2872280"/>
            <a:ext cx="238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F214C1F-D965-FC42-A0C7-89D165BB7DB3}"/>
              </a:ext>
            </a:extLst>
          </p:cNvPr>
          <p:cNvSpPr txBox="1"/>
          <p:nvPr/>
        </p:nvSpPr>
        <p:spPr>
          <a:xfrm>
            <a:off x="840841" y="3350468"/>
            <a:ext cx="695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35 kDa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E945B1A-56CC-474A-93D1-63D714556149}"/>
              </a:ext>
            </a:extLst>
          </p:cNvPr>
          <p:cNvCxnSpPr>
            <a:cxnSpLocks/>
          </p:cNvCxnSpPr>
          <p:nvPr/>
        </p:nvCxnSpPr>
        <p:spPr>
          <a:xfrm>
            <a:off x="1359548" y="3462822"/>
            <a:ext cx="238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66135D7-A668-EC46-9FD9-EC5CDFA3E1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295767"/>
              </p:ext>
            </p:extLst>
          </p:nvPr>
        </p:nvGraphicFramePr>
        <p:xfrm>
          <a:off x="1923743" y="765068"/>
          <a:ext cx="4689091" cy="891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563">
                  <a:extLst>
                    <a:ext uri="{9D8B030D-6E8A-4147-A177-3AD203B41FA5}">
                      <a16:colId xmlns:a16="http://schemas.microsoft.com/office/drawing/2014/main" val="1434661705"/>
                    </a:ext>
                  </a:extLst>
                </a:gridCol>
                <a:gridCol w="538441">
                  <a:extLst>
                    <a:ext uri="{9D8B030D-6E8A-4147-A177-3AD203B41FA5}">
                      <a16:colId xmlns:a16="http://schemas.microsoft.com/office/drawing/2014/main" val="3575925022"/>
                    </a:ext>
                  </a:extLst>
                </a:gridCol>
                <a:gridCol w="538441">
                  <a:extLst>
                    <a:ext uri="{9D8B030D-6E8A-4147-A177-3AD203B41FA5}">
                      <a16:colId xmlns:a16="http://schemas.microsoft.com/office/drawing/2014/main" val="2712718070"/>
                    </a:ext>
                  </a:extLst>
                </a:gridCol>
                <a:gridCol w="538441">
                  <a:extLst>
                    <a:ext uri="{9D8B030D-6E8A-4147-A177-3AD203B41FA5}">
                      <a16:colId xmlns:a16="http://schemas.microsoft.com/office/drawing/2014/main" val="961421660"/>
                    </a:ext>
                  </a:extLst>
                </a:gridCol>
                <a:gridCol w="538441">
                  <a:extLst>
                    <a:ext uri="{9D8B030D-6E8A-4147-A177-3AD203B41FA5}">
                      <a16:colId xmlns:a16="http://schemas.microsoft.com/office/drawing/2014/main" val="3274113973"/>
                    </a:ext>
                  </a:extLst>
                </a:gridCol>
                <a:gridCol w="538441">
                  <a:extLst>
                    <a:ext uri="{9D8B030D-6E8A-4147-A177-3AD203B41FA5}">
                      <a16:colId xmlns:a16="http://schemas.microsoft.com/office/drawing/2014/main" val="843927855"/>
                    </a:ext>
                  </a:extLst>
                </a:gridCol>
                <a:gridCol w="538441">
                  <a:extLst>
                    <a:ext uri="{9D8B030D-6E8A-4147-A177-3AD203B41FA5}">
                      <a16:colId xmlns:a16="http://schemas.microsoft.com/office/drawing/2014/main" val="2912719257"/>
                    </a:ext>
                  </a:extLst>
                </a:gridCol>
                <a:gridCol w="538441">
                  <a:extLst>
                    <a:ext uri="{9D8B030D-6E8A-4147-A177-3AD203B41FA5}">
                      <a16:colId xmlns:a16="http://schemas.microsoft.com/office/drawing/2014/main" val="1534908320"/>
                    </a:ext>
                  </a:extLst>
                </a:gridCol>
                <a:gridCol w="538441">
                  <a:extLst>
                    <a:ext uri="{9D8B030D-6E8A-4147-A177-3AD203B41FA5}">
                      <a16:colId xmlns:a16="http://schemas.microsoft.com/office/drawing/2014/main" val="2490661544"/>
                    </a:ext>
                  </a:extLst>
                </a:gridCol>
              </a:tblGrid>
              <a:tr h="205740"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mitochondria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807082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Controls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1-hour Sham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5145992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7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9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386333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L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83-2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83-3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83-5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83-6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82-1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82-2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69-1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29-4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147761"/>
                  </a:ext>
                </a:extLst>
              </a:tr>
            </a:tbl>
          </a:graphicData>
        </a:graphic>
      </p:graphicFrame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1A11761-D3A1-DC44-A30C-2969B5EBC597}"/>
              </a:ext>
            </a:extLst>
          </p:cNvPr>
          <p:cNvCxnSpPr>
            <a:cxnSpLocks/>
          </p:cNvCxnSpPr>
          <p:nvPr/>
        </p:nvCxnSpPr>
        <p:spPr>
          <a:xfrm flipH="1">
            <a:off x="6783963" y="4929331"/>
            <a:ext cx="1935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DFCD28C5-6826-364E-A5CE-10B2B6081F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371144"/>
              </p:ext>
            </p:extLst>
          </p:nvPr>
        </p:nvGraphicFramePr>
        <p:xfrm>
          <a:off x="7024120" y="4781515"/>
          <a:ext cx="1502062" cy="27813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02062">
                  <a:extLst>
                    <a:ext uri="{9D8B030D-6E8A-4147-A177-3AD203B41FA5}">
                      <a16:colId xmlns:a16="http://schemas.microsoft.com/office/drawing/2014/main" val="1606229458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17 kDa Cox4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74468876"/>
                  </a:ext>
                </a:extLst>
              </a:tr>
            </a:tbl>
          </a:graphicData>
        </a:graphic>
      </p:graphicFrame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27DE51A-B5BC-484E-B0DA-ED5E3A57B92E}"/>
              </a:ext>
            </a:extLst>
          </p:cNvPr>
          <p:cNvCxnSpPr>
            <a:cxnSpLocks/>
          </p:cNvCxnSpPr>
          <p:nvPr/>
        </p:nvCxnSpPr>
        <p:spPr>
          <a:xfrm flipH="1">
            <a:off x="6794611" y="3833801"/>
            <a:ext cx="1935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E3B9B70B-70C8-334D-ACF6-2D14640CF1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873018"/>
              </p:ext>
            </p:extLst>
          </p:nvPr>
        </p:nvGraphicFramePr>
        <p:xfrm>
          <a:off x="7034768" y="3685985"/>
          <a:ext cx="1502062" cy="27813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1502062">
                  <a:extLst>
                    <a:ext uri="{9D8B030D-6E8A-4147-A177-3AD203B41FA5}">
                      <a16:colId xmlns:a16="http://schemas.microsoft.com/office/drawing/2014/main" val="1606229458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28 kDa Sirt3 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074468876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31135A32-72E2-A945-8CA1-48C9AF3DE8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31" t="14810" r="22149" b="16810"/>
          <a:stretch/>
        </p:blipFill>
        <p:spPr>
          <a:xfrm>
            <a:off x="1617177" y="4465695"/>
            <a:ext cx="5075496" cy="1761943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913133C2-410D-C24D-BBA5-DCDD13F55F70}"/>
              </a:ext>
            </a:extLst>
          </p:cNvPr>
          <p:cNvSpPr txBox="1"/>
          <p:nvPr/>
        </p:nvSpPr>
        <p:spPr>
          <a:xfrm>
            <a:off x="830193" y="4869658"/>
            <a:ext cx="695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kDa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C18B137-14E4-064F-AD7D-0502C61F8AFF}"/>
              </a:ext>
            </a:extLst>
          </p:cNvPr>
          <p:cNvCxnSpPr>
            <a:cxnSpLocks/>
          </p:cNvCxnSpPr>
          <p:nvPr/>
        </p:nvCxnSpPr>
        <p:spPr>
          <a:xfrm>
            <a:off x="1348900" y="5001888"/>
            <a:ext cx="238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3B6145C-5A5E-0748-B6A8-BE62EFD1BCBA}"/>
              </a:ext>
            </a:extLst>
          </p:cNvPr>
          <p:cNvSpPr txBox="1"/>
          <p:nvPr/>
        </p:nvSpPr>
        <p:spPr>
          <a:xfrm>
            <a:off x="840662" y="5214437"/>
            <a:ext cx="695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kDa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60598E3-6DF8-E843-9ECB-D6F5FC2EBFE4}"/>
              </a:ext>
            </a:extLst>
          </p:cNvPr>
          <p:cNvCxnSpPr>
            <a:cxnSpLocks/>
          </p:cNvCxnSpPr>
          <p:nvPr/>
        </p:nvCxnSpPr>
        <p:spPr>
          <a:xfrm>
            <a:off x="1359369" y="5346667"/>
            <a:ext cx="238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ADAB0EC5-209E-D049-9EAD-56E69F588456}"/>
              </a:ext>
            </a:extLst>
          </p:cNvPr>
          <p:cNvSpPr txBox="1"/>
          <p:nvPr/>
        </p:nvSpPr>
        <p:spPr>
          <a:xfrm>
            <a:off x="856680" y="3914075"/>
            <a:ext cx="695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kDa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9B507DF-A3F3-B449-9722-E0C43668CAB2}"/>
              </a:ext>
            </a:extLst>
          </p:cNvPr>
          <p:cNvCxnSpPr>
            <a:cxnSpLocks/>
          </p:cNvCxnSpPr>
          <p:nvPr/>
        </p:nvCxnSpPr>
        <p:spPr>
          <a:xfrm>
            <a:off x="1375387" y="4026429"/>
            <a:ext cx="2386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3EBD33D-AA90-D945-A0D2-600B768619DC}"/>
              </a:ext>
            </a:extLst>
          </p:cNvPr>
          <p:cNvSpPr txBox="1"/>
          <p:nvPr/>
        </p:nvSpPr>
        <p:spPr>
          <a:xfrm>
            <a:off x="1161911" y="6227638"/>
            <a:ext cx="6215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 full </a:t>
            </a:r>
            <a:r>
              <a:rPr lang="en-US" dirty="0"/>
              <a:t>blot was cut below 20 kDa to probe for Sirt3 and Cox4</a:t>
            </a:r>
          </a:p>
        </p:txBody>
      </p:sp>
    </p:spTree>
    <p:extLst>
      <p:ext uri="{BB962C8B-B14F-4D97-AF65-F5344CB8AC3E}">
        <p14:creationId xmlns:p14="http://schemas.microsoft.com/office/powerpoint/2010/main" val="12053241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563</TotalTime>
  <Words>454</Words>
  <Application>Microsoft Office PowerPoint</Application>
  <PresentationFormat>On-screen Show (4:3)</PresentationFormat>
  <Paragraphs>249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Revision-western</vt:lpstr>
      <vt:lpstr>Cytochrome c (Fig.2C)</vt:lpstr>
      <vt:lpstr>Drp1, MFF (Fig. 6A-B) </vt:lpstr>
      <vt:lpstr>Total Erk  (Fig. 6C) </vt:lpstr>
      <vt:lpstr>pErk  (Fig. 6C)</vt:lpstr>
      <vt:lpstr>Sirt3  (Fig. 6D)</vt:lpstr>
      <vt:lpstr>Sirt3: comparison of control vs. sham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Revision-western</dc:title>
  <dc:creator>User</dc:creator>
  <cp:lastModifiedBy>NG</cp:lastModifiedBy>
  <cp:revision>37</cp:revision>
  <dcterms:created xsi:type="dcterms:W3CDTF">2021-05-02T16:39:01Z</dcterms:created>
  <dcterms:modified xsi:type="dcterms:W3CDTF">2021-06-22T18:48:39Z</dcterms:modified>
</cp:coreProperties>
</file>