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62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038"/>
    <p:restoredTop sz="95859"/>
  </p:normalViewPr>
  <p:slideViewPr>
    <p:cSldViewPr snapToGrid="0" snapToObjects="1">
      <p:cViewPr varScale="1">
        <p:scale>
          <a:sx n="95" d="100"/>
          <a:sy n="95" d="100"/>
        </p:scale>
        <p:origin x="208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/>
              <a:t>Association</a:t>
            </a:r>
            <a:r>
              <a:rPr lang="en-US" sz="1600" baseline="0"/>
              <a:t> of </a:t>
            </a:r>
            <a:r>
              <a:rPr lang="en-US" sz="1600"/>
              <a:t>Maternal Anemia with </a:t>
            </a:r>
            <a:r>
              <a:rPr lang="en-US" sz="1600" baseline="0"/>
              <a:t>Maternal Morbidity </a:t>
            </a:r>
            <a:endParaRPr lang="en-US" sz="16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No Anemia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Sheet1!$C$6:$C$18</c:f>
              <c:strCache>
                <c:ptCount val="13"/>
                <c:pt idx="0">
                  <c:v>SMM composite*</c:v>
                </c:pt>
                <c:pt idx="1">
                  <c:v>Maternal death*</c:v>
                </c:pt>
                <c:pt idx="2">
                  <c:v>Eclampsia*</c:v>
                </c:pt>
                <c:pt idx="3">
                  <c:v>PP VTE*</c:v>
                </c:pt>
                <c:pt idx="4">
                  <c:v>Antepartum VTE*</c:v>
                </c:pt>
                <c:pt idx="5">
                  <c:v>Transfusion labor*</c:v>
                </c:pt>
                <c:pt idx="6">
                  <c:v>Transfusion PP*</c:v>
                </c:pt>
                <c:pt idx="7">
                  <c:v>Hysterectomy*</c:v>
                </c:pt>
                <c:pt idx="8">
                  <c:v>ICU admission</c:v>
                </c:pt>
                <c:pt idx="9">
                  <c:v>SMM (no transfusion)*</c:v>
                </c:pt>
                <c:pt idx="10">
                  <c:v>PPH*</c:v>
                </c:pt>
                <c:pt idx="11">
                  <c:v>PE/Eclampsia/HELLP*</c:v>
                </c:pt>
                <c:pt idx="12">
                  <c:v>Infection composite*</c:v>
                </c:pt>
              </c:strCache>
            </c:strRef>
          </c:cat>
          <c:val>
            <c:numRef>
              <c:f>Sheet1!$D$6:$D$18</c:f>
              <c:numCache>
                <c:formatCode>General</c:formatCode>
                <c:ptCount val="13"/>
                <c:pt idx="0">
                  <c:v>4</c:v>
                </c:pt>
                <c:pt idx="1">
                  <c:v>0.01</c:v>
                </c:pt>
                <c:pt idx="2">
                  <c:v>0.1</c:v>
                </c:pt>
                <c:pt idx="3">
                  <c:v>0.1</c:v>
                </c:pt>
                <c:pt idx="4">
                  <c:v>0.3</c:v>
                </c:pt>
                <c:pt idx="5">
                  <c:v>1</c:v>
                </c:pt>
                <c:pt idx="6">
                  <c:v>3.7</c:v>
                </c:pt>
                <c:pt idx="7">
                  <c:v>0.1</c:v>
                </c:pt>
                <c:pt idx="8">
                  <c:v>0.6</c:v>
                </c:pt>
                <c:pt idx="9">
                  <c:v>0.7</c:v>
                </c:pt>
                <c:pt idx="10">
                  <c:v>6.9</c:v>
                </c:pt>
                <c:pt idx="11">
                  <c:v>3.8</c:v>
                </c:pt>
                <c:pt idx="12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BE-F24A-AA52-48D18745E0E3}"/>
            </c:ext>
          </c:extLst>
        </c:ser>
        <c:ser>
          <c:idx val="1"/>
          <c:order val="1"/>
          <c:tx>
            <c:strRef>
              <c:f>Sheet1!$E$5</c:f>
              <c:strCache>
                <c:ptCount val="1"/>
                <c:pt idx="0">
                  <c:v>Anemia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Sheet1!$C$6:$C$18</c:f>
              <c:strCache>
                <c:ptCount val="13"/>
                <c:pt idx="0">
                  <c:v>SMM composite*</c:v>
                </c:pt>
                <c:pt idx="1">
                  <c:v>Maternal death*</c:v>
                </c:pt>
                <c:pt idx="2">
                  <c:v>Eclampsia*</c:v>
                </c:pt>
                <c:pt idx="3">
                  <c:v>PP VTE*</c:v>
                </c:pt>
                <c:pt idx="4">
                  <c:v>Antepartum VTE*</c:v>
                </c:pt>
                <c:pt idx="5">
                  <c:v>Transfusion labor*</c:v>
                </c:pt>
                <c:pt idx="6">
                  <c:v>Transfusion PP*</c:v>
                </c:pt>
                <c:pt idx="7">
                  <c:v>Hysterectomy*</c:v>
                </c:pt>
                <c:pt idx="8">
                  <c:v>ICU admission</c:v>
                </c:pt>
                <c:pt idx="9">
                  <c:v>SMM (no transfusion)*</c:v>
                </c:pt>
                <c:pt idx="10">
                  <c:v>PPH*</c:v>
                </c:pt>
                <c:pt idx="11">
                  <c:v>PE/Eclampsia/HELLP*</c:v>
                </c:pt>
                <c:pt idx="12">
                  <c:v>Infection composite*</c:v>
                </c:pt>
              </c:strCache>
            </c:strRef>
          </c:cat>
          <c:val>
            <c:numRef>
              <c:f>Sheet1!$E$6:$E$18</c:f>
              <c:numCache>
                <c:formatCode>General</c:formatCode>
                <c:ptCount val="13"/>
                <c:pt idx="0">
                  <c:v>7.5</c:v>
                </c:pt>
                <c:pt idx="1">
                  <c:v>0.04</c:v>
                </c:pt>
                <c:pt idx="2">
                  <c:v>0.2</c:v>
                </c:pt>
                <c:pt idx="3">
                  <c:v>0.2</c:v>
                </c:pt>
                <c:pt idx="4">
                  <c:v>0.6</c:v>
                </c:pt>
                <c:pt idx="5">
                  <c:v>2.9</c:v>
                </c:pt>
                <c:pt idx="6">
                  <c:v>6.7</c:v>
                </c:pt>
                <c:pt idx="7">
                  <c:v>0.3</c:v>
                </c:pt>
                <c:pt idx="8">
                  <c:v>0.6</c:v>
                </c:pt>
                <c:pt idx="9">
                  <c:v>1.8</c:v>
                </c:pt>
                <c:pt idx="10">
                  <c:v>13.8</c:v>
                </c:pt>
                <c:pt idx="11">
                  <c:v>5.5</c:v>
                </c:pt>
                <c:pt idx="12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BE-F24A-AA52-48D18745E0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0232272"/>
        <c:axId val="1990928784"/>
      </c:barChart>
      <c:catAx>
        <c:axId val="199023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928784"/>
        <c:crosses val="autoZero"/>
        <c:auto val="1"/>
        <c:lblAlgn val="ctr"/>
        <c:lblOffset val="100"/>
        <c:noMultiLvlLbl val="0"/>
      </c:catAx>
      <c:valAx>
        <c:axId val="1990928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Percentage of Patients</a:t>
                </a:r>
                <a:r>
                  <a:rPr lang="en-US" sz="1100" baseline="0"/>
                  <a:t> affected</a:t>
                </a:r>
                <a:endParaRPr lang="en-US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232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808133295065421"/>
          <c:y val="0.89952169391677406"/>
          <c:w val="0.23948308914101107"/>
          <c:h val="8.31917743331754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4/28/21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sv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2C822-A35B-5747-B3BB-A8266C6BE2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Maternal Anemia and Severe Maternal Morbidity in a United States Cohort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DC7163-38DA-9D4B-B465-53B606C2DF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dirty="0"/>
              <a:t>Rachel K. Harrison, MD,</a:t>
            </a:r>
            <a:r>
              <a:rPr lang="en-US" baseline="30000" dirty="0"/>
              <a:t>1,2</a:t>
            </a:r>
            <a:r>
              <a:rPr lang="en-US" dirty="0"/>
              <a:t> Samantha </a:t>
            </a:r>
            <a:r>
              <a:rPr lang="en-US" dirty="0" err="1"/>
              <a:t>Lauhon</a:t>
            </a:r>
            <a:r>
              <a:rPr lang="en-US" dirty="0"/>
              <a:t>, BS,</a:t>
            </a:r>
            <a:r>
              <a:rPr lang="en-US" baseline="30000" dirty="0"/>
              <a:t>1</a:t>
            </a:r>
            <a:r>
              <a:rPr lang="en-US" dirty="0"/>
              <a:t> Zachary Colvin, DO,</a:t>
            </a:r>
            <a:r>
              <a:rPr lang="en-US" baseline="30000" dirty="0"/>
              <a:t>1</a:t>
            </a:r>
            <a:r>
              <a:rPr lang="en-US" dirty="0"/>
              <a:t> Jennifer McIntosh, DO</a:t>
            </a:r>
            <a:r>
              <a:rPr lang="en-US" baseline="30000" dirty="0"/>
              <a:t>1</a:t>
            </a:r>
            <a:endParaRPr lang="en-US" dirty="0"/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baseline="30000" dirty="0"/>
              <a:t>1</a:t>
            </a:r>
            <a:r>
              <a:rPr lang="en-US" dirty="0"/>
              <a:t>Medical College of Wisconsin, Milwaukee, WI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baseline="30000" dirty="0"/>
              <a:t>2</a:t>
            </a:r>
            <a:r>
              <a:rPr lang="en-US" dirty="0"/>
              <a:t>Advocate Aurora Medical Group, Chicago, IL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endParaRPr lang="en-US" dirty="0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1A5181C9-A732-0440-AA0D-1B236D5B9D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1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84"/>
    </mc:Choice>
    <mc:Fallback xmlns="">
      <p:transition spd="slow" advTm="143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4DA91-8E67-ED45-87D6-C241B2ADE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Maternal anemia and severe maternal morbidity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787D0-BD5D-AD45-978C-88491D765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4539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Background: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Anemia is common in pregnancy</a:t>
            </a:r>
          </a:p>
          <a:p>
            <a:pPr lvl="2">
              <a:lnSpc>
                <a:spcPct val="150000"/>
              </a:lnSpc>
            </a:pPr>
            <a:r>
              <a:rPr lang="en-US" sz="1900" dirty="0"/>
              <a:t>Increased neonatal and maternal morbidity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SMM indicators are used by CDC to target interventions to reduce maternal mortality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Lack of standardized testing and treatment for anemia in pregnancy</a:t>
            </a:r>
          </a:p>
          <a:p>
            <a:pPr>
              <a:lnSpc>
                <a:spcPct val="150000"/>
              </a:lnSpc>
            </a:pPr>
            <a:r>
              <a:rPr lang="en-US" dirty="0"/>
              <a:t>Objective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What is the association between anemia and SMM? </a:t>
            </a:r>
          </a:p>
          <a:p>
            <a:pPr lvl="1"/>
            <a:endParaRPr lang="en-US" dirty="0"/>
          </a:p>
        </p:txBody>
      </p:sp>
      <p:pic>
        <p:nvPicPr>
          <p:cNvPr id="5" name="Graphic 4" descr="Pregnant lady">
            <a:extLst>
              <a:ext uri="{FF2B5EF4-FFF2-40B4-BE49-F238E27FC236}">
                <a16:creationId xmlns:a16="http://schemas.microsoft.com/office/drawing/2014/main" id="{90AE4CBF-D210-664A-840C-32DC4A7383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43857" y="2336873"/>
            <a:ext cx="3353413" cy="3353413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2BD9A1DD-D4EA-804A-B1F8-520135BB5E0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73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17"/>
    </mc:Choice>
    <mc:Fallback xmlns="">
      <p:transition spd="slow" advTm="382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D42A4-280B-BB46-832A-EE6AADD5F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Maternal anemia and severe maternal morbidity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B05D5-8AAC-0541-87E2-7D4F1ECEF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015067"/>
            <a:ext cx="9613861" cy="48429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Materials and methods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Design: Retrospective cohort study, secondary analysis of the Consortium on Safe Labor through the NICHD – 19 hospitals across the US, &gt;200,000 deliveries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Exposure: Antenatally diagnosed anemia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Inclusion criteria: Viable, singleton pregnancy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Primary outcome: Composite of SMM indicators including maternal death, eclampsia, thrombosis, transfusion, hysterectomy, and intensive care unit admission</a:t>
            </a:r>
          </a:p>
        </p:txBody>
      </p:sp>
      <p:pic>
        <p:nvPicPr>
          <p:cNvPr id="7" name="Graphic 6" descr="IV">
            <a:extLst>
              <a:ext uri="{FF2B5EF4-FFF2-40B4-BE49-F238E27FC236}">
                <a16:creationId xmlns:a16="http://schemas.microsoft.com/office/drawing/2014/main" id="{0CFB39C3-7357-394B-85A8-FEC433EB2E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94182" y="4673848"/>
            <a:ext cx="1674697" cy="1674697"/>
          </a:xfrm>
          <a:prstGeom prst="rect">
            <a:avLst/>
          </a:prstGeom>
        </p:spPr>
      </p:pic>
      <p:pic>
        <p:nvPicPr>
          <p:cNvPr id="11" name="Graphic 10" descr="Hospital">
            <a:extLst>
              <a:ext uri="{FF2B5EF4-FFF2-40B4-BE49-F238E27FC236}">
                <a16:creationId xmlns:a16="http://schemas.microsoft.com/office/drawing/2014/main" id="{237C63FD-8EED-DD40-B40E-22658B099F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79818" y="2702360"/>
            <a:ext cx="1453279" cy="1453279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A36F9BB7-777F-7E49-AA63-CF35EB2804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18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828"/>
    </mc:Choice>
    <mc:Fallback>
      <p:transition spd="slow" advTm="288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B36B-C2A7-A044-895F-07341D1BE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Maternal anemia and severe maternal morbidity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76A4EA1-4D71-FF44-9134-5DE6DBB96B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815025"/>
              </p:ext>
            </p:extLst>
          </p:nvPr>
        </p:nvGraphicFramePr>
        <p:xfrm>
          <a:off x="1388533" y="2088572"/>
          <a:ext cx="9262533" cy="4769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76A17A2-9E80-764F-B939-91DC7A42A3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8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379"/>
    </mc:Choice>
    <mc:Fallback>
      <p:transition spd="slow" advTm="20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B36B-C2A7-A044-895F-07341D1BE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Maternal anemia and severe maternal morbidity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E3D374-79DB-2447-A76D-9C17E48B5F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934419"/>
              </p:ext>
            </p:extLst>
          </p:nvPr>
        </p:nvGraphicFramePr>
        <p:xfrm>
          <a:off x="1134707" y="2090199"/>
          <a:ext cx="9613859" cy="4494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5688">
                  <a:extLst>
                    <a:ext uri="{9D8B030D-6E8A-4147-A177-3AD203B41FA5}">
                      <a16:colId xmlns:a16="http://schemas.microsoft.com/office/drawing/2014/main" val="2239658326"/>
                    </a:ext>
                  </a:extLst>
                </a:gridCol>
                <a:gridCol w="1491213">
                  <a:extLst>
                    <a:ext uri="{9D8B030D-6E8A-4147-A177-3AD203B41FA5}">
                      <a16:colId xmlns:a16="http://schemas.microsoft.com/office/drawing/2014/main" val="2199784452"/>
                    </a:ext>
                  </a:extLst>
                </a:gridCol>
                <a:gridCol w="1372666">
                  <a:extLst>
                    <a:ext uri="{9D8B030D-6E8A-4147-A177-3AD203B41FA5}">
                      <a16:colId xmlns:a16="http://schemas.microsoft.com/office/drawing/2014/main" val="1842543791"/>
                    </a:ext>
                  </a:extLst>
                </a:gridCol>
                <a:gridCol w="1281157">
                  <a:extLst>
                    <a:ext uri="{9D8B030D-6E8A-4147-A177-3AD203B41FA5}">
                      <a16:colId xmlns:a16="http://schemas.microsoft.com/office/drawing/2014/main" val="3519872098"/>
                    </a:ext>
                  </a:extLst>
                </a:gridCol>
                <a:gridCol w="1463135">
                  <a:extLst>
                    <a:ext uri="{9D8B030D-6E8A-4147-A177-3AD203B41FA5}">
                      <a16:colId xmlns:a16="http://schemas.microsoft.com/office/drawing/2014/main" val="2881648540"/>
                    </a:ext>
                  </a:extLst>
                </a:gridCol>
              </a:tblGrid>
              <a:tr h="281871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Association of Maternal Anemia with Maternal Outcomes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521927"/>
                  </a:ext>
                </a:extLst>
              </a:tr>
              <a:tr h="28285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Unadjusted OR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 95% CI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Adjusted OR**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 95% CI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956482651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SMM Composite Outcome^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1.93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1.78-2.08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1.86-2.23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2196405384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Maternal death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7.71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2.26-26.35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18.10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2.48-131.61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383379584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Eclampsia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2.05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1.27-3.31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1.74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0.89-3.40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3159462210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Antepartum thrombosis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2.30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1.74-3.04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2.95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2.09-4.16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2277064536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Postpartum thrombosis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3.30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1.96-5.55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2.59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1.26-5.33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1815295638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Transfusion in labor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3.10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2.69-3.57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3.16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2.61-3.83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1748585994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  Transfusion postpartum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1.85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1.69-2.02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1.84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1.66-2.05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281913338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  Hysterectomy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5.83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3.82-8.87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7.66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4.57-12.85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2279597645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  Maternal ICU admission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1.13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0.88-1.46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4.07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2.87-5.75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913196513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SMM composite without transfusion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2.73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2.29-3.25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3.40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2.73-4.22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4237408818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Postpartum hemorrhage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2.15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2.03-2.28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2.08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1.94-2.24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4269932222"/>
                  </a:ext>
                </a:extLst>
              </a:tr>
              <a:tr h="2818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Preeclampsia/Eclampsia/HELLP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1.38-1.64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1.33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1.18-1.50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1844363918"/>
                  </a:ext>
                </a:extLst>
              </a:tr>
              <a:tr h="1938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Composite infectious morbidity</a:t>
                      </a:r>
                      <a:r>
                        <a:rPr lang="en-US" sz="1400" b="1" baseline="30000">
                          <a:effectLst/>
                        </a:rPr>
                        <a:t>#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1.16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1.04-1.29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1.42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1.24-1.61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28" marR="29628" marT="0" marB="0"/>
                </a:tc>
                <a:extLst>
                  <a:ext uri="{0D108BD9-81ED-4DB2-BD59-A6C34878D82A}">
                    <a16:rowId xmlns:a16="http://schemas.microsoft.com/office/drawing/2014/main" val="476701681"/>
                  </a:ext>
                </a:extLst>
              </a:tr>
              <a:tr h="334215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SMM=Severe maternal morbidity, ICU=Intensive care unit, HELLP=hemolysis, elevated liver enzymes, low platelets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**Controlled for: Maternal age, body mass index, nulliparity, maternal race, marital status, insurance, diabetes, asthma, history of cesarean delivery, alcohol use</a:t>
                      </a:r>
                    </a:p>
                  </a:txBody>
                  <a:tcPr marL="29628" marR="296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386715"/>
                  </a:ext>
                </a:extLst>
              </a:tr>
            </a:tbl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EE7E307-815B-A949-847D-B2E6735A57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8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77"/>
    </mc:Choice>
    <mc:Fallback xmlns="">
      <p:transition spd="slow" advTm="128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85657-5B8F-E441-89D3-07969286A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Maternal anemia and severe maternal morbidity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2C4E5-5F12-4749-A928-DA1DD4CEB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Women with antenatally diagnosed anemia experienced higher rates of SMM, maternal death, and other adverse maternal outcomes</a:t>
            </a:r>
          </a:p>
          <a:p>
            <a:r>
              <a:rPr lang="en-US" dirty="0"/>
              <a:t>Diagnosis and treatment of anemia may contribute to a decrease in maternal morbidity and mortality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4B1F603-558F-F945-8DF4-C7DD551B65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1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42"/>
    </mc:Choice>
    <mc:Fallback xmlns="">
      <p:transition spd="slow" advTm="175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1154</TotalTime>
  <Words>406</Words>
  <Application>Microsoft Macintosh PowerPoint</Application>
  <PresentationFormat>Widescreen</PresentationFormat>
  <Paragraphs>98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Trebuchet MS</vt:lpstr>
      <vt:lpstr>Berlin</vt:lpstr>
      <vt:lpstr>Maternal Anemia and Severe Maternal Morbidity in a United States Cohort</vt:lpstr>
      <vt:lpstr>Maternal anemia and severe maternal morbidity</vt:lpstr>
      <vt:lpstr>Maternal anemia and severe maternal morbidity</vt:lpstr>
      <vt:lpstr>Maternal anemia and severe maternal morbidity</vt:lpstr>
      <vt:lpstr>Maternal anemia and severe maternal morbidity</vt:lpstr>
      <vt:lpstr>Maternal anemia and severe maternal morbidity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Maternal **</dc:title>
  <dc:creator>Rachel Harrison</dc:creator>
  <cp:lastModifiedBy>Rachel Harrison</cp:lastModifiedBy>
  <cp:revision>14</cp:revision>
  <dcterms:created xsi:type="dcterms:W3CDTF">2021-04-27T22:39:37Z</dcterms:created>
  <dcterms:modified xsi:type="dcterms:W3CDTF">2021-04-28T21:32:36Z</dcterms:modified>
</cp:coreProperties>
</file>