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0065"/>
    <a:srgbClr val="00437A"/>
    <a:srgbClr val="65AA00"/>
    <a:srgbClr val="00457C"/>
    <a:srgbClr val="00447A"/>
    <a:srgbClr val="00447B"/>
    <a:srgbClr val="004277"/>
    <a:srgbClr val="296DC0"/>
    <a:srgbClr val="0092F7"/>
    <a:srgbClr val="0066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0" autoAdjust="0"/>
    <p:restoredTop sz="94660"/>
  </p:normalViewPr>
  <p:slideViewPr>
    <p:cSldViewPr snapToGrid="0">
      <p:cViewPr varScale="1">
        <p:scale>
          <a:sx n="71" d="100"/>
          <a:sy n="71" d="100"/>
        </p:scale>
        <p:origin x="77" y="30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r.%20Aditi%20Sinha\Desktop\supar%20patients%203%20September%20201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070C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366F-41FD-AB1D-82A889045E67}"/>
              </c:ext>
            </c:extLst>
          </c:dPt>
          <c:dPt>
            <c:idx val="1"/>
            <c:bubble3D val="0"/>
            <c:spPr>
              <a:solidFill>
                <a:srgbClr val="AA0065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366F-41FD-AB1D-82A889045E67}"/>
              </c:ext>
            </c:extLst>
          </c:dPt>
          <c:dPt>
            <c:idx val="2"/>
            <c:bubble3D val="0"/>
            <c:spPr>
              <a:solidFill>
                <a:srgbClr val="92D05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366F-41FD-AB1D-82A889045E67}"/>
              </c:ext>
            </c:extLst>
          </c:dPt>
          <c:dPt>
            <c:idx val="3"/>
            <c:bubble3D val="0"/>
            <c:spPr>
              <a:solidFill>
                <a:srgbClr val="00206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366F-41FD-AB1D-82A889045E67}"/>
              </c:ext>
            </c:extLst>
          </c:dPt>
          <c:cat>
            <c:strRef>
              <c:f>Sheet5!$B$2:$B$5</c:f>
              <c:strCache>
                <c:ptCount val="4"/>
                <c:pt idx="0">
                  <c:v>Nephrotic syndrome </c:v>
                </c:pt>
                <c:pt idx="1">
                  <c:v>CKD stage 1-4</c:v>
                </c:pt>
                <c:pt idx="2">
                  <c:v>CKD 5D</c:v>
                </c:pt>
                <c:pt idx="3">
                  <c:v>CKD 5T</c:v>
                </c:pt>
              </c:strCache>
            </c:strRef>
          </c:cat>
          <c:val>
            <c:numRef>
              <c:f>Sheet5!$C$2:$C$5</c:f>
              <c:numCache>
                <c:formatCode>General</c:formatCode>
                <c:ptCount val="4"/>
                <c:pt idx="0">
                  <c:v>44</c:v>
                </c:pt>
                <c:pt idx="1">
                  <c:v>16</c:v>
                </c:pt>
                <c:pt idx="2">
                  <c:v>15</c:v>
                </c:pt>
                <c:pt idx="3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66F-41FD-AB1D-82A889045E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8C1760-1A8B-4EAB-8C87-D25F156C24DD}" type="datetimeFigureOut">
              <a:rPr lang="en-IN" smtClean="0"/>
              <a:pPr/>
              <a:t>12-07-2021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FAD034-8239-45CB-86A1-F0BBA7528696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1229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085675"/>
            <a:ext cx="12192000" cy="530689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Triangle 7"/>
          <p:cNvSpPr/>
          <p:nvPr userDrawn="1"/>
        </p:nvSpPr>
        <p:spPr>
          <a:xfrm rot="18900000">
            <a:off x="141777" y="753445"/>
            <a:ext cx="405236" cy="385056"/>
          </a:xfrm>
          <a:prstGeom prst="rtTriangle">
            <a:avLst/>
          </a:prstGeom>
          <a:solidFill>
            <a:srgbClr val="006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9" name="Right Triangle 8"/>
          <p:cNvSpPr/>
          <p:nvPr userDrawn="1"/>
        </p:nvSpPr>
        <p:spPr>
          <a:xfrm rot="18900000">
            <a:off x="140123" y="1281465"/>
            <a:ext cx="394279" cy="394278"/>
          </a:xfrm>
          <a:prstGeom prst="rtTriangle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0" y="0"/>
            <a:ext cx="12192000" cy="1085673"/>
          </a:xfrm>
          <a:prstGeom prst="rect">
            <a:avLst/>
          </a:prstGeom>
          <a:gradFill flip="none" rotWithShape="1">
            <a:gsLst>
              <a:gs pos="0">
                <a:srgbClr val="0065AA">
                  <a:shade val="30000"/>
                  <a:satMod val="115000"/>
                </a:srgbClr>
              </a:gs>
              <a:gs pos="50000">
                <a:srgbClr val="0065AA">
                  <a:shade val="67500"/>
                  <a:satMod val="115000"/>
                </a:srgbClr>
              </a:gs>
              <a:gs pos="100000">
                <a:srgbClr val="0065AA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5576842"/>
            <a:ext cx="7490690" cy="1285854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7490690" y="5576843"/>
            <a:ext cx="4702823" cy="421061"/>
          </a:xfrm>
          <a:prstGeom prst="rect">
            <a:avLst/>
          </a:prstGeom>
          <a:gradFill flip="none" rotWithShape="1">
            <a:gsLst>
              <a:gs pos="0">
                <a:srgbClr val="AA0065">
                  <a:shade val="30000"/>
                  <a:satMod val="115000"/>
                </a:srgbClr>
              </a:gs>
              <a:gs pos="50000">
                <a:srgbClr val="AA0065">
                  <a:shade val="67500"/>
                  <a:satMod val="115000"/>
                </a:srgbClr>
              </a:gs>
              <a:gs pos="100000">
                <a:srgbClr val="AA0065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37330" y="6083882"/>
            <a:ext cx="4174624" cy="723275"/>
            <a:chOff x="7646796" y="6098813"/>
            <a:chExt cx="4174624" cy="723275"/>
          </a:xfrm>
        </p:grpSpPr>
        <p:pic>
          <p:nvPicPr>
            <p:cNvPr id="14" name="Picture 10" descr="LOGO_IPNA_Blu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96" y="6186597"/>
              <a:ext cx="581637" cy="581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208157" y="6098813"/>
              <a:ext cx="3613263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1" i="0" u="none" strike="noStrike" cap="none" normalizeH="0" baseline="0" dirty="0">
                  <a:ln>
                    <a:noFill/>
                  </a:ln>
                  <a:solidFill>
                    <a:srgbClr val="296D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Pediatric Nephrology</a:t>
              </a:r>
              <a:endParaRPr kumimoji="0" lang="en-GB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the </a:t>
              </a:r>
              <a:b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International Pediatric Nephrology Association</a:t>
              </a:r>
              <a:endPara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6" name="Right Triangle 15"/>
          <p:cNvSpPr/>
          <p:nvPr userDrawn="1"/>
        </p:nvSpPr>
        <p:spPr>
          <a:xfrm rot="18900000">
            <a:off x="137739" y="5244782"/>
            <a:ext cx="399045" cy="39904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9694459" y="176810"/>
            <a:ext cx="2349089" cy="747561"/>
            <a:chOff x="2857495" y="1762773"/>
            <a:chExt cx="7219988" cy="2156522"/>
          </a:xfrm>
        </p:grpSpPr>
        <p:sp>
          <p:nvSpPr>
            <p:cNvPr id="18" name="TextBox 17"/>
            <p:cNvSpPr txBox="1"/>
            <p:nvPr/>
          </p:nvSpPr>
          <p:spPr>
            <a:xfrm>
              <a:off x="5167705" y="1762773"/>
              <a:ext cx="4896288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Graphical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47071" y="2409939"/>
              <a:ext cx="4430412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Abstract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 rot="1066865">
              <a:off x="3331177" y="2017651"/>
              <a:ext cx="1664058" cy="1723226"/>
              <a:chOff x="3325506" y="2015311"/>
              <a:chExt cx="1664058" cy="1723226"/>
            </a:xfrm>
          </p:grpSpPr>
          <p:sp>
            <p:nvSpPr>
              <p:cNvPr id="22" name="Curved Up Arrow 21"/>
              <p:cNvSpPr/>
              <p:nvPr/>
            </p:nvSpPr>
            <p:spPr>
              <a:xfrm rot="5612676">
                <a:off x="2869267" y="2471550"/>
                <a:ext cx="1723226" cy="810748"/>
              </a:xfrm>
              <a:prstGeom prst="curvedUp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Trapezoid 22"/>
              <p:cNvSpPr/>
              <p:nvPr/>
            </p:nvSpPr>
            <p:spPr>
              <a:xfrm rot="20743483">
                <a:off x="4034300" y="2870714"/>
                <a:ext cx="516517" cy="852351"/>
              </a:xfrm>
              <a:prstGeom prst="trapezoid">
                <a:avLst/>
              </a:prstGeom>
              <a:solidFill>
                <a:srgbClr val="AA0065"/>
              </a:solidFill>
              <a:ln w="28575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Trapezoid 23"/>
              <p:cNvSpPr/>
              <p:nvPr/>
            </p:nvSpPr>
            <p:spPr>
              <a:xfrm rot="18485136">
                <a:off x="4227275" y="2752605"/>
                <a:ext cx="545380" cy="807242"/>
              </a:xfrm>
              <a:prstGeom prst="trapezoid">
                <a:avLst>
                  <a:gd name="adj" fmla="val 26969"/>
                </a:avLst>
              </a:prstGeom>
              <a:solidFill>
                <a:srgbClr val="00B050"/>
              </a:solidFill>
              <a:ln w="28575">
                <a:solidFill>
                  <a:srgbClr val="0042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Trapezoid 24"/>
              <p:cNvSpPr/>
              <p:nvPr/>
            </p:nvSpPr>
            <p:spPr>
              <a:xfrm rot="16200000">
                <a:off x="4313253" y="2492334"/>
                <a:ext cx="545380" cy="807242"/>
              </a:xfrm>
              <a:prstGeom prst="trapezoid">
                <a:avLst/>
              </a:prstGeom>
              <a:solidFill>
                <a:schemeClr val="accent2"/>
              </a:solidFill>
              <a:ln w="28575">
                <a:solidFill>
                  <a:srgbClr val="00447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Trapezoid 25"/>
              <p:cNvSpPr/>
              <p:nvPr/>
            </p:nvSpPr>
            <p:spPr>
              <a:xfrm rot="14460500">
                <a:off x="4252007" y="2192236"/>
                <a:ext cx="545380" cy="807242"/>
              </a:xfrm>
              <a:prstGeom prst="trapezoid">
                <a:avLst/>
              </a:prstGeom>
              <a:solidFill>
                <a:srgbClr val="0092F7"/>
              </a:solidFill>
              <a:ln w="25400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Trapezoid 26"/>
              <p:cNvSpPr/>
              <p:nvPr/>
            </p:nvSpPr>
            <p:spPr>
              <a:xfrm rot="12209348">
                <a:off x="4054992" y="2029218"/>
                <a:ext cx="532285" cy="762409"/>
              </a:xfrm>
              <a:prstGeom prst="trapezoid">
                <a:avLst>
                  <a:gd name="adj" fmla="val 33206"/>
                </a:avLst>
              </a:prstGeom>
              <a:solidFill>
                <a:srgbClr val="9966FF"/>
              </a:solidFill>
              <a:ln w="28575">
                <a:solidFill>
                  <a:srgbClr val="0044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3884157" y="2595857"/>
                <a:ext cx="536234" cy="5508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rgbClr val="0045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1" name="Double Brace 20"/>
            <p:cNvSpPr/>
            <p:nvPr/>
          </p:nvSpPr>
          <p:spPr>
            <a:xfrm>
              <a:off x="2857495" y="2112886"/>
              <a:ext cx="2510703" cy="1536932"/>
            </a:xfrm>
            <a:prstGeom prst="bracePair">
              <a:avLst>
                <a:gd name="adj" fmla="val 11432"/>
              </a:avLst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5508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BA06-560F-4272-BD1D-D3D251BC0A82}" type="datetimeFigureOut">
              <a:rPr lang="en-GB" smtClean="0"/>
              <a:pPr/>
              <a:t>12/07/2021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F36B-8F18-4F81-92A8-26E2BC62951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113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4BA06-560F-4272-BD1D-D3D251BC0A82}" type="datetimeFigureOut">
              <a:rPr lang="en-GB" smtClean="0"/>
              <a:pPr/>
              <a:t>12/07/2021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DF36B-8F18-4F81-92A8-26E2BC62951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31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Rectangle 143">
            <a:extLst>
              <a:ext uri="{FF2B5EF4-FFF2-40B4-BE49-F238E27FC236}">
                <a16:creationId xmlns:a16="http://schemas.microsoft.com/office/drawing/2014/main" id="{38DA1634-02EB-49FB-8B8E-C672CC232826}"/>
              </a:ext>
            </a:extLst>
          </p:cNvPr>
          <p:cNvSpPr/>
          <p:nvPr/>
        </p:nvSpPr>
        <p:spPr>
          <a:xfrm>
            <a:off x="5652716" y="4246775"/>
            <a:ext cx="2660691" cy="614223"/>
          </a:xfrm>
          <a:prstGeom prst="rect">
            <a:avLst/>
          </a:prstGeom>
          <a:solidFill>
            <a:schemeClr val="bg1"/>
          </a:solidFill>
          <a:ln w="41275">
            <a:solidFill>
              <a:srgbClr val="65AA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65AA00"/>
                </a:solidFill>
              </a:rPr>
              <a:t>Asymptomatic</a:t>
            </a:r>
            <a:r>
              <a:rPr lang="en-GB" sz="2000" dirty="0">
                <a:solidFill>
                  <a:srgbClr val="AA0065"/>
                </a:solidFill>
              </a:rPr>
              <a:t> 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9E236899-8744-448C-BFC9-7397E7EDEC94}"/>
              </a:ext>
            </a:extLst>
          </p:cNvPr>
          <p:cNvSpPr/>
          <p:nvPr/>
        </p:nvSpPr>
        <p:spPr>
          <a:xfrm>
            <a:off x="5637565" y="3563046"/>
            <a:ext cx="2675841" cy="614223"/>
          </a:xfrm>
          <a:prstGeom prst="rect">
            <a:avLst/>
          </a:prstGeom>
          <a:solidFill>
            <a:schemeClr val="bg1"/>
          </a:solidFill>
          <a:ln w="41275">
            <a:solidFill>
              <a:srgbClr val="0070C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70C0"/>
                </a:solidFill>
              </a:rPr>
              <a:t>Mild</a:t>
            </a:r>
            <a:r>
              <a:rPr lang="en-GB" sz="2000" dirty="0">
                <a:solidFill>
                  <a:srgbClr val="AA0065"/>
                </a:solidFill>
              </a:rPr>
              <a:t> 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888E0A69-96A3-4CCF-A074-C92353B034C1}"/>
              </a:ext>
            </a:extLst>
          </p:cNvPr>
          <p:cNvSpPr/>
          <p:nvPr/>
        </p:nvSpPr>
        <p:spPr>
          <a:xfrm>
            <a:off x="5668368" y="2871754"/>
            <a:ext cx="2634418" cy="614223"/>
          </a:xfrm>
          <a:prstGeom prst="rect">
            <a:avLst/>
          </a:prstGeom>
          <a:solidFill>
            <a:schemeClr val="bg1"/>
          </a:solidFill>
          <a:ln w="41275">
            <a:solidFill>
              <a:srgbClr val="00457C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2060"/>
                </a:solidFill>
              </a:rPr>
              <a:t>Moderate</a:t>
            </a:r>
            <a:r>
              <a:rPr lang="en-GB" sz="2000" dirty="0">
                <a:solidFill>
                  <a:srgbClr val="AA0065"/>
                </a:solidFill>
              </a:rPr>
              <a:t> 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350E5D5D-A35E-4B2B-A19E-0EDAB6F5333A}"/>
              </a:ext>
            </a:extLst>
          </p:cNvPr>
          <p:cNvSpPr/>
          <p:nvPr/>
        </p:nvSpPr>
        <p:spPr>
          <a:xfrm>
            <a:off x="5676507" y="2160717"/>
            <a:ext cx="2617365" cy="614223"/>
          </a:xfrm>
          <a:prstGeom prst="rect">
            <a:avLst/>
          </a:prstGeom>
          <a:solidFill>
            <a:schemeClr val="bg1"/>
          </a:solidFill>
          <a:ln w="41275">
            <a:solidFill>
              <a:srgbClr val="AA0065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AA0065"/>
                </a:solidFill>
              </a:rPr>
              <a:t>Severe </a:t>
            </a:r>
          </a:p>
        </p:txBody>
      </p:sp>
      <p:sp>
        <p:nvSpPr>
          <p:cNvPr id="40" name="Freeform: Shape 46">
            <a:extLst>
              <a:ext uri="{FF2B5EF4-FFF2-40B4-BE49-F238E27FC236}">
                <a16:creationId xmlns:a16="http://schemas.microsoft.com/office/drawing/2014/main" id="{398CC7CE-E349-47F6-A657-57A404826369}"/>
              </a:ext>
            </a:extLst>
          </p:cNvPr>
          <p:cNvSpPr/>
          <p:nvPr/>
        </p:nvSpPr>
        <p:spPr>
          <a:xfrm>
            <a:off x="8423" y="2445526"/>
            <a:ext cx="291949" cy="388456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92D050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0" y="0"/>
            <a:ext cx="9324109" cy="10856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r>
              <a:rPr lang="en-IN" sz="2800" b="1" dirty="0">
                <a:solidFill>
                  <a:schemeClr val="bg1"/>
                </a:solidFill>
              </a:rPr>
              <a:t>SARS-CoV-2 Infection in Children with Chronic Kidney Disease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9198" y="1127588"/>
            <a:ext cx="11529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HYPOTHESIS</a:t>
            </a:r>
            <a:r>
              <a:rPr lang="en-GB" sz="2000" dirty="0">
                <a:solidFill>
                  <a:schemeClr val="bg1"/>
                </a:solidFill>
              </a:rPr>
              <a:t>: We reviewed the </a:t>
            </a:r>
            <a:r>
              <a:rPr lang="en-IN" sz="2000" dirty="0">
                <a:solidFill>
                  <a:schemeClr val="bg1"/>
                </a:solidFill>
              </a:rPr>
              <a:t>presentation and outcomes of SARS-CoV-2 infection in children with CKD 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94352" y="1719090"/>
            <a:ext cx="25008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/>
              <a:t>Design &amp; Outcomes</a:t>
            </a:r>
            <a:endParaRPr lang="en-GB" sz="2200" dirty="0"/>
          </a:p>
        </p:txBody>
      </p:sp>
      <p:sp>
        <p:nvSpPr>
          <p:cNvPr id="27" name="TextBox 26"/>
          <p:cNvSpPr txBox="1"/>
          <p:nvPr/>
        </p:nvSpPr>
        <p:spPr>
          <a:xfrm>
            <a:off x="7679856" y="5587477"/>
            <a:ext cx="410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>
                <a:solidFill>
                  <a:schemeClr val="bg1"/>
                </a:solidFill>
              </a:rPr>
              <a:t>Krishnasamy</a:t>
            </a:r>
            <a:r>
              <a:rPr lang="en-GB" sz="2000" b="1" dirty="0">
                <a:solidFill>
                  <a:schemeClr val="bg1"/>
                </a:solidFill>
              </a:rPr>
              <a:t> et al. 2021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5598" y="5719172"/>
            <a:ext cx="708194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200" b="1" dirty="0">
                <a:solidFill>
                  <a:schemeClr val="bg1"/>
                </a:solidFill>
              </a:rPr>
              <a:t>CONCLUSION</a:t>
            </a:r>
            <a:r>
              <a:rPr lang="en-GB" sz="2000" dirty="0">
                <a:solidFill>
                  <a:schemeClr val="bg1"/>
                </a:solidFill>
              </a:rPr>
              <a:t>: Children </a:t>
            </a:r>
            <a:r>
              <a:rPr lang="en-IN" sz="2000" dirty="0">
                <a:solidFill>
                  <a:schemeClr val="bg1"/>
                </a:solidFill>
              </a:rPr>
              <a:t>presenting with moderate to severe  COVID-19 or relapse of nephrotic syndrome are at risk of severe complications, and require close monitoring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2325" y="3636588"/>
            <a:ext cx="2362992" cy="892552"/>
          </a:xfrm>
          <a:prstGeom prst="rect">
            <a:avLst/>
          </a:prstGeom>
          <a:noFill/>
          <a:ln w="28575">
            <a:solidFill>
              <a:srgbClr val="00447B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sz="2000" b="1" dirty="0"/>
              <a:t>88 patients </a:t>
            </a:r>
            <a:r>
              <a:rPr lang="en-GB" sz="2000" dirty="0"/>
              <a:t>(67 boys)</a:t>
            </a:r>
          </a:p>
          <a:p>
            <a:pPr algn="ctr">
              <a:lnSpc>
                <a:spcPct val="130000"/>
              </a:lnSpc>
            </a:pPr>
            <a:r>
              <a:rPr lang="en-GB" sz="2000" dirty="0"/>
              <a:t>Median age 10-yr</a:t>
            </a:r>
          </a:p>
        </p:txBody>
      </p:sp>
      <p:sp>
        <p:nvSpPr>
          <p:cNvPr id="9" name="Freeform: Shape 46">
            <a:extLst>
              <a:ext uri="{FF2B5EF4-FFF2-40B4-BE49-F238E27FC236}">
                <a16:creationId xmlns:a16="http://schemas.microsoft.com/office/drawing/2014/main" id="{398CC7CE-E349-47F6-A657-57A404826369}"/>
              </a:ext>
            </a:extLst>
          </p:cNvPr>
          <p:cNvSpPr/>
          <p:nvPr/>
        </p:nvSpPr>
        <p:spPr>
          <a:xfrm>
            <a:off x="222221" y="2732932"/>
            <a:ext cx="316170" cy="396599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AA0065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34878" y="3043302"/>
            <a:ext cx="25762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447A"/>
                </a:solidFill>
              </a:rPr>
              <a:t>April 2020 – June 2021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96676" y="2245002"/>
            <a:ext cx="1806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Retrospective, multicenter</a:t>
            </a:r>
          </a:p>
        </p:txBody>
      </p:sp>
      <p:sp>
        <p:nvSpPr>
          <p:cNvPr id="20" name="Freeform: Shape 46">
            <a:extLst>
              <a:ext uri="{FF2B5EF4-FFF2-40B4-BE49-F238E27FC236}">
                <a16:creationId xmlns:a16="http://schemas.microsoft.com/office/drawing/2014/main" id="{398CC7CE-E349-47F6-A657-57A404826369}"/>
              </a:ext>
            </a:extLst>
          </p:cNvPr>
          <p:cNvSpPr/>
          <p:nvPr/>
        </p:nvSpPr>
        <p:spPr>
          <a:xfrm>
            <a:off x="435276" y="2461172"/>
            <a:ext cx="309416" cy="357165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296DC0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492488" y="1958094"/>
            <a:ext cx="1612001" cy="614223"/>
          </a:xfrm>
          <a:prstGeom prst="rect">
            <a:avLst/>
          </a:prstGeom>
          <a:solidFill>
            <a:srgbClr val="AA0065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41 admitted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512999" y="4295468"/>
            <a:ext cx="1597588" cy="619063"/>
          </a:xfrm>
          <a:prstGeom prst="rect">
            <a:avLst/>
          </a:prstGeom>
          <a:solidFill>
            <a:srgbClr val="65AA00"/>
          </a:solidFill>
          <a:ln w="41275">
            <a:solidFill>
              <a:srgbClr val="65AA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47 isolated at home</a:t>
            </a:r>
          </a:p>
        </p:txBody>
      </p:sp>
      <p:sp>
        <p:nvSpPr>
          <p:cNvPr id="44" name="TextBox 20"/>
          <p:cNvSpPr txBox="1"/>
          <p:nvPr/>
        </p:nvSpPr>
        <p:spPr>
          <a:xfrm>
            <a:off x="8512200" y="3426408"/>
            <a:ext cx="31540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b="1" dirty="0">
                <a:solidFill>
                  <a:srgbClr val="00437A"/>
                </a:solidFill>
              </a:rPr>
              <a:t>Severe complications (n=19)</a:t>
            </a:r>
          </a:p>
        </p:txBody>
      </p:sp>
      <p:sp>
        <p:nvSpPr>
          <p:cNvPr id="62" name="TextBox 20"/>
          <p:cNvSpPr txBox="1"/>
          <p:nvPr/>
        </p:nvSpPr>
        <p:spPr>
          <a:xfrm>
            <a:off x="8547745" y="1778283"/>
            <a:ext cx="3090840" cy="1323439"/>
          </a:xfrm>
          <a:prstGeom prst="rect">
            <a:avLst/>
          </a:prstGeom>
          <a:noFill/>
          <a:ln w="28575"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ctr"/>
            <a:r>
              <a:rPr lang="en-GB" sz="2000" dirty="0">
                <a:solidFill>
                  <a:srgbClr val="00437A"/>
                </a:solidFill>
              </a:rPr>
              <a:t>11/24 with nephrotic syndrome (NS) in relapse </a:t>
            </a:r>
            <a:r>
              <a:rPr lang="en-GB" sz="2000" dirty="0">
                <a:solidFill>
                  <a:srgbClr val="AA0065"/>
                </a:solidFill>
              </a:rPr>
              <a:t>9/10 with moderate-severe COVID-19 at presentation </a:t>
            </a:r>
          </a:p>
        </p:txBody>
      </p:sp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ED3D375A-37A7-44B4-922A-17F3E50EDDC2}"/>
              </a:ext>
            </a:extLst>
          </p:cNvPr>
          <p:cNvCxnSpPr>
            <a:cxnSpLocks/>
            <a:endCxn id="32" idx="1"/>
          </p:cNvCxnSpPr>
          <p:nvPr/>
        </p:nvCxnSpPr>
        <p:spPr>
          <a:xfrm>
            <a:off x="473214" y="3018684"/>
            <a:ext cx="3039785" cy="1586316"/>
          </a:xfrm>
          <a:prstGeom prst="bentConnector3">
            <a:avLst>
              <a:gd name="adj1" fmla="val 80081"/>
            </a:avLst>
          </a:prstGeom>
          <a:ln w="31750">
            <a:solidFill>
              <a:srgbClr val="92D050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C041B643-6AC9-4BFC-9860-089D753FB139}"/>
              </a:ext>
            </a:extLst>
          </p:cNvPr>
          <p:cNvCxnSpPr>
            <a:cxnSpLocks/>
            <a:endCxn id="23" idx="1"/>
          </p:cNvCxnSpPr>
          <p:nvPr/>
        </p:nvCxnSpPr>
        <p:spPr>
          <a:xfrm flipV="1">
            <a:off x="473214" y="2265206"/>
            <a:ext cx="3019274" cy="753478"/>
          </a:xfrm>
          <a:prstGeom prst="bentConnector3">
            <a:avLst>
              <a:gd name="adj1" fmla="val 80286"/>
            </a:avLst>
          </a:prstGeom>
          <a:ln w="31750">
            <a:solidFill>
              <a:srgbClr val="AA0065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4D65B018-2B36-44C7-A7E0-5605C0A79DEA}"/>
              </a:ext>
            </a:extLst>
          </p:cNvPr>
          <p:cNvSpPr/>
          <p:nvPr/>
        </p:nvSpPr>
        <p:spPr>
          <a:xfrm>
            <a:off x="5657490" y="4249561"/>
            <a:ext cx="488026" cy="619063"/>
          </a:xfrm>
          <a:prstGeom prst="rect">
            <a:avLst/>
          </a:prstGeom>
          <a:solidFill>
            <a:srgbClr val="65AA00"/>
          </a:solidFill>
          <a:ln w="41275">
            <a:solidFill>
              <a:srgbClr val="65AA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27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5CE64B3-90CA-48CC-B3A5-93C74B53216E}"/>
              </a:ext>
            </a:extLst>
          </p:cNvPr>
          <p:cNvSpPr txBox="1"/>
          <p:nvPr/>
        </p:nvSpPr>
        <p:spPr>
          <a:xfrm>
            <a:off x="5637565" y="1751260"/>
            <a:ext cx="268778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b="1" dirty="0"/>
              <a:t>Severity of COVID-19</a:t>
            </a:r>
          </a:p>
        </p:txBody>
      </p:sp>
      <p:sp>
        <p:nvSpPr>
          <p:cNvPr id="61" name="Left Brace 60">
            <a:extLst>
              <a:ext uri="{FF2B5EF4-FFF2-40B4-BE49-F238E27FC236}">
                <a16:creationId xmlns:a16="http://schemas.microsoft.com/office/drawing/2014/main" id="{CAD47DAE-171E-4F8B-8C19-1A33E7E7499D}"/>
              </a:ext>
            </a:extLst>
          </p:cNvPr>
          <p:cNvSpPr/>
          <p:nvPr/>
        </p:nvSpPr>
        <p:spPr>
          <a:xfrm>
            <a:off x="4982270" y="2221981"/>
            <a:ext cx="842195" cy="2585323"/>
          </a:xfrm>
          <a:prstGeom prst="leftBrace">
            <a:avLst>
              <a:gd name="adj1" fmla="val 13140"/>
              <a:gd name="adj2" fmla="val 8437"/>
            </a:avLst>
          </a:prstGeom>
          <a:ln w="28575">
            <a:solidFill>
              <a:srgbClr val="AA006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i-IN"/>
          </a:p>
        </p:txBody>
      </p:sp>
      <p:sp>
        <p:nvSpPr>
          <p:cNvPr id="63" name="Left Brace 62">
            <a:extLst>
              <a:ext uri="{FF2B5EF4-FFF2-40B4-BE49-F238E27FC236}">
                <a16:creationId xmlns:a16="http://schemas.microsoft.com/office/drawing/2014/main" id="{3007449C-9B16-429B-9C71-DA5B3E8CB808}"/>
              </a:ext>
            </a:extLst>
          </p:cNvPr>
          <p:cNvSpPr/>
          <p:nvPr/>
        </p:nvSpPr>
        <p:spPr>
          <a:xfrm>
            <a:off x="5124085" y="3741892"/>
            <a:ext cx="700380" cy="1065388"/>
          </a:xfrm>
          <a:prstGeom prst="leftBrace">
            <a:avLst>
              <a:gd name="adj1" fmla="val 17043"/>
              <a:gd name="adj2" fmla="val 70931"/>
            </a:avLst>
          </a:prstGeom>
          <a:ln w="28575">
            <a:prstDash val="sysDas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i-IN"/>
          </a:p>
        </p:txBody>
      </p:sp>
      <p:graphicFrame>
        <p:nvGraphicFramePr>
          <p:cNvPr id="71" name="Chart 70">
            <a:extLst>
              <a:ext uri="{FF2B5EF4-FFF2-40B4-BE49-F238E27FC236}">
                <a16:creationId xmlns:a16="http://schemas.microsoft.com/office/drawing/2014/main" id="{78E66589-2EEF-4985-B9E9-F1A0E0D96E4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7193518"/>
              </p:ext>
            </p:extLst>
          </p:nvPr>
        </p:nvGraphicFramePr>
        <p:xfrm>
          <a:off x="3165883" y="2487210"/>
          <a:ext cx="2037694" cy="1794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7" name="Picture 106">
            <a:extLst>
              <a:ext uri="{FF2B5EF4-FFF2-40B4-BE49-F238E27FC236}">
                <a16:creationId xmlns:a16="http://schemas.microsoft.com/office/drawing/2014/main" id="{9CF48A4F-FA00-4C15-BC55-2BCFA5D45B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93" t="4270" r="89434" b="8987"/>
          <a:stretch/>
        </p:blipFill>
        <p:spPr>
          <a:xfrm rot="16200000">
            <a:off x="1336605" y="3556466"/>
            <a:ext cx="370593" cy="2885285"/>
          </a:xfrm>
          <a:prstGeom prst="rect">
            <a:avLst/>
          </a:prstGeom>
        </p:spPr>
      </p:pic>
      <p:sp>
        <p:nvSpPr>
          <p:cNvPr id="112" name="TextBox 111">
            <a:extLst>
              <a:ext uri="{FF2B5EF4-FFF2-40B4-BE49-F238E27FC236}">
                <a16:creationId xmlns:a16="http://schemas.microsoft.com/office/drawing/2014/main" id="{5C263A8B-7E4B-459A-8B3C-ADB271BDA4E1}"/>
              </a:ext>
            </a:extLst>
          </p:cNvPr>
          <p:cNvSpPr txBox="1"/>
          <p:nvPr/>
        </p:nvSpPr>
        <p:spPr>
          <a:xfrm>
            <a:off x="30304" y="5161684"/>
            <a:ext cx="3435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NS     CKD 1-4   CKD 5D   CKD 5T</a:t>
            </a:r>
            <a:endParaRPr lang="hi-IN" sz="2000" dirty="0"/>
          </a:p>
        </p:txBody>
      </p:sp>
      <p:sp>
        <p:nvSpPr>
          <p:cNvPr id="121" name="Speech Bubble: Rectangle 120">
            <a:extLst>
              <a:ext uri="{FF2B5EF4-FFF2-40B4-BE49-F238E27FC236}">
                <a16:creationId xmlns:a16="http://schemas.microsoft.com/office/drawing/2014/main" id="{E2F6C59E-9802-4789-B444-C42C332C6613}"/>
              </a:ext>
            </a:extLst>
          </p:cNvPr>
          <p:cNvSpPr/>
          <p:nvPr/>
        </p:nvSpPr>
        <p:spPr>
          <a:xfrm>
            <a:off x="56347" y="4795049"/>
            <a:ext cx="3356647" cy="713935"/>
          </a:xfrm>
          <a:prstGeom prst="wedgeRectCallout">
            <a:avLst>
              <a:gd name="adj1" fmla="val 52896"/>
              <a:gd name="adj2" fmla="val -185403"/>
            </a:avLst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i-IN">
              <a:ln w="28575">
                <a:solidFill>
                  <a:srgbClr val="002060"/>
                </a:solidFill>
              </a:ln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50737452-E9CF-4F22-9911-FFE9AF3FA5E9}"/>
              </a:ext>
            </a:extLst>
          </p:cNvPr>
          <p:cNvSpPr txBox="1"/>
          <p:nvPr/>
        </p:nvSpPr>
        <p:spPr>
          <a:xfrm>
            <a:off x="8547743" y="3830625"/>
            <a:ext cx="3090840" cy="1692771"/>
          </a:xfrm>
          <a:prstGeom prst="rect">
            <a:avLst/>
          </a:prstGeom>
          <a:noFill/>
          <a:ln w="28575">
            <a:solidFill>
              <a:srgbClr val="00447B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sz="2000" b="1" dirty="0"/>
              <a:t>12 AKI stage 2-3*</a:t>
            </a:r>
          </a:p>
          <a:p>
            <a:pPr algn="ctr">
              <a:lnSpc>
                <a:spcPct val="130000"/>
              </a:lnSpc>
            </a:pPr>
            <a:r>
              <a:rPr lang="en-GB" sz="2000" b="1" dirty="0"/>
              <a:t>11 Respiratory failure </a:t>
            </a:r>
          </a:p>
          <a:p>
            <a:pPr algn="ctr">
              <a:lnSpc>
                <a:spcPct val="130000"/>
              </a:lnSpc>
            </a:pPr>
            <a:r>
              <a:rPr lang="en-GB" sz="2000" b="1" dirty="0"/>
              <a:t>4 Shock; 1 Encephalopathy</a:t>
            </a:r>
          </a:p>
          <a:p>
            <a:pPr algn="ctr">
              <a:lnSpc>
                <a:spcPct val="130000"/>
              </a:lnSpc>
            </a:pPr>
            <a:r>
              <a:rPr lang="en-GB" sz="2000" b="1" dirty="0"/>
              <a:t>3 Died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17A7A895-1759-4DDB-86F5-06A5AEEF7735}"/>
              </a:ext>
            </a:extLst>
          </p:cNvPr>
          <p:cNvSpPr txBox="1"/>
          <p:nvPr/>
        </p:nvSpPr>
        <p:spPr>
          <a:xfrm>
            <a:off x="7025995" y="4869133"/>
            <a:ext cx="132345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solidFill>
                  <a:srgbClr val="7030A0"/>
                </a:solidFill>
              </a:defRPr>
            </a:lvl1pPr>
          </a:lstStyle>
          <a:p>
            <a:pPr algn="r"/>
            <a:r>
              <a:rPr lang="en-GB" b="1" dirty="0">
                <a:solidFill>
                  <a:schemeClr val="tx1"/>
                </a:solidFill>
              </a:rPr>
              <a:t>Maximum</a:t>
            </a:r>
            <a:endParaRPr lang="hi-IN" b="1" dirty="0">
              <a:solidFill>
                <a:schemeClr val="tx1"/>
              </a:solidFill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DE244DFF-0E22-443A-BE6C-59629BF725FF}"/>
              </a:ext>
            </a:extLst>
          </p:cNvPr>
          <p:cNvSpPr txBox="1"/>
          <p:nvPr/>
        </p:nvSpPr>
        <p:spPr>
          <a:xfrm>
            <a:off x="5618535" y="4873291"/>
            <a:ext cx="132345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/>
              <a:t>Baseline</a:t>
            </a:r>
            <a:endParaRPr lang="hi-IN" sz="2000" b="1" dirty="0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3A2F0091-B975-477B-9C12-D5B1955C1822}"/>
              </a:ext>
            </a:extLst>
          </p:cNvPr>
          <p:cNvSpPr/>
          <p:nvPr/>
        </p:nvSpPr>
        <p:spPr>
          <a:xfrm>
            <a:off x="5661862" y="2160717"/>
            <a:ext cx="483654" cy="614223"/>
          </a:xfrm>
          <a:prstGeom prst="rect">
            <a:avLst/>
          </a:prstGeom>
          <a:solidFill>
            <a:srgbClr val="AA0065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2</a:t>
            </a: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DF8171F4-E75A-40BC-A9AE-77EA6CB6066E}"/>
              </a:ext>
            </a:extLst>
          </p:cNvPr>
          <p:cNvSpPr/>
          <p:nvPr/>
        </p:nvSpPr>
        <p:spPr>
          <a:xfrm>
            <a:off x="5671279" y="2885425"/>
            <a:ext cx="449370" cy="583544"/>
          </a:xfrm>
          <a:prstGeom prst="rect">
            <a:avLst/>
          </a:prstGeom>
          <a:solidFill>
            <a:srgbClr val="00385E"/>
          </a:solidFill>
          <a:ln w="41275">
            <a:solidFill>
              <a:srgbClr val="00385E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dirty="0"/>
              <a:t>8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FDF19004-4CA7-402B-A35E-CFC063CA4D27}"/>
              </a:ext>
            </a:extLst>
          </p:cNvPr>
          <p:cNvSpPr/>
          <p:nvPr/>
        </p:nvSpPr>
        <p:spPr>
          <a:xfrm>
            <a:off x="5652717" y="3562345"/>
            <a:ext cx="504277" cy="614223"/>
          </a:xfrm>
          <a:prstGeom prst="rect">
            <a:avLst/>
          </a:prstGeom>
          <a:solidFill>
            <a:srgbClr val="296DC0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51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78A8CECB-1B14-4BD4-A195-7A5658083CA7}"/>
              </a:ext>
            </a:extLst>
          </p:cNvPr>
          <p:cNvSpPr/>
          <p:nvPr/>
        </p:nvSpPr>
        <p:spPr>
          <a:xfrm>
            <a:off x="7798510" y="2157669"/>
            <a:ext cx="483654" cy="614223"/>
          </a:xfrm>
          <a:prstGeom prst="rect">
            <a:avLst/>
          </a:prstGeom>
          <a:solidFill>
            <a:srgbClr val="AA0065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8</a:t>
            </a: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96A0CD79-47A3-4A4F-9F1B-91005152A955}"/>
              </a:ext>
            </a:extLst>
          </p:cNvPr>
          <p:cNvSpPr/>
          <p:nvPr/>
        </p:nvSpPr>
        <p:spPr>
          <a:xfrm>
            <a:off x="7825380" y="2882377"/>
            <a:ext cx="468493" cy="583544"/>
          </a:xfrm>
          <a:prstGeom prst="rect">
            <a:avLst/>
          </a:prstGeom>
          <a:solidFill>
            <a:srgbClr val="00385E"/>
          </a:solidFill>
          <a:ln w="41275">
            <a:solidFill>
              <a:srgbClr val="00385E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dirty="0"/>
              <a:t>9</a:t>
            </a: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9219C646-7605-4930-ACF0-D75E4D50A4C0}"/>
              </a:ext>
            </a:extLst>
          </p:cNvPr>
          <p:cNvSpPr/>
          <p:nvPr/>
        </p:nvSpPr>
        <p:spPr>
          <a:xfrm>
            <a:off x="7798509" y="3559297"/>
            <a:ext cx="504277" cy="614223"/>
          </a:xfrm>
          <a:prstGeom prst="rect">
            <a:avLst/>
          </a:prstGeom>
          <a:solidFill>
            <a:srgbClr val="296DC0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46</a:t>
            </a: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F00426B4-F455-4B21-97E9-FD28EB4C6DED}"/>
              </a:ext>
            </a:extLst>
          </p:cNvPr>
          <p:cNvSpPr/>
          <p:nvPr/>
        </p:nvSpPr>
        <p:spPr>
          <a:xfrm>
            <a:off x="7825380" y="4238072"/>
            <a:ext cx="488026" cy="608994"/>
          </a:xfrm>
          <a:prstGeom prst="rect">
            <a:avLst/>
          </a:prstGeom>
          <a:solidFill>
            <a:srgbClr val="65AA00"/>
          </a:solidFill>
          <a:ln w="41275">
            <a:solidFill>
              <a:srgbClr val="65AA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25</a:t>
            </a:r>
          </a:p>
        </p:txBody>
      </p:sp>
      <p:sp>
        <p:nvSpPr>
          <p:cNvPr id="160" name="Arrow: Right 159">
            <a:extLst>
              <a:ext uri="{FF2B5EF4-FFF2-40B4-BE49-F238E27FC236}">
                <a16:creationId xmlns:a16="http://schemas.microsoft.com/office/drawing/2014/main" id="{AE75AA86-AB81-4AD9-A3AA-D9857FA7248E}"/>
              </a:ext>
            </a:extLst>
          </p:cNvPr>
          <p:cNvSpPr/>
          <p:nvPr/>
        </p:nvSpPr>
        <p:spPr>
          <a:xfrm rot="5400000">
            <a:off x="9931010" y="3174628"/>
            <a:ext cx="324309" cy="234408"/>
          </a:xfrm>
          <a:prstGeom prst="rightArrow">
            <a:avLst/>
          </a:prstGeom>
          <a:solidFill>
            <a:srgbClr val="AA0065"/>
          </a:solidFill>
          <a:ln>
            <a:solidFill>
              <a:srgbClr val="AA00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i-IN">
              <a:solidFill>
                <a:srgbClr val="AA0065"/>
              </a:solidFill>
            </a:endParaRPr>
          </a:p>
        </p:txBody>
      </p:sp>
      <p:sp>
        <p:nvSpPr>
          <p:cNvPr id="46" name="Freeform: Shape 46">
            <a:extLst>
              <a:ext uri="{FF2B5EF4-FFF2-40B4-BE49-F238E27FC236}">
                <a16:creationId xmlns:a16="http://schemas.microsoft.com/office/drawing/2014/main" id="{B8736662-8085-40E0-BAD0-11366090A95E}"/>
              </a:ext>
            </a:extLst>
          </p:cNvPr>
          <p:cNvSpPr/>
          <p:nvPr/>
        </p:nvSpPr>
        <p:spPr>
          <a:xfrm>
            <a:off x="14929" y="2982223"/>
            <a:ext cx="323939" cy="388456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00437A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4840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dNeph_VisualAbstract_Template_NoText.potx" id="{B1C48F58-D1E0-4C98-814B-D3979964E517}" vid="{3276ECFE-687C-499A-B544-1DE21692DD6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4881</TotalTime>
  <Words>138</Words>
  <Application>Microsoft Office PowerPoint</Application>
  <PresentationFormat>Widescreen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Mangal</vt:lpstr>
      <vt:lpstr>Times New Roman</vt:lpstr>
      <vt:lpstr>Office Theme</vt:lpstr>
      <vt:lpstr>PowerPoint Presentation</vt:lpstr>
    </vt:vector>
  </TitlesOfParts>
  <Company>University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IDEAS  initially using a combination of    monochromatic and triadic colours</dc:title>
  <dc:creator>Joseph Laycock</dc:creator>
  <cp:lastModifiedBy>Laycock, Joseph</cp:lastModifiedBy>
  <cp:revision>94</cp:revision>
  <dcterms:created xsi:type="dcterms:W3CDTF">2019-06-13T12:30:18Z</dcterms:created>
  <dcterms:modified xsi:type="dcterms:W3CDTF">2021-07-12T09:21:52Z</dcterms:modified>
</cp:coreProperties>
</file>