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6" r:id="rId3"/>
    <p:sldId id="257" r:id="rId4"/>
    <p:sldId id="258" r:id="rId5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69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0697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946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41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6643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46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005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72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4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249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50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8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03BC5-3B9D-4A43-A998-6968159B76C8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2A270-95B0-4523-8A3B-7FB36FFE8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86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xmlns="" id="{863588D6-E587-4959-A0C3-8E33AE649D7E}"/>
              </a:ext>
            </a:extLst>
          </p:cNvPr>
          <p:cNvSpPr/>
          <p:nvPr/>
        </p:nvSpPr>
        <p:spPr>
          <a:xfrm>
            <a:off x="226584" y="6932222"/>
            <a:ext cx="6237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Supplementary Figure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S1.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Gene sequence and primer sets for </a:t>
            </a:r>
            <a:r>
              <a:rPr lang="en-US" altLang="ja-JP" sz="1200" b="1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in vitro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transcription of </a:t>
            </a:r>
            <a:r>
              <a:rPr lang="en-US" altLang="ja-JP" sz="1200" b="1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CHS5-1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double-stranded RNA</a:t>
            </a:r>
            <a:endParaRPr lang="ja-JP" altLang="ja-JP" sz="105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4681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7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xmlns="" id="{863588D6-E587-4959-A0C3-8E33AE649D7E}"/>
              </a:ext>
            </a:extLst>
          </p:cNvPr>
          <p:cNvSpPr/>
          <p:nvPr/>
        </p:nvSpPr>
        <p:spPr>
          <a:xfrm>
            <a:off x="226584" y="6932222"/>
            <a:ext cx="62373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Supplementary Figure 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S2. 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Expression profiles of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P. </a:t>
            </a:r>
            <a:r>
              <a:rPr lang="en-US" altLang="ja-JP" sz="1200" b="1" i="1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pachyrhizi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chitin synthases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CHSs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), including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CHS2-1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(A),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CHS2-2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(B),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CHS2-3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(C),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CHS3-1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(D),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CHS3-2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(E),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CHS3-3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(F),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CHS4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(G),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CHS5-1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(H), and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CHS5-2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(I) on soybean leaves.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Soybean plants were spray-inoculated with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P. </a:t>
            </a:r>
            <a:r>
              <a:rPr lang="en-US" altLang="ja-JP" sz="1200" i="1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pachyrhizi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(1 x 10</a:t>
            </a:r>
            <a:r>
              <a:rPr lang="en-US" altLang="ja-JP" sz="1200" baseline="300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5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spores/ml). Total RNAs including soybean and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P. </a:t>
            </a:r>
            <a:r>
              <a:rPr lang="en-US" altLang="ja-JP" sz="1200" i="1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pachyrhizi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were purified at 0, 2, 4, 6, 12, and 24 hours after inoculation, and expression profiles were evaluated using RT-qPCR.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P. </a:t>
            </a:r>
            <a:r>
              <a:rPr lang="en-US" altLang="ja-JP" sz="1200" i="1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pachyrhizi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elongation factor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1</a:t>
            </a:r>
            <a:r>
              <a:rPr lang="en-US" altLang="ja-JP" sz="1200" i="1" dirty="0" smtClean="0">
                <a:effectLst/>
                <a:latin typeface="Symbol" panose="05050102010706020507" pitchFamily="18" charset="2"/>
                <a:ea typeface="ＭＳ 明朝" panose="02020609040205080304" pitchFamily="17" charset="-128"/>
                <a:cs typeface="Times New Roman" panose="02020603050405020304" pitchFamily="18" charset="0"/>
              </a:rPr>
              <a:t>a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PpEF1</a:t>
            </a:r>
            <a:r>
              <a:rPr lang="en-US" altLang="ja-JP" sz="1200" i="1" dirty="0" smtClean="0">
                <a:effectLst/>
                <a:latin typeface="Symbol" panose="05050102010706020507" pitchFamily="18" charset="2"/>
                <a:ea typeface="ＭＳ 明朝" panose="02020609040205080304" pitchFamily="17" charset="-128"/>
                <a:cs typeface="Times New Roman" panose="02020603050405020304" pitchFamily="18" charset="0"/>
              </a:rPr>
              <a:t>a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) and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ubiquitin 5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PpUBQ5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) were used to normalize the samples. Vertical bars indicate the standard error of the means (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n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= 4). Asterisks indicate a significant difference between 0 h and each time point in a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t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test (*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&lt; 0.05, **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&lt; 0.01).</a:t>
            </a:r>
            <a:endParaRPr lang="ja-JP" altLang="ja-JP" sz="12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8714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31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xmlns="" id="{863588D6-E587-4959-A0C3-8E33AE649D7E}"/>
              </a:ext>
            </a:extLst>
          </p:cNvPr>
          <p:cNvSpPr/>
          <p:nvPr/>
        </p:nvSpPr>
        <p:spPr>
          <a:xfrm>
            <a:off x="226584" y="6932222"/>
            <a:ext cx="62373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Supplementary Figure 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S3. 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Expression profiles of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P. </a:t>
            </a:r>
            <a:r>
              <a:rPr lang="en-US" altLang="ja-JP" sz="1200" b="1" i="1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pachyrhizi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chitin synthases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CHSs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), including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CHS2-1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(A),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CHS2-2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(B),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CHS2-3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(C),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CHS3-1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(D),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CHS3-2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(E),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CHS3-3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(F),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CHS4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(G),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CHS5-1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(H), and </a:t>
            </a:r>
            <a:r>
              <a:rPr lang="en-US" altLang="ja-JP" sz="1200" b="1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CHS5-2</a:t>
            </a:r>
            <a:r>
              <a:rPr lang="en-US" altLang="ja-JP" sz="1200" b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(I) on polyethylene tapes treated with double-stranded RNA.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Down-regulation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of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CHSs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transcripts were quantified on polyethylene tapes treated with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GFP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dsRNA and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CHS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dsRNA. Polyethylene tapes were spray-inoculated with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P. </a:t>
            </a:r>
            <a:r>
              <a:rPr lang="en-US" altLang="ja-JP" sz="1200" i="1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pachyrhizi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(1 x 10</a:t>
            </a:r>
            <a:r>
              <a:rPr lang="en-US" altLang="ja-JP" sz="1200" baseline="300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5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spores/ml). Total RNAs of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P. </a:t>
            </a:r>
            <a:r>
              <a:rPr lang="en-US" altLang="ja-JP" sz="1200" i="1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pachyrhizi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were purified 6 hours after inoculation, and expression profiles were evaluated using RT-qPCR.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P. </a:t>
            </a:r>
            <a:r>
              <a:rPr lang="en-US" altLang="ja-JP" sz="1200" i="1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pachyrhizi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elongation factor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1</a:t>
            </a:r>
            <a:r>
              <a:rPr lang="en-US" altLang="ja-JP" sz="1200" i="1" dirty="0" smtClean="0">
                <a:effectLst/>
                <a:latin typeface="Symbol" panose="05050102010706020507" pitchFamily="18" charset="2"/>
                <a:ea typeface="ＭＳ 明朝" panose="02020609040205080304" pitchFamily="17" charset="-128"/>
                <a:cs typeface="Times New Roman" panose="02020603050405020304" pitchFamily="18" charset="0"/>
              </a:rPr>
              <a:t>a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PpEF1</a:t>
            </a:r>
            <a:r>
              <a:rPr lang="en-US" altLang="ja-JP" sz="1200" i="1" dirty="0" smtClean="0">
                <a:effectLst/>
                <a:latin typeface="Symbol" panose="05050102010706020507" pitchFamily="18" charset="2"/>
                <a:ea typeface="ＭＳ 明朝" panose="02020609040205080304" pitchFamily="17" charset="-128"/>
                <a:cs typeface="Times New Roman" panose="02020603050405020304" pitchFamily="18" charset="0"/>
              </a:rPr>
              <a:t>a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) and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ubiquitin 5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(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PpUBQ5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) were used to normalize the samples. Vertical bars indicate the standard error of the means (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n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= 4). Asterisks indicate a significant difference between 0 time and each time point in a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t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test (*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&lt; 0.05, ** </a:t>
            </a:r>
            <a:r>
              <a:rPr lang="en-US" altLang="ja-JP" sz="1200" i="1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p</a:t>
            </a:r>
            <a:r>
              <a:rPr lang="en-US" altLang="ja-JP" sz="12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&lt; 0.01).</a:t>
            </a:r>
            <a:endParaRPr lang="ja-JP" altLang="ja-JP" sz="1200" dirty="0"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3326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98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xmlns="" id="{863588D6-E587-4959-A0C3-8E33AE649D7E}"/>
              </a:ext>
            </a:extLst>
          </p:cNvPr>
          <p:cNvSpPr/>
          <p:nvPr/>
        </p:nvSpPr>
        <p:spPr>
          <a:xfrm>
            <a:off x="310334" y="6314812"/>
            <a:ext cx="6237331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Supplementary Figure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S4.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Gene expression profiles of</a:t>
            </a:r>
            <a:r>
              <a:rPr lang="en-US" altLang="ja-JP" sz="1200" b="1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soybean defense marker </a:t>
            </a:r>
            <a:r>
              <a:rPr lang="en-US" altLang="ja-JP" sz="1200" b="1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PR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and defense-related genes in response to </a:t>
            </a:r>
            <a:r>
              <a:rPr lang="en-US" altLang="ja-JP" sz="1200" b="1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P. </a:t>
            </a:r>
            <a:r>
              <a:rPr lang="en-US" altLang="ja-JP" sz="1200" b="1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pachyrhizi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inoculation on CNF-treated leaves. 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Gene expression profiles of soybean defense marker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PR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and defense-related genes including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pathogenesis-related protein 1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PR1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PR2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B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3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PR3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4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PR4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10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PR10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E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phenylalanine ammonia-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lyase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PAL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cinnamate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4-hydroxylase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C4H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G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4-coumarate CoA ligase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4CL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H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caffeoyl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coenzyme A O-methyltransferase 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CCoAOMT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H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chalcone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synthase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CHS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chalcone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reductase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CHR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J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chalcone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isomerase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CHI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K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isoflavone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synthase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IFS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L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), and 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isoflavone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reductase 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IFR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; </a:t>
            </a:r>
            <a:r>
              <a:rPr lang="en-US" altLang="ja-JP" sz="1200" b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 in response to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P. 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pachyrhizi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inoculation on CNF-treated leaves. Soybean plants were spray-inoculated with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P. 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pachyrhizi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(1 x 10</a:t>
            </a:r>
            <a:r>
              <a:rPr lang="en-US" altLang="ja-JP" sz="1200" kern="100" baseline="300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5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spores/ml). Total RNAs including soybean and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P. </a:t>
            </a:r>
            <a:r>
              <a:rPr lang="en-US" altLang="ja-JP" sz="1200" i="1" kern="100" dirty="0" err="1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pachyrhizi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were purified at 6, 12, and 24 hours after inoculation, and expression profiles were evaluated using RT-qPCR. Soybean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elongation factor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1</a:t>
            </a:r>
            <a:r>
              <a:rPr lang="en-US" altLang="ja-JP" sz="1200" i="1" kern="100" dirty="0" smtClean="0">
                <a:effectLst/>
                <a:latin typeface="Symbol" panose="05050102010706020507" pitchFamily="18" charset="2"/>
                <a:ea typeface="ＭＳ 明朝" panose="02020609040205080304" pitchFamily="17" charset="-128"/>
                <a:cs typeface="Times New Roman" panose="02020603050405020304" pitchFamily="18" charset="0"/>
              </a:rPr>
              <a:t>a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GmEF1</a:t>
            </a:r>
            <a:r>
              <a:rPr lang="en-US" altLang="ja-JP" sz="1200" i="1" kern="100" dirty="0" smtClean="0">
                <a:effectLst/>
                <a:latin typeface="Symbol" panose="05050102010706020507" pitchFamily="18" charset="2"/>
                <a:ea typeface="ＭＳ 明朝" panose="02020609040205080304" pitchFamily="17" charset="-128"/>
                <a:cs typeface="Times New Roman" panose="02020603050405020304" pitchFamily="18" charset="0"/>
              </a:rPr>
              <a:t>a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 and 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ubiquitin 3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GmUBQ3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 were used to normalize the samples. Significant differences (</a:t>
            </a:r>
            <a:r>
              <a:rPr lang="en-US" altLang="ja-JP" sz="1200" i="1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</a:t>
            </a:r>
            <a:r>
              <a:rPr lang="en-US" altLang="ja-JP" sz="1200" kern="100" dirty="0" smtClean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&lt; 0.05) are indicated by different letters based on a Tukey’s honestly significant difference (HSD) test.</a:t>
            </a:r>
            <a:endParaRPr lang="ja-JP" altLang="ja-JP" sz="105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6097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12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595</Words>
  <Application>Microsoft Office PowerPoint</Application>
  <PresentationFormat>画面に合わせる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ＭＳ Ｐゴシック</vt:lpstr>
      <vt:lpstr>ＭＳ 明朝</vt:lpstr>
      <vt:lpstr>Arial</vt:lpstr>
      <vt:lpstr>Calibri</vt:lpstr>
      <vt:lpstr>Calibri Light</vt:lpstr>
      <vt:lpstr>Century</vt:lpstr>
      <vt:lpstr>Symbol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筑波大学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石賀康博</dc:creator>
  <cp:lastModifiedBy>石賀康博</cp:lastModifiedBy>
  <cp:revision>5</cp:revision>
  <dcterms:created xsi:type="dcterms:W3CDTF">2021-06-14T00:01:50Z</dcterms:created>
  <dcterms:modified xsi:type="dcterms:W3CDTF">2021-06-15T00:38:14Z</dcterms:modified>
</cp:coreProperties>
</file>